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Default Extension="xlsx" ContentType="application/vnd.openxmlformats-officedocument.spreadsheetml.sheet"/>
  <Override PartName="/ppt/notesSlides/notesSlide7.xml" ContentType="application/vnd.openxmlformats-officedocument.presentationml.notesSlide+xml"/>
  <Override PartName="/ppt/diagrams/layout1.xml" ContentType="application/vnd.openxmlformats-officedocument.drawingml.diagramLayout+xml"/>
  <Override PartName="/ppt/charts/chart3.xml" ContentType="application/vnd.openxmlformats-officedocument.drawingml.chart+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notesSlides/notesSlide57.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diagrams/colors1.xml" ContentType="application/vnd.openxmlformats-officedocument.drawingml.diagramColors+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192.xml" ContentType="application/vnd.openxmlformats-officedocument.presentationml.slide+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diagrams/data1.xml" ContentType="application/vnd.openxmlformats-officedocument.drawingml.diagramData+xml"/>
  <Override PartName="/ppt/charts/chart2.xml" ContentType="application/vnd.openxmlformats-officedocument.drawingml.chart+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charts/chart4.xml" ContentType="application/vnd.openxmlformats-officedocument.drawingml.chart+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803" r:id="rId2"/>
  </p:sldMasterIdLst>
  <p:notesMasterIdLst>
    <p:notesMasterId r:id="rId211"/>
  </p:notesMasterIdLst>
  <p:handoutMasterIdLst>
    <p:handoutMasterId r:id="rId212"/>
  </p:handoutMasterIdLst>
  <p:sldIdLst>
    <p:sldId id="515" r:id="rId3"/>
    <p:sldId id="512" r:id="rId4"/>
    <p:sldId id="496" r:id="rId5"/>
    <p:sldId id="562" r:id="rId6"/>
    <p:sldId id="563" r:id="rId7"/>
    <p:sldId id="564" r:id="rId8"/>
    <p:sldId id="565" r:id="rId9"/>
    <p:sldId id="567" r:id="rId10"/>
    <p:sldId id="516" r:id="rId11"/>
    <p:sldId id="517" r:id="rId12"/>
    <p:sldId id="518" r:id="rId13"/>
    <p:sldId id="519" r:id="rId14"/>
    <p:sldId id="520" r:id="rId15"/>
    <p:sldId id="521" r:id="rId16"/>
    <p:sldId id="522" r:id="rId17"/>
    <p:sldId id="523" r:id="rId18"/>
    <p:sldId id="524" r:id="rId19"/>
    <p:sldId id="525" r:id="rId20"/>
    <p:sldId id="526" r:id="rId21"/>
    <p:sldId id="539" r:id="rId22"/>
    <p:sldId id="553" r:id="rId23"/>
    <p:sldId id="552" r:id="rId24"/>
    <p:sldId id="537" r:id="rId25"/>
    <p:sldId id="538" r:id="rId26"/>
    <p:sldId id="497" r:id="rId27"/>
    <p:sldId id="536" r:id="rId28"/>
    <p:sldId id="498" r:id="rId29"/>
    <p:sldId id="499" r:id="rId30"/>
    <p:sldId id="630" r:id="rId31"/>
    <p:sldId id="631" r:id="rId32"/>
    <p:sldId id="632" r:id="rId33"/>
    <p:sldId id="540" r:id="rId34"/>
    <p:sldId id="541" r:id="rId35"/>
    <p:sldId id="543" r:id="rId36"/>
    <p:sldId id="544" r:id="rId37"/>
    <p:sldId id="513" r:id="rId38"/>
    <p:sldId id="514" r:id="rId39"/>
    <p:sldId id="506" r:id="rId40"/>
    <p:sldId id="503" r:id="rId41"/>
    <p:sldId id="504" r:id="rId42"/>
    <p:sldId id="505" r:id="rId43"/>
    <p:sldId id="570" r:id="rId44"/>
    <p:sldId id="542" r:id="rId45"/>
    <p:sldId id="548" r:id="rId46"/>
    <p:sldId id="594" r:id="rId47"/>
    <p:sldId id="528" r:id="rId48"/>
    <p:sldId id="576" r:id="rId49"/>
    <p:sldId id="529" r:id="rId50"/>
    <p:sldId id="530" r:id="rId51"/>
    <p:sldId id="531" r:id="rId52"/>
    <p:sldId id="532" r:id="rId53"/>
    <p:sldId id="533" r:id="rId54"/>
    <p:sldId id="534" r:id="rId55"/>
    <p:sldId id="535" r:id="rId56"/>
    <p:sldId id="578" r:id="rId57"/>
    <p:sldId id="579" r:id="rId58"/>
    <p:sldId id="580" r:id="rId59"/>
    <p:sldId id="581" r:id="rId60"/>
    <p:sldId id="583" r:id="rId61"/>
    <p:sldId id="584" r:id="rId62"/>
    <p:sldId id="585" r:id="rId63"/>
    <p:sldId id="586" r:id="rId64"/>
    <p:sldId id="501" r:id="rId65"/>
    <p:sldId id="508" r:id="rId66"/>
    <p:sldId id="502" r:id="rId67"/>
    <p:sldId id="551" r:id="rId68"/>
    <p:sldId id="554" r:id="rId69"/>
    <p:sldId id="555" r:id="rId70"/>
    <p:sldId id="556" r:id="rId71"/>
    <p:sldId id="559" r:id="rId72"/>
    <p:sldId id="560" r:id="rId73"/>
    <p:sldId id="561" r:id="rId74"/>
    <p:sldId id="572" r:id="rId75"/>
    <p:sldId id="573" r:id="rId76"/>
    <p:sldId id="574" r:id="rId77"/>
    <p:sldId id="571" r:id="rId78"/>
    <p:sldId id="507" r:id="rId79"/>
    <p:sldId id="575" r:id="rId80"/>
    <p:sldId id="455" r:id="rId81"/>
    <p:sldId id="317" r:id="rId82"/>
    <p:sldId id="456" r:id="rId83"/>
    <p:sldId id="479" r:id="rId84"/>
    <p:sldId id="577" r:id="rId85"/>
    <p:sldId id="511" r:id="rId86"/>
    <p:sldId id="590" r:id="rId87"/>
    <p:sldId id="458" r:id="rId88"/>
    <p:sldId id="459" r:id="rId89"/>
    <p:sldId id="324" r:id="rId90"/>
    <p:sldId id="372" r:id="rId91"/>
    <p:sldId id="494" r:id="rId92"/>
    <p:sldId id="495" r:id="rId93"/>
    <p:sldId id="599" r:id="rId94"/>
    <p:sldId id="493" r:id="rId95"/>
    <p:sldId id="461" r:id="rId96"/>
    <p:sldId id="462" r:id="rId97"/>
    <p:sldId id="463" r:id="rId98"/>
    <p:sldId id="460" r:id="rId99"/>
    <p:sldId id="595" r:id="rId100"/>
    <p:sldId id="597" r:id="rId101"/>
    <p:sldId id="596" r:id="rId102"/>
    <p:sldId id="492" r:id="rId103"/>
    <p:sldId id="658" r:id="rId104"/>
    <p:sldId id="480" r:id="rId105"/>
    <p:sldId id="481" r:id="rId106"/>
    <p:sldId id="482" r:id="rId107"/>
    <p:sldId id="483" r:id="rId108"/>
    <p:sldId id="484" r:id="rId109"/>
    <p:sldId id="510" r:id="rId110"/>
    <p:sldId id="486" r:id="rId111"/>
    <p:sldId id="487" r:id="rId112"/>
    <p:sldId id="488" r:id="rId113"/>
    <p:sldId id="491" r:id="rId114"/>
    <p:sldId id="489" r:id="rId115"/>
    <p:sldId id="600" r:id="rId116"/>
    <p:sldId id="490" r:id="rId117"/>
    <p:sldId id="549" r:id="rId118"/>
    <p:sldId id="320" r:id="rId119"/>
    <p:sldId id="605" r:id="rId120"/>
    <p:sldId id="464" r:id="rId121"/>
    <p:sldId id="469" r:id="rId122"/>
    <p:sldId id="475" r:id="rId123"/>
    <p:sldId id="465" r:id="rId124"/>
    <p:sldId id="445" r:id="rId125"/>
    <p:sldId id="446" r:id="rId126"/>
    <p:sldId id="628" r:id="rId127"/>
    <p:sldId id="607" r:id="rId128"/>
    <p:sldId id="468" r:id="rId129"/>
    <p:sldId id="471" r:id="rId130"/>
    <p:sldId id="270" r:id="rId131"/>
    <p:sldId id="623" r:id="rId132"/>
    <p:sldId id="624" r:id="rId133"/>
    <p:sldId id="625" r:id="rId134"/>
    <p:sldId id="273" r:id="rId135"/>
    <p:sldId id="626" r:id="rId136"/>
    <p:sldId id="274" r:id="rId137"/>
    <p:sldId id="627" r:id="rId138"/>
    <p:sldId id="272" r:id="rId139"/>
    <p:sldId id="278" r:id="rId140"/>
    <p:sldId id="279" r:id="rId141"/>
    <p:sldId id="285" r:id="rId142"/>
    <p:sldId id="606" r:id="rId143"/>
    <p:sldId id="466" r:id="rId144"/>
    <p:sldId id="611" r:id="rId145"/>
    <p:sldId id="280" r:id="rId146"/>
    <p:sldId id="608" r:id="rId147"/>
    <p:sldId id="470" r:id="rId148"/>
    <p:sldId id="609" r:id="rId149"/>
    <p:sldId id="612" r:id="rId150"/>
    <p:sldId id="603" r:id="rId151"/>
    <p:sldId id="617" r:id="rId152"/>
    <p:sldId id="472" r:id="rId153"/>
    <p:sldId id="618" r:id="rId154"/>
    <p:sldId id="613" r:id="rId155"/>
    <p:sldId id="614" r:id="rId156"/>
    <p:sldId id="467" r:id="rId157"/>
    <p:sldId id="604" r:id="rId158"/>
    <p:sldId id="616" r:id="rId159"/>
    <p:sldId id="615" r:id="rId160"/>
    <p:sldId id="473" r:id="rId161"/>
    <p:sldId id="619" r:id="rId162"/>
    <p:sldId id="593" r:id="rId163"/>
    <p:sldId id="621" r:id="rId164"/>
    <p:sldId id="622" r:id="rId165"/>
    <p:sldId id="271" r:id="rId166"/>
    <p:sldId id="629" r:id="rId167"/>
    <p:sldId id="620" r:id="rId168"/>
    <p:sldId id="474" r:id="rId169"/>
    <p:sldId id="437" r:id="rId170"/>
    <p:sldId id="634" r:id="rId171"/>
    <p:sldId id="654" r:id="rId172"/>
    <p:sldId id="656" r:id="rId173"/>
    <p:sldId id="657" r:id="rId174"/>
    <p:sldId id="655" r:id="rId175"/>
    <p:sldId id="650" r:id="rId176"/>
    <p:sldId id="647" r:id="rId177"/>
    <p:sldId id="635" r:id="rId178"/>
    <p:sldId id="636" r:id="rId179"/>
    <p:sldId id="637" r:id="rId180"/>
    <p:sldId id="648" r:id="rId181"/>
    <p:sldId id="638" r:id="rId182"/>
    <p:sldId id="649" r:id="rId183"/>
    <p:sldId id="639" r:id="rId184"/>
    <p:sldId id="640" r:id="rId185"/>
    <p:sldId id="651" r:id="rId186"/>
    <p:sldId id="641" r:id="rId187"/>
    <p:sldId id="652" r:id="rId188"/>
    <p:sldId id="642" r:id="rId189"/>
    <p:sldId id="643" r:id="rId190"/>
    <p:sldId id="644" r:id="rId191"/>
    <p:sldId id="653" r:id="rId192"/>
    <p:sldId id="645" r:id="rId193"/>
    <p:sldId id="646" r:id="rId194"/>
    <p:sldId id="633" r:id="rId195"/>
    <p:sldId id="432" r:id="rId196"/>
    <p:sldId id="438" r:id="rId197"/>
    <p:sldId id="447" r:id="rId198"/>
    <p:sldId id="433" r:id="rId199"/>
    <p:sldId id="434" r:id="rId200"/>
    <p:sldId id="598" r:id="rId201"/>
    <p:sldId id="439" r:id="rId202"/>
    <p:sldId id="440" r:id="rId203"/>
    <p:sldId id="448" r:id="rId204"/>
    <p:sldId id="449" r:id="rId205"/>
    <p:sldId id="450" r:id="rId206"/>
    <p:sldId id="451" r:id="rId207"/>
    <p:sldId id="602" r:id="rId208"/>
    <p:sldId id="452" r:id="rId209"/>
    <p:sldId id="266" r:id="rId210"/>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Arial"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Arial"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Arial"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Arial"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Arial" charset="0"/>
        <a:ea typeface="ヒラギノ角ゴ Pro W3" charset="-128"/>
        <a:cs typeface="+mn-cs"/>
      </a:defRPr>
    </a:lvl5pPr>
    <a:lvl6pPr marL="2286000" algn="l" defTabSz="914400" rtl="0" eaLnBrk="1" latinLnBrk="0" hangingPunct="1">
      <a:defRPr sz="2400" kern="1200">
        <a:solidFill>
          <a:schemeClr val="tx1"/>
        </a:solidFill>
        <a:latin typeface="Arial" charset="0"/>
        <a:ea typeface="ヒラギノ角ゴ Pro W3" charset="-128"/>
        <a:cs typeface="+mn-cs"/>
      </a:defRPr>
    </a:lvl6pPr>
    <a:lvl7pPr marL="2743200" algn="l" defTabSz="914400" rtl="0" eaLnBrk="1" latinLnBrk="0" hangingPunct="1">
      <a:defRPr sz="2400" kern="1200">
        <a:solidFill>
          <a:schemeClr val="tx1"/>
        </a:solidFill>
        <a:latin typeface="Arial" charset="0"/>
        <a:ea typeface="ヒラギノ角ゴ Pro W3" charset="-128"/>
        <a:cs typeface="+mn-cs"/>
      </a:defRPr>
    </a:lvl7pPr>
    <a:lvl8pPr marL="3200400" algn="l" defTabSz="914400" rtl="0" eaLnBrk="1" latinLnBrk="0" hangingPunct="1">
      <a:defRPr sz="2400" kern="1200">
        <a:solidFill>
          <a:schemeClr val="tx1"/>
        </a:solidFill>
        <a:latin typeface="Arial" charset="0"/>
        <a:ea typeface="ヒラギノ角ゴ Pro W3" charset="-128"/>
        <a:cs typeface="+mn-cs"/>
      </a:defRPr>
    </a:lvl8pPr>
    <a:lvl9pPr marL="3657600" algn="l" defTabSz="914400" rtl="0" eaLnBrk="1" latinLnBrk="0" hangingPunct="1">
      <a:defRPr sz="2400" kern="1200">
        <a:solidFill>
          <a:schemeClr val="tx1"/>
        </a:solidFill>
        <a:latin typeface="Arial" charset="0"/>
        <a:ea typeface="ヒラギノ角ゴ Pro W3"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D033"/>
    <a:srgbClr val="9933FF"/>
    <a:srgbClr val="787878"/>
    <a:srgbClr val="009900"/>
    <a:srgbClr val="FF6600"/>
    <a:srgbClr val="000CCC"/>
    <a:srgbClr val="FF66FF"/>
    <a:srgbClr val="0040CC"/>
    <a:srgbClr val="822C04"/>
    <a:srgbClr val="174E9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38" autoAdjust="0"/>
    <p:restoredTop sz="86100" autoAdjust="0"/>
  </p:normalViewPr>
  <p:slideViewPr>
    <p:cSldViewPr>
      <p:cViewPr>
        <p:scale>
          <a:sx n="100" d="100"/>
          <a:sy n="100" d="100"/>
        </p:scale>
        <p:origin x="-1920" y="-4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626"/>
    </p:cViewPr>
  </p:sorterViewPr>
  <p:notesViewPr>
    <p:cSldViewPr>
      <p:cViewPr varScale="1">
        <p:scale>
          <a:sx n="97" d="100"/>
          <a:sy n="97" d="100"/>
        </p:scale>
        <p:origin x="-3528" y="-90"/>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91" Type="http://schemas.openxmlformats.org/officeDocument/2006/relationships/slide" Target="slides/slide189.xml"/><Relationship Id="rId205" Type="http://schemas.openxmlformats.org/officeDocument/2006/relationships/slide" Target="slides/slide203.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slide" Target="slides/slide158.xml"/><Relationship Id="rId165" Type="http://schemas.openxmlformats.org/officeDocument/2006/relationships/slide" Target="slides/slide163.xml"/><Relationship Id="rId181" Type="http://schemas.openxmlformats.org/officeDocument/2006/relationships/slide" Target="slides/slide179.xml"/><Relationship Id="rId186" Type="http://schemas.openxmlformats.org/officeDocument/2006/relationships/slide" Target="slides/slide184.xml"/><Relationship Id="rId216" Type="http://schemas.openxmlformats.org/officeDocument/2006/relationships/tableStyles" Target="tableStyles.xml"/><Relationship Id="rId211" Type="http://schemas.openxmlformats.org/officeDocument/2006/relationships/notesMaster" Target="notesMasters/notesMaster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71" Type="http://schemas.openxmlformats.org/officeDocument/2006/relationships/slide" Target="slides/slide169.xml"/><Relationship Id="rId176" Type="http://schemas.openxmlformats.org/officeDocument/2006/relationships/slide" Target="slides/slide174.xml"/><Relationship Id="rId192" Type="http://schemas.openxmlformats.org/officeDocument/2006/relationships/slide" Target="slides/slide190.xml"/><Relationship Id="rId197" Type="http://schemas.openxmlformats.org/officeDocument/2006/relationships/slide" Target="slides/slide195.xml"/><Relationship Id="rId206" Type="http://schemas.openxmlformats.org/officeDocument/2006/relationships/slide" Target="slides/slide204.xml"/><Relationship Id="rId201" Type="http://schemas.openxmlformats.org/officeDocument/2006/relationships/slide" Target="slides/slide199.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slide" Target="slides/slide159.xml"/><Relationship Id="rId166" Type="http://schemas.openxmlformats.org/officeDocument/2006/relationships/slide" Target="slides/slide164.xml"/><Relationship Id="rId182" Type="http://schemas.openxmlformats.org/officeDocument/2006/relationships/slide" Target="slides/slide180.xml"/><Relationship Id="rId187" Type="http://schemas.openxmlformats.org/officeDocument/2006/relationships/slide" Target="slides/slide185.xml"/><Relationship Id="rId1" Type="http://schemas.openxmlformats.org/officeDocument/2006/relationships/slideMaster" Target="slideMasters/slideMaster1.xml"/><Relationship Id="rId6" Type="http://schemas.openxmlformats.org/officeDocument/2006/relationships/slide" Target="slides/slide4.xml"/><Relationship Id="rId212" Type="http://schemas.openxmlformats.org/officeDocument/2006/relationships/handoutMaster" Target="handoutMasters/handoutMaster1.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172" Type="http://schemas.openxmlformats.org/officeDocument/2006/relationships/slide" Target="slides/slide170.xml"/><Relationship Id="rId193" Type="http://schemas.openxmlformats.org/officeDocument/2006/relationships/slide" Target="slides/slide191.xml"/><Relationship Id="rId202" Type="http://schemas.openxmlformats.org/officeDocument/2006/relationships/slide" Target="slides/slide200.xml"/><Relationship Id="rId207" Type="http://schemas.openxmlformats.org/officeDocument/2006/relationships/slide" Target="slides/slide205.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13"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199" Type="http://schemas.openxmlformats.org/officeDocument/2006/relationships/slide" Target="slides/slide197.xml"/><Relationship Id="rId203" Type="http://schemas.openxmlformats.org/officeDocument/2006/relationships/slide" Target="slides/slide201.xml"/><Relationship Id="rId208" Type="http://schemas.openxmlformats.org/officeDocument/2006/relationships/slide" Target="slides/slide206.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slide" Target="slides/slide187.xml"/><Relationship Id="rId3" Type="http://schemas.openxmlformats.org/officeDocument/2006/relationships/slide" Target="slides/slide1.xml"/><Relationship Id="rId214" Type="http://schemas.openxmlformats.org/officeDocument/2006/relationships/viewProps" Target="viewProps.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slide" Target="slides/slide193.xml"/><Relationship Id="rId209" Type="http://schemas.openxmlformats.org/officeDocument/2006/relationships/slide" Target="slides/slide207.xml"/><Relationship Id="rId190" Type="http://schemas.openxmlformats.org/officeDocument/2006/relationships/slide" Target="slides/slide188.xml"/><Relationship Id="rId204" Type="http://schemas.openxmlformats.org/officeDocument/2006/relationships/slide" Target="slides/slide202.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slide" Target="slides/slide183.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10" Type="http://schemas.openxmlformats.org/officeDocument/2006/relationships/slide" Target="slides/slide208.xml"/><Relationship Id="rId215" Type="http://schemas.openxmlformats.org/officeDocument/2006/relationships/theme" Target="theme/theme1.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image" Target="../media/image69.jpeg"/><Relationship Id="rId5" Type="http://schemas.openxmlformats.org/officeDocument/2006/relationships/oleObject" Target="Worksheet%20in%20CNB%20Presentation-Final%20Draft%20(Montreal).ppt%20(Compatibility%20Mode)" TargetMode="External"/><Relationship Id="rId4" Type="http://schemas.openxmlformats.org/officeDocument/2006/relationships/image" Target="../media/image72.jpeg"/></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chart1.xml><?xml version="1.0" encoding="utf-8"?>
<c:chartSpace xmlns:c="http://schemas.openxmlformats.org/drawingml/2006/chart" xmlns:a="http://schemas.openxmlformats.org/drawingml/2006/main" xmlns:r="http://schemas.openxmlformats.org/officeDocument/2006/relationships">
  <c:lang val="en-CA"/>
  <c:style val="42"/>
  <c:chart>
    <c:title>
      <c:layout/>
    </c:title>
    <c:plotArea>
      <c:layout/>
      <c:pieChart>
        <c:varyColors val="1"/>
        <c:ser>
          <c:idx val="0"/>
          <c:order val="0"/>
          <c:tx>
            <c:strRef>
              <c:f>Sheet1!$B$1</c:f>
              <c:strCache>
                <c:ptCount val="1"/>
                <c:pt idx="0">
                  <c:v>Energy Use by Developed Countries</c:v>
                </c:pt>
              </c:strCache>
            </c:strRef>
          </c:tx>
          <c:dPt>
            <c:idx val="0"/>
            <c:spPr>
              <a:solidFill>
                <a:srgbClr val="00B0F0"/>
              </a:solidFill>
            </c:spPr>
          </c:dPt>
          <c:dPt>
            <c:idx val="1"/>
            <c:spPr>
              <a:solidFill>
                <a:srgbClr val="FF6600"/>
              </a:solidFill>
            </c:spPr>
          </c:dPt>
          <c:dPt>
            <c:idx val="2"/>
            <c:spPr>
              <a:solidFill>
                <a:srgbClr val="FF0000"/>
              </a:solidFill>
              <a:effectLst>
                <a:outerShdw blurRad="50800" dist="38100" dir="2700000" algn="tl" rotWithShape="0">
                  <a:prstClr val="black">
                    <a:alpha val="40000"/>
                  </a:prstClr>
                </a:outerShdw>
              </a:effectLst>
            </c:spPr>
          </c:dPt>
          <c:dLbls>
            <c:dLbl>
              <c:idx val="1"/>
              <c:layout/>
              <c:tx>
                <c:rich>
                  <a:bodyPr/>
                  <a:lstStyle/>
                  <a:p>
                    <a:r>
                      <a:rPr lang="en-US" sz="1400" dirty="0"/>
                      <a:t>Transportation</a:t>
                    </a:r>
                    <a:r>
                      <a:rPr lang="en-US" dirty="0"/>
                      <a:t>
27%</a:t>
                    </a:r>
                  </a:p>
                </c:rich>
              </c:tx>
              <c:showCatName val="1"/>
              <c:showPercent val="1"/>
            </c:dLbl>
            <c:txPr>
              <a:bodyPr/>
              <a:lstStyle/>
              <a:p>
                <a:pPr>
                  <a:defRPr sz="1600"/>
                </a:pPr>
                <a:endParaRPr lang="en-US"/>
              </a:p>
            </c:txPr>
            <c:showCatName val="1"/>
            <c:showPercent val="1"/>
            <c:showLeaderLines val="1"/>
          </c:dLbls>
          <c:cat>
            <c:strRef>
              <c:f>Sheet1!$A$2:$A$4</c:f>
              <c:strCache>
                <c:ptCount val="3"/>
                <c:pt idx="0">
                  <c:v>Building</c:v>
                </c:pt>
                <c:pt idx="1">
                  <c:v>Transportation</c:v>
                </c:pt>
                <c:pt idx="2">
                  <c:v>Industry</c:v>
                </c:pt>
              </c:strCache>
            </c:strRef>
          </c:cat>
          <c:val>
            <c:numRef>
              <c:f>Sheet1!$B$2:$B$4</c:f>
              <c:numCache>
                <c:formatCode>General</c:formatCode>
                <c:ptCount val="3"/>
                <c:pt idx="0">
                  <c:v>48</c:v>
                </c:pt>
                <c:pt idx="1">
                  <c:v>27</c:v>
                </c:pt>
                <c:pt idx="2">
                  <c:v>25</c:v>
                </c:pt>
              </c:numCache>
            </c:numRef>
          </c:val>
        </c:ser>
        <c:dLbls>
          <c:showCatName val="1"/>
          <c:showPercent val="1"/>
        </c:dLbls>
        <c:firstSliceAng val="0"/>
      </c:pieChart>
    </c:plotArea>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CA"/>
  <c:style val="26"/>
  <c:chart>
    <c:autoTitleDeleted val="1"/>
    <c:plotArea>
      <c:layout/>
      <c:pieChart>
        <c:varyColors val="1"/>
        <c:ser>
          <c:idx val="0"/>
          <c:order val="0"/>
          <c:tx>
            <c:strRef>
              <c:f>'[Worksheet in CNB Presentation-Final Draft (Montreal).ppt (Compatibility Mode)]Sheet1'!$B$1</c:f>
              <c:strCache>
                <c:ptCount val="1"/>
                <c:pt idx="0">
                  <c:v>Energy Consumption by Sector in Canada</c:v>
                </c:pt>
              </c:strCache>
            </c:strRef>
          </c:tx>
          <c:spPr>
            <a:effectLst>
              <a:outerShdw blurRad="50800" dist="38100" dir="2700000" algn="tl" rotWithShape="0">
                <a:prstClr val="black">
                  <a:alpha val="40000"/>
                </a:prstClr>
              </a:outerShdw>
            </a:effectLst>
          </c:spPr>
          <c:dPt>
            <c:idx val="0"/>
            <c:explosion val="10"/>
            <c:spPr>
              <a:blipFill>
                <a:blip xmlns:r="http://schemas.openxmlformats.org/officeDocument/2006/relationships" r:embed="rId1"/>
                <a:stretch>
                  <a:fillRect/>
                </a:stretch>
              </a:blipFill>
              <a:effectLst>
                <a:outerShdw blurRad="50800" dist="38100" dir="2700000" algn="tl" rotWithShape="0">
                  <a:prstClr val="black">
                    <a:alpha val="40000"/>
                  </a:prstClr>
                </a:outerShdw>
              </a:effectLst>
            </c:spPr>
            <c:pictureOptions>
              <c:pictureFormat val="stretch"/>
            </c:pictureOptions>
          </c:dPt>
          <c:dPt>
            <c:idx val="1"/>
            <c:explosion val="10"/>
            <c:spPr>
              <a:blipFill>
                <a:blip xmlns:r="http://schemas.openxmlformats.org/officeDocument/2006/relationships" r:embed="rId2"/>
                <a:stretch>
                  <a:fillRect/>
                </a:stretch>
              </a:blipFill>
              <a:effectLst>
                <a:outerShdw blurRad="50800" dist="38100" dir="2700000" algn="tl" rotWithShape="0">
                  <a:prstClr val="black">
                    <a:alpha val="40000"/>
                  </a:prstClr>
                </a:outerShdw>
              </a:effectLst>
            </c:spPr>
            <c:pictureOptions>
              <c:pictureFormat val="stretch"/>
            </c:pictureOptions>
          </c:dPt>
          <c:dPt>
            <c:idx val="2"/>
            <c:explosion val="10"/>
            <c:spPr>
              <a:blipFill>
                <a:blip xmlns:r="http://schemas.openxmlformats.org/officeDocument/2006/relationships" r:embed="rId3"/>
                <a:stretch>
                  <a:fillRect/>
                </a:stretch>
              </a:blipFill>
              <a:effectLst>
                <a:outerShdw blurRad="50800" dist="38100" dir="2700000" algn="tl" rotWithShape="0">
                  <a:prstClr val="black">
                    <a:alpha val="40000"/>
                  </a:prstClr>
                </a:outerShdw>
              </a:effectLst>
            </c:spPr>
            <c:pictureOptions>
              <c:pictureFormat val="stretch"/>
            </c:pictureOptions>
          </c:dPt>
          <c:dPt>
            <c:idx val="3"/>
            <c:explosion val="10"/>
            <c:spPr>
              <a:blipFill>
                <a:blip xmlns:r="http://schemas.openxmlformats.org/officeDocument/2006/relationships" r:embed="rId4"/>
                <a:stretch>
                  <a:fillRect/>
                </a:stretch>
              </a:blipFill>
              <a:effectLst>
                <a:outerShdw blurRad="50800" dist="38100" dir="2700000" algn="tl" rotWithShape="0">
                  <a:prstClr val="black">
                    <a:alpha val="40000"/>
                  </a:prstClr>
                </a:outerShdw>
              </a:effectLst>
            </c:spPr>
            <c:pictureOptions>
              <c:pictureFormat val="stretch"/>
            </c:pictureOptions>
          </c:dPt>
          <c:dLbls>
            <c:dLbl>
              <c:idx val="0"/>
              <c:layout>
                <c:manualLayout>
                  <c:x val="-8.6274205072468066E-2"/>
                  <c:y val="-9.4280200564913E-2"/>
                </c:manualLayout>
              </c:layout>
              <c:dLblPos val="bestFit"/>
              <c:showCatName val="1"/>
              <c:showPercent val="1"/>
            </c:dLbl>
            <c:dLbl>
              <c:idx val="1"/>
              <c:layout>
                <c:manualLayout>
                  <c:x val="-7.1648579084808497E-2"/>
                  <c:y val="0.10710511212520003"/>
                </c:manualLayout>
              </c:layout>
              <c:tx>
                <c:rich>
                  <a:bodyPr/>
                  <a:lstStyle/>
                  <a:p>
                    <a:r>
                      <a:rPr lang="en-US" sz="1600" b="0" dirty="0" smtClean="0">
                        <a:effectLst>
                          <a:outerShdw blurRad="38100" dist="38100" dir="2700000" algn="tl">
                            <a:srgbClr val="000000">
                              <a:alpha val="43137"/>
                            </a:srgbClr>
                          </a:outerShdw>
                        </a:effectLst>
                      </a:rPr>
                      <a:t>Transportation
30%</a:t>
                    </a:r>
                    <a:endParaRPr lang="en-US" sz="1600" b="0" dirty="0">
                      <a:effectLst>
                        <a:outerShdw blurRad="38100" dist="38100" dir="2700000" algn="tl">
                          <a:srgbClr val="000000">
                            <a:alpha val="43137"/>
                          </a:srgbClr>
                        </a:outerShdw>
                      </a:effectLst>
                    </a:endParaRPr>
                  </a:p>
                </c:rich>
              </c:tx>
              <c:dLblPos val="bestFit"/>
            </c:dLbl>
            <c:dLbl>
              <c:idx val="2"/>
              <c:layout>
                <c:manualLayout>
                  <c:x val="-1.5496378720433178E-2"/>
                  <c:y val="-0.15882660935565016"/>
                </c:manualLayout>
              </c:layout>
              <c:spPr/>
              <c:txPr>
                <a:bodyPr/>
                <a:lstStyle/>
                <a:p>
                  <a:pPr>
                    <a:defRPr sz="1600" b="0">
                      <a:solidFill>
                        <a:srgbClr val="FF0000"/>
                      </a:solidFill>
                      <a:effectLst>
                        <a:outerShdw blurRad="38100" dist="38100" dir="2700000" algn="tl">
                          <a:srgbClr val="000000">
                            <a:alpha val="43137"/>
                          </a:srgbClr>
                        </a:outerShdw>
                      </a:effectLst>
                      <a:latin typeface="Arial" pitchFamily="34" charset="0"/>
                      <a:cs typeface="Arial" pitchFamily="34" charset="0"/>
                    </a:defRPr>
                  </a:pPr>
                  <a:endParaRPr lang="en-US"/>
                </a:p>
              </c:txPr>
              <c:dLblPos val="bestFit"/>
              <c:showCatName val="1"/>
              <c:showPercent val="1"/>
            </c:dLbl>
            <c:dLbl>
              <c:idx val="3"/>
              <c:layout>
                <c:manualLayout>
                  <c:x val="1.7317107974418742E-2"/>
                  <c:y val="-3.6529727849644415E-2"/>
                </c:manualLayout>
              </c:layout>
              <c:dLblPos val="bestFit"/>
              <c:showCatName val="1"/>
              <c:showPercent val="1"/>
            </c:dLbl>
            <c:txPr>
              <a:bodyPr/>
              <a:lstStyle/>
              <a:p>
                <a:pPr>
                  <a:defRPr sz="1600" b="0">
                    <a:effectLst>
                      <a:outerShdw blurRad="38100" dist="38100" dir="2700000" algn="tl">
                        <a:srgbClr val="000000">
                          <a:alpha val="43137"/>
                        </a:srgbClr>
                      </a:outerShdw>
                    </a:effectLst>
                    <a:latin typeface="Arial" pitchFamily="34" charset="0"/>
                    <a:cs typeface="Arial" pitchFamily="34" charset="0"/>
                  </a:defRPr>
                </a:pPr>
                <a:endParaRPr lang="en-US"/>
              </a:p>
            </c:txPr>
            <c:showCatName val="1"/>
            <c:showPercent val="1"/>
          </c:dLbls>
          <c:cat>
            <c:strRef>
              <c:f>'[Worksheet in CNB Presentation-Final Draft (Montreal).ppt (Compatibility Mode)]Sheet1'!$A$2:$A$5</c:f>
              <c:strCache>
                <c:ptCount val="4"/>
                <c:pt idx="0">
                  <c:v>Industry</c:v>
                </c:pt>
                <c:pt idx="1">
                  <c:v>Transportation</c:v>
                </c:pt>
                <c:pt idx="2">
                  <c:v>Buildings</c:v>
                </c:pt>
                <c:pt idx="3">
                  <c:v>Agriculture</c:v>
                </c:pt>
              </c:strCache>
            </c:strRef>
          </c:cat>
          <c:val>
            <c:numRef>
              <c:f>'[Worksheet in CNB Presentation-Final Draft (Montreal).ppt (Compatibility Mode)]Sheet1'!$B$2:$B$5</c:f>
              <c:numCache>
                <c:formatCode>General</c:formatCode>
                <c:ptCount val="4"/>
                <c:pt idx="0">
                  <c:v>39</c:v>
                </c:pt>
                <c:pt idx="1">
                  <c:v>30</c:v>
                </c:pt>
                <c:pt idx="2">
                  <c:v>29</c:v>
                </c:pt>
                <c:pt idx="3">
                  <c:v>2</c:v>
                </c:pt>
              </c:numCache>
            </c:numRef>
          </c:val>
        </c:ser>
        <c:dLbls>
          <c:showCatName val="1"/>
          <c:showPercent val="1"/>
        </c:dLbls>
        <c:firstSliceAng val="139"/>
      </c:pieChart>
      <c:spPr>
        <a:noFill/>
        <a:ln w="25400">
          <a:noFill/>
        </a:ln>
      </c:spPr>
    </c:plotArea>
    <c:plotVisOnly val="1"/>
    <c:dispBlanksAs val="zero"/>
  </c:chart>
  <c:txPr>
    <a:bodyPr/>
    <a:lstStyle/>
    <a:p>
      <a:pPr>
        <a:defRPr sz="1800"/>
      </a:pPr>
      <a:endParaRPr lang="en-US"/>
    </a:p>
  </c:txPr>
  <c:externalData r:id="rId5"/>
</c:chartSpace>
</file>

<file path=ppt/charts/chart3.xml><?xml version="1.0" encoding="utf-8"?>
<c:chartSpace xmlns:c="http://schemas.openxmlformats.org/drawingml/2006/chart" xmlns:a="http://schemas.openxmlformats.org/drawingml/2006/main" xmlns:r="http://schemas.openxmlformats.org/officeDocument/2006/relationships">
  <c:lang val="en-CA"/>
  <c:chart>
    <c:autoTitleDeleted val="1"/>
    <c:plotArea>
      <c:layout>
        <c:manualLayout>
          <c:layoutTarget val="inner"/>
          <c:xMode val="edge"/>
          <c:yMode val="edge"/>
          <c:x val="8.2887700534759357E-2"/>
          <c:y val="4.2288557213930364E-2"/>
          <c:w val="0.91310160427807641"/>
          <c:h val="0.67661691542288682"/>
        </c:manualLayout>
      </c:layout>
      <c:barChart>
        <c:barDir val="col"/>
        <c:grouping val="clustered"/>
        <c:ser>
          <c:idx val="0"/>
          <c:order val="0"/>
          <c:tx>
            <c:strRef>
              <c:f>Sheet1!$B$1</c:f>
              <c:strCache>
                <c:ptCount val="1"/>
                <c:pt idx="0">
                  <c:v>Series 1</c:v>
                </c:pt>
              </c:strCache>
            </c:strRef>
          </c:tx>
          <c:spPr>
            <a:solidFill>
              <a:srgbClr val="8FEE10"/>
            </a:solidFill>
            <a:scene3d>
              <a:camera prst="orthographicFront"/>
              <a:lightRig rig="threePt" dir="t"/>
            </a:scene3d>
            <a:sp3d prstMaterial="matte">
              <a:bevelT/>
            </a:sp3d>
          </c:spPr>
          <c:dLbls>
            <c:numFmt formatCode="#,##0.0" sourceLinked="0"/>
            <c:spPr>
              <a:solidFill>
                <a:sysClr val="windowText" lastClr="000000">
                  <a:lumMod val="85000"/>
                  <a:lumOff val="15000"/>
                </a:sysClr>
              </a:solidFill>
            </c:spPr>
            <c:txPr>
              <a:bodyPr rot="0" vert="horz"/>
              <a:lstStyle/>
              <a:p>
                <a:pPr>
                  <a:defRPr sz="1600" b="0">
                    <a:solidFill>
                      <a:schemeClr val="bg1"/>
                    </a:solidFill>
                    <a:latin typeface="Arial" pitchFamily="34" charset="0"/>
                    <a:cs typeface="Arial" pitchFamily="34" charset="0"/>
                  </a:defRPr>
                </a:pPr>
                <a:endParaRPr lang="en-US"/>
              </a:p>
            </c:txPr>
            <c:showVal val="1"/>
          </c:dLbls>
          <c:cat>
            <c:strRef>
              <c:f>Sheet1!$A$2:$A$10</c:f>
              <c:strCache>
                <c:ptCount val="9"/>
                <c:pt idx="0">
                  <c:v>Aluminum (virgin)</c:v>
                </c:pt>
                <c:pt idx="1">
                  <c:v>Water Based Paint</c:v>
                </c:pt>
                <c:pt idx="2">
                  <c:v>Carpet</c:v>
                </c:pt>
                <c:pt idx="3">
                  <c:v>Steel (general, virgin)</c:v>
                </c:pt>
                <c:pt idx="4">
                  <c:v>Fibreglass Insulation</c:v>
                </c:pt>
                <c:pt idx="5">
                  <c:v>Float Glass</c:v>
                </c:pt>
                <c:pt idx="6">
                  <c:v>Cement</c:v>
                </c:pt>
                <c:pt idx="7">
                  <c:v>Timber (softwood, kiln dried)</c:v>
                </c:pt>
                <c:pt idx="8">
                  <c:v>Concrete (ready mix, 30MPa)</c:v>
                </c:pt>
              </c:strCache>
            </c:strRef>
          </c:cat>
          <c:val>
            <c:numRef>
              <c:f>Sheet1!$B$2:$B$10</c:f>
              <c:numCache>
                <c:formatCode>General</c:formatCode>
                <c:ptCount val="9"/>
                <c:pt idx="0">
                  <c:v>191</c:v>
                </c:pt>
                <c:pt idx="1">
                  <c:v>88.5</c:v>
                </c:pt>
                <c:pt idx="2">
                  <c:v>72.400000000000006</c:v>
                </c:pt>
                <c:pt idx="3">
                  <c:v>32</c:v>
                </c:pt>
                <c:pt idx="4">
                  <c:v>30.3</c:v>
                </c:pt>
                <c:pt idx="5">
                  <c:v>15.9</c:v>
                </c:pt>
                <c:pt idx="6">
                  <c:v>7.8</c:v>
                </c:pt>
                <c:pt idx="7">
                  <c:v>2.5</c:v>
                </c:pt>
                <c:pt idx="8">
                  <c:v>1.3</c:v>
                </c:pt>
              </c:numCache>
            </c:numRef>
          </c:val>
        </c:ser>
        <c:gapWidth val="100"/>
        <c:overlap val="83"/>
        <c:axId val="112222208"/>
        <c:axId val="112223744"/>
      </c:barChart>
      <c:catAx>
        <c:axId val="112222208"/>
        <c:scaling>
          <c:orientation val="minMax"/>
        </c:scaling>
        <c:axPos val="b"/>
        <c:numFmt formatCode="General" sourceLinked="1"/>
        <c:tickLblPos val="nextTo"/>
        <c:txPr>
          <a:bodyPr/>
          <a:lstStyle/>
          <a:p>
            <a:pPr>
              <a:defRPr sz="1100">
                <a:effectLst/>
                <a:latin typeface="Arial" pitchFamily="34" charset="0"/>
                <a:cs typeface="Arial" pitchFamily="34" charset="0"/>
              </a:defRPr>
            </a:pPr>
            <a:endParaRPr lang="en-US"/>
          </a:p>
        </c:txPr>
        <c:crossAx val="112223744"/>
        <c:crosses val="autoZero"/>
        <c:auto val="1"/>
        <c:lblAlgn val="ctr"/>
        <c:lblOffset val="100"/>
      </c:catAx>
      <c:valAx>
        <c:axId val="112223744"/>
        <c:scaling>
          <c:orientation val="minMax"/>
          <c:max val="200"/>
        </c:scaling>
        <c:axPos val="l"/>
        <c:majorGridlines/>
        <c:numFmt formatCode="General" sourceLinked="1"/>
        <c:tickLblPos val="nextTo"/>
        <c:txPr>
          <a:bodyPr/>
          <a:lstStyle/>
          <a:p>
            <a:pPr>
              <a:defRPr sz="1600">
                <a:effectLst/>
                <a:latin typeface="Arial" pitchFamily="34" charset="0"/>
                <a:cs typeface="Arial" pitchFamily="34" charset="0"/>
              </a:defRPr>
            </a:pPr>
            <a:endParaRPr lang="en-US"/>
          </a:p>
        </c:txPr>
        <c:crossAx val="112222208"/>
        <c:crosses val="autoZero"/>
        <c:crossBetween val="between"/>
      </c:valAx>
      <c:spPr>
        <a:noFill/>
        <a:ln w="25407">
          <a:noFill/>
        </a:ln>
      </c:spPr>
    </c:plotArea>
    <c:plotVisOnly val="1"/>
    <c:dispBlanksAs val="gap"/>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CA"/>
  <c:chart>
    <c:plotArea>
      <c:layout>
        <c:manualLayout>
          <c:layoutTarget val="inner"/>
          <c:xMode val="edge"/>
          <c:yMode val="edge"/>
          <c:x val="9.1124260355029935E-2"/>
          <c:y val="4.4692737430167745E-2"/>
          <c:w val="0.85562130177514795"/>
          <c:h val="0.75977653631285036"/>
        </c:manualLayout>
      </c:layout>
      <c:barChart>
        <c:barDir val="col"/>
        <c:grouping val="clustered"/>
        <c:ser>
          <c:idx val="0"/>
          <c:order val="0"/>
          <c:tx>
            <c:strRef>
              <c:f>Sheet1!$B$1</c:f>
              <c:strCache>
                <c:ptCount val="1"/>
                <c:pt idx="0">
                  <c:v>kg/kg</c:v>
                </c:pt>
              </c:strCache>
            </c:strRef>
          </c:tx>
          <c:spPr>
            <a:solidFill>
              <a:srgbClr val="8FEE10"/>
            </a:solidFill>
            <a:scene3d>
              <a:camera prst="orthographicFront"/>
              <a:lightRig rig="threePt" dir="t"/>
            </a:scene3d>
            <a:sp3d prstMaterial="matte">
              <a:bevelT/>
            </a:sp3d>
          </c:spPr>
          <c:dLbls>
            <c:numFmt formatCode="#,##0.0" sourceLinked="0"/>
            <c:spPr>
              <a:solidFill>
                <a:schemeClr val="tx1">
                  <a:lumMod val="85000"/>
                  <a:lumOff val="15000"/>
                </a:schemeClr>
              </a:solidFill>
            </c:spPr>
            <c:txPr>
              <a:bodyPr rot="0" vert="horz"/>
              <a:lstStyle/>
              <a:p>
                <a:pPr>
                  <a:defRPr>
                    <a:solidFill>
                      <a:schemeClr val="bg1"/>
                    </a:solidFill>
                  </a:defRPr>
                </a:pPr>
                <a:endParaRPr lang="en-US"/>
              </a:p>
            </c:txPr>
            <c:showVal val="1"/>
          </c:dLbls>
          <c:cat>
            <c:strRef>
              <c:f>Sheet1!$A$2:$A$10</c:f>
              <c:strCache>
                <c:ptCount val="9"/>
                <c:pt idx="0">
                  <c:v>Aluminum (virgin)</c:v>
                </c:pt>
                <c:pt idx="1">
                  <c:v>Water Based Paint</c:v>
                </c:pt>
                <c:pt idx="2">
                  <c:v>Carpet</c:v>
                </c:pt>
                <c:pt idx="3">
                  <c:v>Steel (general, virgin)</c:v>
                </c:pt>
                <c:pt idx="4">
                  <c:v>Fibreglass Insulation</c:v>
                </c:pt>
                <c:pt idx="5">
                  <c:v>Glass (virgin)</c:v>
                </c:pt>
                <c:pt idx="6">
                  <c:v>Cement</c:v>
                </c:pt>
                <c:pt idx="7">
                  <c:v>Timber (softwood)</c:v>
                </c:pt>
                <c:pt idx="8">
                  <c:v>Concrete (general)</c:v>
                </c:pt>
              </c:strCache>
            </c:strRef>
          </c:cat>
          <c:val>
            <c:numRef>
              <c:f>Sheet1!$B$2:$B$10</c:f>
              <c:numCache>
                <c:formatCode>General</c:formatCode>
                <c:ptCount val="9"/>
                <c:pt idx="0">
                  <c:v>11.5</c:v>
                </c:pt>
                <c:pt idx="1">
                  <c:v>1.1000000000000001</c:v>
                </c:pt>
                <c:pt idx="2">
                  <c:v>3.9</c:v>
                </c:pt>
                <c:pt idx="3">
                  <c:v>2.8</c:v>
                </c:pt>
                <c:pt idx="4">
                  <c:v>1.4</c:v>
                </c:pt>
                <c:pt idx="5">
                  <c:v>0.9</c:v>
                </c:pt>
                <c:pt idx="6">
                  <c:v>0.8</c:v>
                </c:pt>
                <c:pt idx="7">
                  <c:v>0.5</c:v>
                </c:pt>
                <c:pt idx="8">
                  <c:v>0.2</c:v>
                </c:pt>
              </c:numCache>
            </c:numRef>
          </c:val>
        </c:ser>
        <c:ser>
          <c:idx val="1"/>
          <c:order val="1"/>
          <c:tx>
            <c:strRef>
              <c:f>Sheet1!$C$1</c:f>
              <c:strCache>
                <c:ptCount val="1"/>
                <c:pt idx="0">
                  <c:v>Column1</c:v>
                </c:pt>
              </c:strCache>
            </c:strRef>
          </c:tx>
          <c:spPr>
            <a:solidFill>
              <a:srgbClr val="FFC000"/>
            </a:solidFill>
            <a:scene3d>
              <a:camera prst="orthographicFront"/>
              <a:lightRig rig="threePt" dir="t"/>
            </a:scene3d>
            <a:sp3d prstMaterial="matte">
              <a:bevelT/>
            </a:sp3d>
          </c:spPr>
          <c:dLbls>
            <c:dLbl>
              <c:idx val="1"/>
              <c:layout>
                <c:manualLayout>
                  <c:x val="1.6816699114635861E-2"/>
                  <c:y val="-4.2327746070852761E-3"/>
                </c:manualLayout>
              </c:layout>
              <c:dLblPos val="outEnd"/>
              <c:showVal val="1"/>
            </c:dLbl>
            <c:dLbl>
              <c:idx val="2"/>
              <c:layout>
                <c:manualLayout>
                  <c:x val="1.6816699114635861E-2"/>
                  <c:y val="-1.2698323821255596E-2"/>
                </c:manualLayout>
              </c:layout>
              <c:dLblPos val="outEnd"/>
              <c:showVal val="1"/>
            </c:dLbl>
            <c:showVal val="1"/>
          </c:dLbls>
          <c:cat>
            <c:strRef>
              <c:f>Sheet1!$A$2:$A$10</c:f>
              <c:strCache>
                <c:ptCount val="9"/>
                <c:pt idx="0">
                  <c:v>Aluminum (virgin)</c:v>
                </c:pt>
                <c:pt idx="1">
                  <c:v>Water Based Paint</c:v>
                </c:pt>
                <c:pt idx="2">
                  <c:v>Carpet</c:v>
                </c:pt>
                <c:pt idx="3">
                  <c:v>Steel (general, virgin)</c:v>
                </c:pt>
                <c:pt idx="4">
                  <c:v>Fibreglass Insulation</c:v>
                </c:pt>
                <c:pt idx="5">
                  <c:v>Glass (virgin)</c:v>
                </c:pt>
                <c:pt idx="6">
                  <c:v>Cement</c:v>
                </c:pt>
                <c:pt idx="7">
                  <c:v>Timber (softwood)</c:v>
                </c:pt>
                <c:pt idx="8">
                  <c:v>Concrete (general)</c:v>
                </c:pt>
              </c:strCache>
            </c:strRef>
          </c:cat>
          <c:val>
            <c:numRef>
              <c:f>Sheet1!$C$2:$C$10</c:f>
              <c:numCache>
                <c:formatCode>General</c:formatCode>
                <c:ptCount val="9"/>
              </c:numCache>
            </c:numRef>
          </c:val>
        </c:ser>
        <c:gapWidth val="100"/>
        <c:overlap val="75"/>
        <c:axId val="112288512"/>
        <c:axId val="112290048"/>
      </c:barChart>
      <c:catAx>
        <c:axId val="112288512"/>
        <c:scaling>
          <c:orientation val="minMax"/>
        </c:scaling>
        <c:axPos val="b"/>
        <c:numFmt formatCode="General" sourceLinked="1"/>
        <c:tickLblPos val="nextTo"/>
        <c:spPr>
          <a:ln>
            <a:solidFill>
              <a:schemeClr val="bg1">
                <a:lumMod val="85000"/>
              </a:schemeClr>
            </a:solidFill>
          </a:ln>
        </c:spPr>
        <c:txPr>
          <a:bodyPr/>
          <a:lstStyle/>
          <a:p>
            <a:pPr>
              <a:defRPr sz="1400"/>
            </a:pPr>
            <a:endParaRPr lang="en-US"/>
          </a:p>
        </c:txPr>
        <c:crossAx val="112290048"/>
        <c:crosses val="autoZero"/>
        <c:auto val="1"/>
        <c:lblAlgn val="ctr"/>
        <c:lblOffset val="100"/>
      </c:catAx>
      <c:valAx>
        <c:axId val="112290048"/>
        <c:scaling>
          <c:orientation val="minMax"/>
        </c:scaling>
        <c:axPos val="l"/>
        <c:majorGridlines>
          <c:spPr>
            <a:ln>
              <a:solidFill>
                <a:prstClr val="white">
                  <a:lumMod val="85000"/>
                </a:prstClr>
              </a:solidFill>
            </a:ln>
          </c:spPr>
        </c:majorGridlines>
        <c:numFmt formatCode="#,##0.0" sourceLinked="0"/>
        <c:tickLblPos val="nextTo"/>
        <c:spPr>
          <a:ln>
            <a:solidFill>
              <a:schemeClr val="bg1">
                <a:lumMod val="85000"/>
              </a:schemeClr>
            </a:solidFill>
          </a:ln>
        </c:spPr>
        <c:crossAx val="112288512"/>
        <c:crosses val="autoZero"/>
        <c:crossBetween val="between"/>
      </c:valAx>
      <c:spPr>
        <a:noFill/>
        <a:ln w="25397">
          <a:noFill/>
        </a:ln>
      </c:spPr>
    </c:plotArea>
    <c:plotVisOnly val="1"/>
    <c:dispBlanksAs val="gap"/>
  </c:chart>
  <c:txPr>
    <a:bodyPr/>
    <a:lstStyle/>
    <a:p>
      <a:pPr>
        <a:defRPr sz="1800">
          <a:solidFill>
            <a:schemeClr val="tx1"/>
          </a:solidFill>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CA"/>
  <c:style val="42"/>
  <c:chart>
    <c:autoTitleDeleted val="1"/>
    <c:plotArea>
      <c:layout/>
      <c:pieChart>
        <c:varyColors val="1"/>
        <c:ser>
          <c:idx val="0"/>
          <c:order val="0"/>
          <c:tx>
            <c:strRef>
              <c:f>Sheet1!$B$1</c:f>
              <c:strCache>
                <c:ptCount val="1"/>
                <c:pt idx="0">
                  <c:v>Building Operating Energy Breakdown</c:v>
                </c:pt>
              </c:strCache>
            </c:strRef>
          </c:tx>
          <c:explosion val="25"/>
          <c:dPt>
            <c:idx val="0"/>
            <c:spPr>
              <a:solidFill>
                <a:srgbClr val="FF0000"/>
              </a:solidFill>
            </c:spPr>
          </c:dPt>
          <c:dPt>
            <c:idx val="1"/>
            <c:spPr>
              <a:solidFill>
                <a:srgbClr val="9933FF"/>
              </a:solidFill>
            </c:spPr>
          </c:dPt>
          <c:dPt>
            <c:idx val="2"/>
            <c:spPr>
              <a:solidFill>
                <a:srgbClr val="00B0F0"/>
              </a:solidFill>
            </c:spPr>
          </c:dPt>
          <c:dPt>
            <c:idx val="3"/>
            <c:spPr>
              <a:solidFill>
                <a:srgbClr val="FFC000"/>
              </a:solidFill>
            </c:spPr>
          </c:dPt>
          <c:dPt>
            <c:idx val="4"/>
            <c:spPr>
              <a:solidFill>
                <a:srgbClr val="29D033"/>
              </a:solidFill>
            </c:spPr>
          </c:dPt>
          <c:dPt>
            <c:idx val="5"/>
            <c:spPr>
              <a:solidFill>
                <a:srgbClr val="FF66FF"/>
              </a:solidFill>
            </c:spPr>
          </c:dPt>
          <c:dLbls>
            <c:dLbl>
              <c:idx val="2"/>
              <c:layout/>
              <c:tx>
                <c:rich>
                  <a:bodyPr/>
                  <a:lstStyle/>
                  <a:p>
                    <a:r>
                      <a:rPr lang="en-US" sz="1600" smtClean="0"/>
                      <a:t>Lighting</a:t>
                    </a:r>
                    <a:r>
                      <a:rPr lang="en-US" sz="1600" dirty="0"/>
                      <a:t>
11%</a:t>
                    </a:r>
                  </a:p>
                </c:rich>
              </c:tx>
              <c:showCatName val="1"/>
              <c:showPercent val="1"/>
            </c:dLbl>
            <c:txPr>
              <a:bodyPr/>
              <a:lstStyle/>
              <a:p>
                <a:pPr>
                  <a:defRPr sz="1600"/>
                </a:pPr>
                <a:endParaRPr lang="en-US"/>
              </a:p>
            </c:txPr>
            <c:showCatName val="1"/>
            <c:showPercent val="1"/>
            <c:showLeaderLines val="1"/>
          </c:dLbls>
          <c:cat>
            <c:strRef>
              <c:f>Sheet1!$A$2:$A$7</c:f>
              <c:strCache>
                <c:ptCount val="6"/>
                <c:pt idx="0">
                  <c:v>Space Heating</c:v>
                </c:pt>
                <c:pt idx="1">
                  <c:v>Space Cooling</c:v>
                </c:pt>
                <c:pt idx="2">
                  <c:v>Lightiing</c:v>
                </c:pt>
                <c:pt idx="3">
                  <c:v>Auxiliary Motors</c:v>
                </c:pt>
                <c:pt idx="4">
                  <c:v>Water Heating</c:v>
                </c:pt>
                <c:pt idx="5">
                  <c:v>Auxilary Equipment</c:v>
                </c:pt>
              </c:strCache>
            </c:strRef>
          </c:cat>
          <c:val>
            <c:numRef>
              <c:f>Sheet1!$B$2:$B$7</c:f>
              <c:numCache>
                <c:formatCode>General</c:formatCode>
                <c:ptCount val="6"/>
                <c:pt idx="0">
                  <c:v>49.2</c:v>
                </c:pt>
                <c:pt idx="1">
                  <c:v>7.1</c:v>
                </c:pt>
                <c:pt idx="2">
                  <c:v>10.6</c:v>
                </c:pt>
                <c:pt idx="3">
                  <c:v>8.2000000000000011</c:v>
                </c:pt>
                <c:pt idx="4">
                  <c:v>8.7000000000000011</c:v>
                </c:pt>
                <c:pt idx="5">
                  <c:v>16.2</c:v>
                </c:pt>
              </c:numCache>
            </c:numRef>
          </c:val>
        </c:ser>
        <c:dLbls>
          <c:showCatName val="1"/>
          <c:showPercent val="1"/>
        </c:dLbls>
        <c:firstSliceAng val="0"/>
      </c:pieChart>
    </c:plotArea>
    <c:plotVisOnly val="1"/>
  </c:chart>
  <c:spPr>
    <a:effectLst>
      <a:outerShdw blurRad="50800" dist="38100" dir="2700000" algn="tl" rotWithShape="0">
        <a:prstClr val="black">
          <a:alpha val="40000"/>
        </a:prstClr>
      </a:outerShdw>
    </a:effectLst>
  </c:spPr>
  <c:txPr>
    <a:bodyPr/>
    <a:lstStyle/>
    <a:p>
      <a:pPr>
        <a:defRPr sz="1800"/>
      </a:pPr>
      <a:endParaRPr lang="en-US"/>
    </a:p>
  </c:txPr>
  <c:externalData r:id="rId1"/>
</c:chartSpace>
</file>

<file path=ppt/diagrams/_rels/data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image" Target="../media/image26.jpeg"/><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image" Target="../media/image26.jpeg"/><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31.jpe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77E122-28EC-4F8D-A202-37B2CE0272D2}" type="doc">
      <dgm:prSet loTypeId="urn:microsoft.com/office/officeart/2005/8/layout/radial5" loCatId="cycle" qsTypeId="urn:microsoft.com/office/officeart/2005/8/quickstyle/3d1" qsCatId="3D" csTypeId="urn:microsoft.com/office/officeart/2005/8/colors/colorful4" csCatId="colorful" phldr="1"/>
      <dgm:spPr/>
      <dgm:t>
        <a:bodyPr/>
        <a:lstStyle/>
        <a:p>
          <a:endParaRPr lang="en-CA"/>
        </a:p>
      </dgm:t>
    </dgm:pt>
    <dgm:pt modelId="{EA8684C6-04B6-4568-B714-49230DEE3686}">
      <dgm:prSet phldrT="[Text]"/>
      <dgm:spPr>
        <a:effectLst>
          <a:outerShdw blurRad="50800" dist="76200" dir="2700000" algn="tl" rotWithShape="0">
            <a:prstClr val="black">
              <a:alpha val="70000"/>
            </a:prstClr>
          </a:outerShdw>
        </a:effectLst>
      </dgm:spPr>
      <dgm:t>
        <a:bodyPr/>
        <a:lstStyle/>
        <a:p>
          <a:pPr algn="ctr"/>
          <a:r>
            <a:rPr lang="en-CA" b="1" dirty="0" smtClean="0">
              <a:solidFill>
                <a:schemeClr val="tx1"/>
              </a:solidFill>
              <a:latin typeface="Arial" pitchFamily="34" charset="0"/>
              <a:cs typeface="Arial" pitchFamily="34" charset="0"/>
            </a:rPr>
            <a:t>1 tonne CO</a:t>
          </a:r>
          <a:r>
            <a:rPr lang="en-CA" b="1" baseline="-25000" dirty="0" smtClean="0">
              <a:solidFill>
                <a:schemeClr val="tx1"/>
              </a:solidFill>
              <a:latin typeface="Arial" pitchFamily="34" charset="0"/>
              <a:cs typeface="Arial" pitchFamily="34" charset="0"/>
            </a:rPr>
            <a:t>2</a:t>
          </a:r>
          <a:endParaRPr lang="en-CA" b="1" baseline="-25000" dirty="0">
            <a:solidFill>
              <a:schemeClr val="tx1"/>
            </a:solidFill>
            <a:latin typeface="Arial" pitchFamily="34" charset="0"/>
            <a:cs typeface="Arial" pitchFamily="34" charset="0"/>
          </a:endParaRPr>
        </a:p>
      </dgm:t>
    </dgm:pt>
    <dgm:pt modelId="{0149E6B5-D09F-4FEE-BB60-7DC2BE003596}" type="parTrans" cxnId="{77FEEC8C-3FD0-498C-8C6E-959168B8CAC8}">
      <dgm:prSet/>
      <dgm:spPr/>
      <dgm:t>
        <a:bodyPr/>
        <a:lstStyle/>
        <a:p>
          <a:endParaRPr lang="en-CA">
            <a:latin typeface="Arial" pitchFamily="34" charset="0"/>
            <a:cs typeface="Arial" pitchFamily="34" charset="0"/>
          </a:endParaRPr>
        </a:p>
      </dgm:t>
    </dgm:pt>
    <dgm:pt modelId="{85BB5DD4-87A7-4115-9F69-5A25F69BCDE2}" type="sibTrans" cxnId="{77FEEC8C-3FD0-498C-8C6E-959168B8CAC8}">
      <dgm:prSet/>
      <dgm:spPr/>
      <dgm:t>
        <a:bodyPr/>
        <a:lstStyle/>
        <a:p>
          <a:endParaRPr lang="en-CA">
            <a:latin typeface="Arial" pitchFamily="34" charset="0"/>
            <a:cs typeface="Arial" pitchFamily="34" charset="0"/>
          </a:endParaRPr>
        </a:p>
      </dgm:t>
    </dgm:pt>
    <dgm:pt modelId="{60C33577-2B60-464A-A42A-AFA2025C994A}">
      <dgm:prSet phldrT="[Text]" phldr="1"/>
      <dgm:spPr>
        <a:blipFill rotWithShape="0">
          <a:blip xmlns:r="http://schemas.openxmlformats.org/officeDocument/2006/relationships" r:embed="rId1"/>
          <a:stretch>
            <a:fillRect/>
          </a:stretch>
        </a:blipFill>
        <a:effectLst>
          <a:outerShdw blurRad="50800" dist="76200" dir="2700000" algn="tl" rotWithShape="0">
            <a:prstClr val="black">
              <a:alpha val="70000"/>
            </a:prstClr>
          </a:outerShdw>
        </a:effectLst>
      </dgm:spPr>
      <dgm:t>
        <a:bodyPr/>
        <a:lstStyle/>
        <a:p>
          <a:endParaRPr lang="en-CA" dirty="0">
            <a:latin typeface="Arial" pitchFamily="34" charset="0"/>
            <a:cs typeface="Arial" pitchFamily="34" charset="0"/>
          </a:endParaRPr>
        </a:p>
      </dgm:t>
    </dgm:pt>
    <dgm:pt modelId="{2C3D39FE-E901-457F-9933-42D43A9629C7}" type="parTrans" cxnId="{4B04402F-3257-4777-ABC9-19C889465BBE}">
      <dgm:prSet/>
      <dgm:spPr>
        <a:solidFill>
          <a:schemeClr val="accent3">
            <a:lumMod val="75000"/>
          </a:schemeClr>
        </a:solidFill>
        <a:effectLst>
          <a:outerShdw blurRad="50800" dist="76200" dir="2700000" algn="tl" rotWithShape="0">
            <a:prstClr val="black">
              <a:alpha val="70000"/>
            </a:prstClr>
          </a:outerShdw>
        </a:effectLst>
      </dgm:spPr>
      <dgm:t>
        <a:bodyPr/>
        <a:lstStyle/>
        <a:p>
          <a:endParaRPr lang="en-CA" dirty="0">
            <a:latin typeface="Arial" pitchFamily="34" charset="0"/>
            <a:cs typeface="Arial" pitchFamily="34" charset="0"/>
          </a:endParaRPr>
        </a:p>
      </dgm:t>
    </dgm:pt>
    <dgm:pt modelId="{FA8C86A5-8989-405C-8841-D5A4D31DAE5D}" type="sibTrans" cxnId="{4B04402F-3257-4777-ABC9-19C889465BBE}">
      <dgm:prSet/>
      <dgm:spPr/>
      <dgm:t>
        <a:bodyPr/>
        <a:lstStyle/>
        <a:p>
          <a:endParaRPr lang="en-CA">
            <a:latin typeface="Arial" pitchFamily="34" charset="0"/>
            <a:cs typeface="Arial" pitchFamily="34" charset="0"/>
          </a:endParaRPr>
        </a:p>
      </dgm:t>
    </dgm:pt>
    <dgm:pt modelId="{41ABD1DC-3F99-4605-A151-C24F20F4AA31}">
      <dgm:prSet phldrT="[Text]" phldr="1"/>
      <dgm:spPr>
        <a:blipFill rotWithShape="0">
          <a:blip xmlns:r="http://schemas.openxmlformats.org/officeDocument/2006/relationships" r:embed="rId2"/>
          <a:stretch>
            <a:fillRect/>
          </a:stretch>
        </a:blipFill>
        <a:effectLst>
          <a:outerShdw blurRad="50800" dist="76200" dir="2700000" algn="tl" rotWithShape="0">
            <a:prstClr val="black">
              <a:alpha val="70000"/>
            </a:prstClr>
          </a:outerShdw>
        </a:effectLst>
      </dgm:spPr>
      <dgm:t>
        <a:bodyPr/>
        <a:lstStyle/>
        <a:p>
          <a:endParaRPr lang="en-CA" dirty="0">
            <a:latin typeface="Arial" pitchFamily="34" charset="0"/>
            <a:cs typeface="Arial" pitchFamily="34" charset="0"/>
          </a:endParaRPr>
        </a:p>
      </dgm:t>
    </dgm:pt>
    <dgm:pt modelId="{94A2B923-F588-4340-AEF1-8C446568C6A2}" type="parTrans" cxnId="{F7EAFC68-306F-457F-843A-EC50C2EBC8C8}">
      <dgm:prSet/>
      <dgm:spPr>
        <a:solidFill>
          <a:schemeClr val="accent3">
            <a:lumMod val="75000"/>
          </a:schemeClr>
        </a:solidFill>
        <a:effectLst>
          <a:outerShdw blurRad="50800" dist="76200" dir="2700000" algn="tl" rotWithShape="0">
            <a:prstClr val="black">
              <a:alpha val="70000"/>
            </a:prstClr>
          </a:outerShdw>
        </a:effectLst>
      </dgm:spPr>
      <dgm:t>
        <a:bodyPr/>
        <a:lstStyle/>
        <a:p>
          <a:endParaRPr lang="en-CA" dirty="0">
            <a:latin typeface="Arial" pitchFamily="34" charset="0"/>
            <a:cs typeface="Arial" pitchFamily="34" charset="0"/>
          </a:endParaRPr>
        </a:p>
      </dgm:t>
    </dgm:pt>
    <dgm:pt modelId="{70797885-F397-4C5F-A74E-F1F79112E0ED}" type="sibTrans" cxnId="{F7EAFC68-306F-457F-843A-EC50C2EBC8C8}">
      <dgm:prSet/>
      <dgm:spPr/>
      <dgm:t>
        <a:bodyPr/>
        <a:lstStyle/>
        <a:p>
          <a:endParaRPr lang="en-CA">
            <a:latin typeface="Arial" pitchFamily="34" charset="0"/>
            <a:cs typeface="Arial" pitchFamily="34" charset="0"/>
          </a:endParaRPr>
        </a:p>
      </dgm:t>
    </dgm:pt>
    <dgm:pt modelId="{143A1DE0-644C-46A0-B9AA-6611992FBE96}">
      <dgm:prSet phldrT="[Text]" phldr="1"/>
      <dgm:spPr>
        <a:blipFill rotWithShape="0">
          <a:blip xmlns:r="http://schemas.openxmlformats.org/officeDocument/2006/relationships" r:embed="rId3"/>
          <a:stretch>
            <a:fillRect/>
          </a:stretch>
        </a:blipFill>
        <a:effectLst>
          <a:outerShdw blurRad="50800" dist="76200" dir="2700000" algn="tl" rotWithShape="0">
            <a:prstClr val="black">
              <a:alpha val="70000"/>
            </a:prstClr>
          </a:outerShdw>
        </a:effectLst>
      </dgm:spPr>
      <dgm:t>
        <a:bodyPr/>
        <a:lstStyle/>
        <a:p>
          <a:endParaRPr lang="en-CA" dirty="0">
            <a:latin typeface="Arial" pitchFamily="34" charset="0"/>
            <a:cs typeface="Arial" pitchFamily="34" charset="0"/>
          </a:endParaRPr>
        </a:p>
      </dgm:t>
    </dgm:pt>
    <dgm:pt modelId="{C6C26707-6E64-4CDD-A7BD-B9FA9AF13CBC}" type="parTrans" cxnId="{DA6F7EAD-C079-4927-B30C-DF1967BE53C0}">
      <dgm:prSet/>
      <dgm:spPr>
        <a:solidFill>
          <a:schemeClr val="accent3">
            <a:lumMod val="75000"/>
          </a:schemeClr>
        </a:solidFill>
        <a:effectLst>
          <a:outerShdw blurRad="50800" dist="76200" dir="2700000" algn="tl" rotWithShape="0">
            <a:prstClr val="black">
              <a:alpha val="70000"/>
            </a:prstClr>
          </a:outerShdw>
        </a:effectLst>
      </dgm:spPr>
      <dgm:t>
        <a:bodyPr/>
        <a:lstStyle/>
        <a:p>
          <a:endParaRPr lang="en-CA" dirty="0">
            <a:latin typeface="Arial" pitchFamily="34" charset="0"/>
            <a:cs typeface="Arial" pitchFamily="34" charset="0"/>
          </a:endParaRPr>
        </a:p>
      </dgm:t>
    </dgm:pt>
    <dgm:pt modelId="{BB4BE7A1-DA47-46CD-B4A2-FACBC07B9DBB}" type="sibTrans" cxnId="{DA6F7EAD-C079-4927-B30C-DF1967BE53C0}">
      <dgm:prSet/>
      <dgm:spPr/>
      <dgm:t>
        <a:bodyPr/>
        <a:lstStyle/>
        <a:p>
          <a:endParaRPr lang="en-CA">
            <a:latin typeface="Arial" pitchFamily="34" charset="0"/>
            <a:cs typeface="Arial" pitchFamily="34" charset="0"/>
          </a:endParaRPr>
        </a:p>
      </dgm:t>
    </dgm:pt>
    <dgm:pt modelId="{9E861C9B-1B0C-4039-B3B0-9B8BB28C458A}">
      <dgm:prSet/>
      <dgm:spPr>
        <a:blipFill rotWithShape="0">
          <a:blip xmlns:r="http://schemas.openxmlformats.org/officeDocument/2006/relationships" r:embed="rId4"/>
          <a:stretch>
            <a:fillRect/>
          </a:stretch>
        </a:blipFill>
        <a:effectLst>
          <a:outerShdw blurRad="50800" dist="76200" dir="2700000" algn="tl" rotWithShape="0">
            <a:prstClr val="black">
              <a:alpha val="70000"/>
            </a:prstClr>
          </a:outerShdw>
        </a:effectLst>
      </dgm:spPr>
      <dgm:t>
        <a:bodyPr/>
        <a:lstStyle/>
        <a:p>
          <a:endParaRPr lang="en-CA" dirty="0">
            <a:latin typeface="Arial" pitchFamily="34" charset="0"/>
            <a:cs typeface="Arial" pitchFamily="34" charset="0"/>
          </a:endParaRPr>
        </a:p>
      </dgm:t>
    </dgm:pt>
    <dgm:pt modelId="{E1E2A2B2-CF1E-4B26-B6E1-C4A1ADA68017}" type="parTrans" cxnId="{799CD5F4-D801-4788-A013-78A070E22391}">
      <dgm:prSet/>
      <dgm:spPr>
        <a:solidFill>
          <a:schemeClr val="accent3">
            <a:lumMod val="75000"/>
          </a:schemeClr>
        </a:solidFill>
        <a:effectLst>
          <a:outerShdw blurRad="50800" dist="76200" dir="2700000" algn="tl" rotWithShape="0">
            <a:prstClr val="black">
              <a:alpha val="70000"/>
            </a:prstClr>
          </a:outerShdw>
        </a:effectLst>
      </dgm:spPr>
      <dgm:t>
        <a:bodyPr/>
        <a:lstStyle/>
        <a:p>
          <a:endParaRPr lang="en-CA" dirty="0">
            <a:latin typeface="Arial" pitchFamily="34" charset="0"/>
            <a:cs typeface="Arial" pitchFamily="34" charset="0"/>
          </a:endParaRPr>
        </a:p>
      </dgm:t>
    </dgm:pt>
    <dgm:pt modelId="{A195C1A3-AB20-4C0A-9C9F-F0AF86BF261F}" type="sibTrans" cxnId="{799CD5F4-D801-4788-A013-78A070E22391}">
      <dgm:prSet/>
      <dgm:spPr/>
      <dgm:t>
        <a:bodyPr/>
        <a:lstStyle/>
        <a:p>
          <a:endParaRPr lang="en-CA">
            <a:latin typeface="Arial" pitchFamily="34" charset="0"/>
            <a:cs typeface="Arial" pitchFamily="34" charset="0"/>
          </a:endParaRPr>
        </a:p>
      </dgm:t>
    </dgm:pt>
    <dgm:pt modelId="{7554CAD5-CD5B-4EAC-9928-ACDA87BF16FB}">
      <dgm:prSet/>
      <dgm:spPr>
        <a:blipFill rotWithShape="0">
          <a:blip xmlns:r="http://schemas.openxmlformats.org/officeDocument/2006/relationships" r:embed="rId5"/>
          <a:stretch>
            <a:fillRect/>
          </a:stretch>
        </a:blipFill>
        <a:effectLst>
          <a:outerShdw blurRad="50800" dist="76200" dir="2700000" algn="tl" rotWithShape="0">
            <a:prstClr val="black">
              <a:alpha val="70000"/>
            </a:prstClr>
          </a:outerShdw>
        </a:effectLst>
      </dgm:spPr>
      <dgm:t>
        <a:bodyPr/>
        <a:lstStyle/>
        <a:p>
          <a:endParaRPr lang="en-CA" dirty="0">
            <a:latin typeface="Arial" pitchFamily="34" charset="0"/>
            <a:cs typeface="Arial" pitchFamily="34" charset="0"/>
          </a:endParaRPr>
        </a:p>
      </dgm:t>
    </dgm:pt>
    <dgm:pt modelId="{B3023FF9-C9F6-4118-A05B-B42D66C23286}" type="parTrans" cxnId="{A5A7DEAA-3570-4C8E-8C09-CC527ECC629C}">
      <dgm:prSet/>
      <dgm:spPr>
        <a:solidFill>
          <a:schemeClr val="accent3">
            <a:lumMod val="75000"/>
          </a:schemeClr>
        </a:solidFill>
        <a:effectLst>
          <a:outerShdw blurRad="50800" dist="76200" dir="2700000" algn="tl" rotWithShape="0">
            <a:prstClr val="black">
              <a:alpha val="70000"/>
            </a:prstClr>
          </a:outerShdw>
        </a:effectLst>
      </dgm:spPr>
      <dgm:t>
        <a:bodyPr/>
        <a:lstStyle/>
        <a:p>
          <a:endParaRPr lang="en-CA" dirty="0">
            <a:latin typeface="Arial" pitchFamily="34" charset="0"/>
            <a:cs typeface="Arial" pitchFamily="34" charset="0"/>
          </a:endParaRPr>
        </a:p>
      </dgm:t>
    </dgm:pt>
    <dgm:pt modelId="{9C40DE8D-BB08-409E-A735-0D7EBF8C0F00}" type="sibTrans" cxnId="{A5A7DEAA-3570-4C8E-8C09-CC527ECC629C}">
      <dgm:prSet/>
      <dgm:spPr/>
      <dgm:t>
        <a:bodyPr/>
        <a:lstStyle/>
        <a:p>
          <a:endParaRPr lang="en-CA">
            <a:latin typeface="Arial" pitchFamily="34" charset="0"/>
            <a:cs typeface="Arial" pitchFamily="34" charset="0"/>
          </a:endParaRPr>
        </a:p>
      </dgm:t>
    </dgm:pt>
    <dgm:pt modelId="{F888868B-6BAC-49C7-8254-FC3432D4E0A0}">
      <dgm:prSet phldrT="[Text]" phldr="1"/>
      <dgm:spPr>
        <a:blipFill rotWithShape="0">
          <a:blip xmlns:r="http://schemas.openxmlformats.org/officeDocument/2006/relationships" r:embed="rId6"/>
          <a:stretch>
            <a:fillRect/>
          </a:stretch>
        </a:blipFill>
        <a:effectLst>
          <a:outerShdw blurRad="50800" dist="76200" dir="2700000" algn="tl" rotWithShape="0">
            <a:prstClr val="black">
              <a:alpha val="70000"/>
            </a:prstClr>
          </a:outerShdw>
        </a:effectLst>
      </dgm:spPr>
      <dgm:t>
        <a:bodyPr/>
        <a:lstStyle/>
        <a:p>
          <a:endParaRPr lang="en-CA" dirty="0">
            <a:latin typeface="Arial" pitchFamily="34" charset="0"/>
            <a:cs typeface="Arial" pitchFamily="34" charset="0"/>
          </a:endParaRPr>
        </a:p>
      </dgm:t>
    </dgm:pt>
    <dgm:pt modelId="{8E5BB078-6E23-4133-B164-4FFDBB5C5598}" type="sibTrans" cxnId="{259ADA26-F764-4C6E-BB4D-81B5469CED14}">
      <dgm:prSet/>
      <dgm:spPr/>
      <dgm:t>
        <a:bodyPr/>
        <a:lstStyle/>
        <a:p>
          <a:endParaRPr lang="en-CA">
            <a:latin typeface="Arial" pitchFamily="34" charset="0"/>
            <a:cs typeface="Arial" pitchFamily="34" charset="0"/>
          </a:endParaRPr>
        </a:p>
      </dgm:t>
    </dgm:pt>
    <dgm:pt modelId="{C6B17CD8-403C-448A-881A-CC6BAC957ACD}" type="parTrans" cxnId="{259ADA26-F764-4C6E-BB4D-81B5469CED14}">
      <dgm:prSet/>
      <dgm:spPr>
        <a:solidFill>
          <a:schemeClr val="accent3">
            <a:lumMod val="75000"/>
          </a:schemeClr>
        </a:solidFill>
        <a:effectLst>
          <a:outerShdw blurRad="50800" dist="76200" dir="2700000" algn="tl" rotWithShape="0">
            <a:prstClr val="black">
              <a:alpha val="70000"/>
            </a:prstClr>
          </a:outerShdw>
        </a:effectLst>
      </dgm:spPr>
      <dgm:t>
        <a:bodyPr/>
        <a:lstStyle/>
        <a:p>
          <a:endParaRPr lang="en-CA" dirty="0">
            <a:latin typeface="Arial" pitchFamily="34" charset="0"/>
            <a:cs typeface="Arial" pitchFamily="34" charset="0"/>
          </a:endParaRPr>
        </a:p>
      </dgm:t>
    </dgm:pt>
    <dgm:pt modelId="{B7F31B99-AE1C-4AA0-8549-0A50B7D0D57F}" type="pres">
      <dgm:prSet presAssocID="{B577E122-28EC-4F8D-A202-37B2CE0272D2}" presName="Name0" presStyleCnt="0">
        <dgm:presLayoutVars>
          <dgm:chMax val="1"/>
          <dgm:dir/>
          <dgm:animLvl val="ctr"/>
          <dgm:resizeHandles val="exact"/>
        </dgm:presLayoutVars>
      </dgm:prSet>
      <dgm:spPr/>
      <dgm:t>
        <a:bodyPr/>
        <a:lstStyle/>
        <a:p>
          <a:endParaRPr lang="en-CA"/>
        </a:p>
      </dgm:t>
    </dgm:pt>
    <dgm:pt modelId="{557FEF6A-EB21-4E63-983A-D0D8E92A87E2}" type="pres">
      <dgm:prSet presAssocID="{EA8684C6-04B6-4568-B714-49230DEE3686}" presName="centerShape" presStyleLbl="node0" presStyleIdx="0" presStyleCnt="1" custScaleX="147536" custScaleY="103835"/>
      <dgm:spPr>
        <a:prstGeom prst="cloud">
          <a:avLst/>
        </a:prstGeom>
      </dgm:spPr>
      <dgm:t>
        <a:bodyPr/>
        <a:lstStyle/>
        <a:p>
          <a:endParaRPr lang="en-CA"/>
        </a:p>
      </dgm:t>
    </dgm:pt>
    <dgm:pt modelId="{02007266-A198-4827-AE36-F792C0F438A5}" type="pres">
      <dgm:prSet presAssocID="{2C3D39FE-E901-457F-9933-42D43A9629C7}" presName="parTrans" presStyleLbl="sibTrans2D1" presStyleIdx="0" presStyleCnt="6"/>
      <dgm:spPr/>
      <dgm:t>
        <a:bodyPr/>
        <a:lstStyle/>
        <a:p>
          <a:endParaRPr lang="en-CA"/>
        </a:p>
      </dgm:t>
    </dgm:pt>
    <dgm:pt modelId="{79C1C21C-A3D8-4D0E-9535-CB835D76E07E}" type="pres">
      <dgm:prSet presAssocID="{2C3D39FE-E901-457F-9933-42D43A9629C7}" presName="connectorText" presStyleLbl="sibTrans2D1" presStyleIdx="0" presStyleCnt="6"/>
      <dgm:spPr/>
      <dgm:t>
        <a:bodyPr/>
        <a:lstStyle/>
        <a:p>
          <a:endParaRPr lang="en-CA"/>
        </a:p>
      </dgm:t>
    </dgm:pt>
    <dgm:pt modelId="{17D77129-E09A-4E7D-AD1F-8CA6F753357A}" type="pres">
      <dgm:prSet presAssocID="{60C33577-2B60-464A-A42A-AFA2025C994A}" presName="node" presStyleLbl="node1" presStyleIdx="0" presStyleCnt="6" custScaleX="121000" custScaleY="121000">
        <dgm:presLayoutVars>
          <dgm:bulletEnabled val="1"/>
        </dgm:presLayoutVars>
      </dgm:prSet>
      <dgm:spPr>
        <a:prstGeom prst="ellipse">
          <a:avLst/>
        </a:prstGeom>
      </dgm:spPr>
      <dgm:t>
        <a:bodyPr/>
        <a:lstStyle/>
        <a:p>
          <a:endParaRPr lang="en-CA"/>
        </a:p>
      </dgm:t>
    </dgm:pt>
    <dgm:pt modelId="{D7E36AEC-62E2-411C-99B6-5AF70377B5CA}" type="pres">
      <dgm:prSet presAssocID="{94A2B923-F588-4340-AEF1-8C446568C6A2}" presName="parTrans" presStyleLbl="sibTrans2D1" presStyleIdx="1" presStyleCnt="6"/>
      <dgm:spPr/>
      <dgm:t>
        <a:bodyPr/>
        <a:lstStyle/>
        <a:p>
          <a:endParaRPr lang="en-CA"/>
        </a:p>
      </dgm:t>
    </dgm:pt>
    <dgm:pt modelId="{5A68D11D-9730-4E55-A2A2-EC793656F2E2}" type="pres">
      <dgm:prSet presAssocID="{94A2B923-F588-4340-AEF1-8C446568C6A2}" presName="connectorText" presStyleLbl="sibTrans2D1" presStyleIdx="1" presStyleCnt="6"/>
      <dgm:spPr/>
      <dgm:t>
        <a:bodyPr/>
        <a:lstStyle/>
        <a:p>
          <a:endParaRPr lang="en-CA"/>
        </a:p>
      </dgm:t>
    </dgm:pt>
    <dgm:pt modelId="{18E2E555-8BEA-45E9-8943-DF1AE17CD839}" type="pres">
      <dgm:prSet presAssocID="{41ABD1DC-3F99-4605-A151-C24F20F4AA31}" presName="node" presStyleLbl="node1" presStyleIdx="1" presStyleCnt="6" custScaleX="121000" custScaleY="121000" custRadScaleRad="177351" custRadScaleInc="18646">
        <dgm:presLayoutVars>
          <dgm:bulletEnabled val="1"/>
        </dgm:presLayoutVars>
      </dgm:prSet>
      <dgm:spPr>
        <a:prstGeom prst="ellipse">
          <a:avLst/>
        </a:prstGeom>
      </dgm:spPr>
      <dgm:t>
        <a:bodyPr/>
        <a:lstStyle/>
        <a:p>
          <a:endParaRPr lang="en-CA"/>
        </a:p>
      </dgm:t>
    </dgm:pt>
    <dgm:pt modelId="{0471F39F-610A-4AB8-B18F-22A8528B5A06}" type="pres">
      <dgm:prSet presAssocID="{C6C26707-6E64-4CDD-A7BD-B9FA9AF13CBC}" presName="parTrans" presStyleLbl="sibTrans2D1" presStyleIdx="2" presStyleCnt="6"/>
      <dgm:spPr/>
      <dgm:t>
        <a:bodyPr/>
        <a:lstStyle/>
        <a:p>
          <a:endParaRPr lang="en-CA"/>
        </a:p>
      </dgm:t>
    </dgm:pt>
    <dgm:pt modelId="{B076BC15-DA8C-459E-BC15-64D1D2BDBBB8}" type="pres">
      <dgm:prSet presAssocID="{C6C26707-6E64-4CDD-A7BD-B9FA9AF13CBC}" presName="connectorText" presStyleLbl="sibTrans2D1" presStyleIdx="2" presStyleCnt="6"/>
      <dgm:spPr/>
      <dgm:t>
        <a:bodyPr/>
        <a:lstStyle/>
        <a:p>
          <a:endParaRPr lang="en-CA"/>
        </a:p>
      </dgm:t>
    </dgm:pt>
    <dgm:pt modelId="{5C1F7FE0-368C-48C2-9D88-BE0C18160961}" type="pres">
      <dgm:prSet presAssocID="{143A1DE0-644C-46A0-B9AA-6611992FBE96}" presName="node" presStyleLbl="node1" presStyleIdx="2" presStyleCnt="6" custScaleX="121000" custScaleY="121000" custRadScaleRad="173457" custRadScaleInc="-25397">
        <dgm:presLayoutVars>
          <dgm:bulletEnabled val="1"/>
        </dgm:presLayoutVars>
      </dgm:prSet>
      <dgm:spPr>
        <a:prstGeom prst="ellipse">
          <a:avLst/>
        </a:prstGeom>
      </dgm:spPr>
      <dgm:t>
        <a:bodyPr/>
        <a:lstStyle/>
        <a:p>
          <a:endParaRPr lang="en-CA"/>
        </a:p>
      </dgm:t>
    </dgm:pt>
    <dgm:pt modelId="{70FA3A00-1ACD-407C-A3F5-3684A4F1BF4B}" type="pres">
      <dgm:prSet presAssocID="{C6B17CD8-403C-448A-881A-CC6BAC957ACD}" presName="parTrans" presStyleLbl="sibTrans2D1" presStyleIdx="3" presStyleCnt="6"/>
      <dgm:spPr/>
      <dgm:t>
        <a:bodyPr/>
        <a:lstStyle/>
        <a:p>
          <a:endParaRPr lang="en-CA"/>
        </a:p>
      </dgm:t>
    </dgm:pt>
    <dgm:pt modelId="{265C2332-94A6-46DB-814C-FD21725C7436}" type="pres">
      <dgm:prSet presAssocID="{C6B17CD8-403C-448A-881A-CC6BAC957ACD}" presName="connectorText" presStyleLbl="sibTrans2D1" presStyleIdx="3" presStyleCnt="6"/>
      <dgm:spPr/>
      <dgm:t>
        <a:bodyPr/>
        <a:lstStyle/>
        <a:p>
          <a:endParaRPr lang="en-CA"/>
        </a:p>
      </dgm:t>
    </dgm:pt>
    <dgm:pt modelId="{4DC8F2B0-6FD2-4BDE-9542-90B4E16ECA4E}" type="pres">
      <dgm:prSet presAssocID="{F888868B-6BAC-49C7-8254-FC3432D4E0A0}" presName="node" presStyleLbl="node1" presStyleIdx="3" presStyleCnt="6" custScaleX="121000" custScaleY="121000" custRadScaleRad="127516" custRadScaleInc="1177">
        <dgm:presLayoutVars>
          <dgm:bulletEnabled val="1"/>
        </dgm:presLayoutVars>
      </dgm:prSet>
      <dgm:spPr>
        <a:prstGeom prst="ellipse">
          <a:avLst/>
        </a:prstGeom>
      </dgm:spPr>
      <dgm:t>
        <a:bodyPr/>
        <a:lstStyle/>
        <a:p>
          <a:endParaRPr lang="en-CA"/>
        </a:p>
      </dgm:t>
    </dgm:pt>
    <dgm:pt modelId="{BBE7EE97-CDD0-4E8C-A394-4E25E90961CB}" type="pres">
      <dgm:prSet presAssocID="{E1E2A2B2-CF1E-4B26-B6E1-C4A1ADA68017}" presName="parTrans" presStyleLbl="sibTrans2D1" presStyleIdx="4" presStyleCnt="6"/>
      <dgm:spPr/>
      <dgm:t>
        <a:bodyPr/>
        <a:lstStyle/>
        <a:p>
          <a:endParaRPr lang="en-CA"/>
        </a:p>
      </dgm:t>
    </dgm:pt>
    <dgm:pt modelId="{3F091247-E870-4EF9-9767-8596DC67F452}" type="pres">
      <dgm:prSet presAssocID="{E1E2A2B2-CF1E-4B26-B6E1-C4A1ADA68017}" presName="connectorText" presStyleLbl="sibTrans2D1" presStyleIdx="4" presStyleCnt="6"/>
      <dgm:spPr/>
      <dgm:t>
        <a:bodyPr/>
        <a:lstStyle/>
        <a:p>
          <a:endParaRPr lang="en-CA"/>
        </a:p>
      </dgm:t>
    </dgm:pt>
    <dgm:pt modelId="{DAA5367E-4F56-43F3-B14F-A93CF66C7B45}" type="pres">
      <dgm:prSet presAssocID="{9E861C9B-1B0C-4039-B3B0-9B8BB28C458A}" presName="node" presStyleLbl="node1" presStyleIdx="4" presStyleCnt="6" custScaleX="121000" custScaleY="121000" custRadScaleRad="172925" custRadScaleInc="34965">
        <dgm:presLayoutVars>
          <dgm:bulletEnabled val="1"/>
        </dgm:presLayoutVars>
      </dgm:prSet>
      <dgm:spPr>
        <a:prstGeom prst="ellipse">
          <a:avLst/>
        </a:prstGeom>
      </dgm:spPr>
      <dgm:t>
        <a:bodyPr/>
        <a:lstStyle/>
        <a:p>
          <a:endParaRPr lang="en-CA"/>
        </a:p>
      </dgm:t>
    </dgm:pt>
    <dgm:pt modelId="{240A0DDA-7371-4397-9CE4-CADA478EC7F2}" type="pres">
      <dgm:prSet presAssocID="{B3023FF9-C9F6-4118-A05B-B42D66C23286}" presName="parTrans" presStyleLbl="sibTrans2D1" presStyleIdx="5" presStyleCnt="6"/>
      <dgm:spPr/>
      <dgm:t>
        <a:bodyPr/>
        <a:lstStyle/>
        <a:p>
          <a:endParaRPr lang="en-CA"/>
        </a:p>
      </dgm:t>
    </dgm:pt>
    <dgm:pt modelId="{CBF40321-3009-4691-8CD1-FEB37B778B84}" type="pres">
      <dgm:prSet presAssocID="{B3023FF9-C9F6-4118-A05B-B42D66C23286}" presName="connectorText" presStyleLbl="sibTrans2D1" presStyleIdx="5" presStyleCnt="6"/>
      <dgm:spPr/>
      <dgm:t>
        <a:bodyPr/>
        <a:lstStyle/>
        <a:p>
          <a:endParaRPr lang="en-CA"/>
        </a:p>
      </dgm:t>
    </dgm:pt>
    <dgm:pt modelId="{6FC3773F-581B-4E85-BF43-A8C2E0DDAE10}" type="pres">
      <dgm:prSet presAssocID="{7554CAD5-CD5B-4EAC-9928-ACDA87BF16FB}" presName="node" presStyleLbl="node1" presStyleIdx="5" presStyleCnt="6" custScaleX="121000" custScaleY="121000" custRadScaleRad="178541" custRadScaleInc="-14152">
        <dgm:presLayoutVars>
          <dgm:bulletEnabled val="1"/>
        </dgm:presLayoutVars>
      </dgm:prSet>
      <dgm:spPr>
        <a:prstGeom prst="ellipse">
          <a:avLst/>
        </a:prstGeom>
      </dgm:spPr>
      <dgm:t>
        <a:bodyPr/>
        <a:lstStyle/>
        <a:p>
          <a:endParaRPr lang="en-CA"/>
        </a:p>
      </dgm:t>
    </dgm:pt>
  </dgm:ptLst>
  <dgm:cxnLst>
    <dgm:cxn modelId="{77FEEC8C-3FD0-498C-8C6E-959168B8CAC8}" srcId="{B577E122-28EC-4F8D-A202-37B2CE0272D2}" destId="{EA8684C6-04B6-4568-B714-49230DEE3686}" srcOrd="0" destOrd="0" parTransId="{0149E6B5-D09F-4FEE-BB60-7DC2BE003596}" sibTransId="{85BB5DD4-87A7-4115-9F69-5A25F69BCDE2}"/>
    <dgm:cxn modelId="{05F776D2-2C64-4BE1-A2FD-0AAC693A229D}" type="presOf" srcId="{94A2B923-F588-4340-AEF1-8C446568C6A2}" destId="{D7E36AEC-62E2-411C-99B6-5AF70377B5CA}" srcOrd="0" destOrd="0" presId="urn:microsoft.com/office/officeart/2005/8/layout/radial5"/>
    <dgm:cxn modelId="{4B04402F-3257-4777-ABC9-19C889465BBE}" srcId="{EA8684C6-04B6-4568-B714-49230DEE3686}" destId="{60C33577-2B60-464A-A42A-AFA2025C994A}" srcOrd="0" destOrd="0" parTransId="{2C3D39FE-E901-457F-9933-42D43A9629C7}" sibTransId="{FA8C86A5-8989-405C-8841-D5A4D31DAE5D}"/>
    <dgm:cxn modelId="{4CF862CC-77B8-4F24-BC05-140A05E43654}" type="presOf" srcId="{B3023FF9-C9F6-4118-A05B-B42D66C23286}" destId="{CBF40321-3009-4691-8CD1-FEB37B778B84}" srcOrd="1" destOrd="0" presId="urn:microsoft.com/office/officeart/2005/8/layout/radial5"/>
    <dgm:cxn modelId="{49FE1ED6-29A7-47F3-8CCC-1CE0E850FA66}" type="presOf" srcId="{60C33577-2B60-464A-A42A-AFA2025C994A}" destId="{17D77129-E09A-4E7D-AD1F-8CA6F753357A}" srcOrd="0" destOrd="0" presId="urn:microsoft.com/office/officeart/2005/8/layout/radial5"/>
    <dgm:cxn modelId="{F7EAFC68-306F-457F-843A-EC50C2EBC8C8}" srcId="{EA8684C6-04B6-4568-B714-49230DEE3686}" destId="{41ABD1DC-3F99-4605-A151-C24F20F4AA31}" srcOrd="1" destOrd="0" parTransId="{94A2B923-F588-4340-AEF1-8C446568C6A2}" sibTransId="{70797885-F397-4C5F-A74E-F1F79112E0ED}"/>
    <dgm:cxn modelId="{A18A0C3C-FC12-4FF2-A1A7-90D94AB63519}" type="presOf" srcId="{143A1DE0-644C-46A0-B9AA-6611992FBE96}" destId="{5C1F7FE0-368C-48C2-9D88-BE0C18160961}" srcOrd="0" destOrd="0" presId="urn:microsoft.com/office/officeart/2005/8/layout/radial5"/>
    <dgm:cxn modelId="{A5A7DEAA-3570-4C8E-8C09-CC527ECC629C}" srcId="{EA8684C6-04B6-4568-B714-49230DEE3686}" destId="{7554CAD5-CD5B-4EAC-9928-ACDA87BF16FB}" srcOrd="5" destOrd="0" parTransId="{B3023FF9-C9F6-4118-A05B-B42D66C23286}" sibTransId="{9C40DE8D-BB08-409E-A735-0D7EBF8C0F00}"/>
    <dgm:cxn modelId="{69735A6F-B7F6-4E0F-A8AD-D93F5C5E681D}" type="presOf" srcId="{EA8684C6-04B6-4568-B714-49230DEE3686}" destId="{557FEF6A-EB21-4E63-983A-D0D8E92A87E2}" srcOrd="0" destOrd="0" presId="urn:microsoft.com/office/officeart/2005/8/layout/radial5"/>
    <dgm:cxn modelId="{BDF1F2FD-4E6B-4AE8-8245-D0CE2ED014F7}" type="presOf" srcId="{C6B17CD8-403C-448A-881A-CC6BAC957ACD}" destId="{265C2332-94A6-46DB-814C-FD21725C7436}" srcOrd="1" destOrd="0" presId="urn:microsoft.com/office/officeart/2005/8/layout/radial5"/>
    <dgm:cxn modelId="{B35DCA81-A923-4EDB-AABE-DE22DEDBA3F8}" type="presOf" srcId="{94A2B923-F588-4340-AEF1-8C446568C6A2}" destId="{5A68D11D-9730-4E55-A2A2-EC793656F2E2}" srcOrd="1" destOrd="0" presId="urn:microsoft.com/office/officeart/2005/8/layout/radial5"/>
    <dgm:cxn modelId="{9EB8A338-CF47-41BA-89BA-B6ED7A94B816}" type="presOf" srcId="{9E861C9B-1B0C-4039-B3B0-9B8BB28C458A}" destId="{DAA5367E-4F56-43F3-B14F-A93CF66C7B45}" srcOrd="0" destOrd="0" presId="urn:microsoft.com/office/officeart/2005/8/layout/radial5"/>
    <dgm:cxn modelId="{0D661D52-3C90-4108-AC99-8663DC8E7288}" type="presOf" srcId="{C6B17CD8-403C-448A-881A-CC6BAC957ACD}" destId="{70FA3A00-1ACD-407C-A3F5-3684A4F1BF4B}" srcOrd="0" destOrd="0" presId="urn:microsoft.com/office/officeart/2005/8/layout/radial5"/>
    <dgm:cxn modelId="{349FC833-C7A9-48B4-A351-CF9D09CDE17F}" type="presOf" srcId="{B577E122-28EC-4F8D-A202-37B2CE0272D2}" destId="{B7F31B99-AE1C-4AA0-8549-0A50B7D0D57F}" srcOrd="0" destOrd="0" presId="urn:microsoft.com/office/officeart/2005/8/layout/radial5"/>
    <dgm:cxn modelId="{5168DFA2-73A2-4208-A50B-8E7B3D4BC8A0}" type="presOf" srcId="{B3023FF9-C9F6-4118-A05B-B42D66C23286}" destId="{240A0DDA-7371-4397-9CE4-CADA478EC7F2}" srcOrd="0" destOrd="0" presId="urn:microsoft.com/office/officeart/2005/8/layout/radial5"/>
    <dgm:cxn modelId="{97447199-DB98-4689-AE11-94B59DAEA69A}" type="presOf" srcId="{C6C26707-6E64-4CDD-A7BD-B9FA9AF13CBC}" destId="{B076BC15-DA8C-459E-BC15-64D1D2BDBBB8}" srcOrd="1" destOrd="0" presId="urn:microsoft.com/office/officeart/2005/8/layout/radial5"/>
    <dgm:cxn modelId="{DA6F7EAD-C079-4927-B30C-DF1967BE53C0}" srcId="{EA8684C6-04B6-4568-B714-49230DEE3686}" destId="{143A1DE0-644C-46A0-B9AA-6611992FBE96}" srcOrd="2" destOrd="0" parTransId="{C6C26707-6E64-4CDD-A7BD-B9FA9AF13CBC}" sibTransId="{BB4BE7A1-DA47-46CD-B4A2-FACBC07B9DBB}"/>
    <dgm:cxn modelId="{259ADA26-F764-4C6E-BB4D-81B5469CED14}" srcId="{EA8684C6-04B6-4568-B714-49230DEE3686}" destId="{F888868B-6BAC-49C7-8254-FC3432D4E0A0}" srcOrd="3" destOrd="0" parTransId="{C6B17CD8-403C-448A-881A-CC6BAC957ACD}" sibTransId="{8E5BB078-6E23-4133-B164-4FFDBB5C5598}"/>
    <dgm:cxn modelId="{8165BA10-62EB-4321-ADD5-9ADFA275044B}" type="presOf" srcId="{F888868B-6BAC-49C7-8254-FC3432D4E0A0}" destId="{4DC8F2B0-6FD2-4BDE-9542-90B4E16ECA4E}" srcOrd="0" destOrd="0" presId="urn:microsoft.com/office/officeart/2005/8/layout/radial5"/>
    <dgm:cxn modelId="{CE385F5F-6396-4096-B271-87D3F3979A59}" type="presOf" srcId="{7554CAD5-CD5B-4EAC-9928-ACDA87BF16FB}" destId="{6FC3773F-581B-4E85-BF43-A8C2E0DDAE10}" srcOrd="0" destOrd="0" presId="urn:microsoft.com/office/officeart/2005/8/layout/radial5"/>
    <dgm:cxn modelId="{3A6243F6-447B-4E56-A65C-BB619441EAEC}" type="presOf" srcId="{2C3D39FE-E901-457F-9933-42D43A9629C7}" destId="{02007266-A198-4827-AE36-F792C0F438A5}" srcOrd="0" destOrd="0" presId="urn:microsoft.com/office/officeart/2005/8/layout/radial5"/>
    <dgm:cxn modelId="{491A7890-FF07-4D86-88C7-0D683F0C6ADC}" type="presOf" srcId="{41ABD1DC-3F99-4605-A151-C24F20F4AA31}" destId="{18E2E555-8BEA-45E9-8943-DF1AE17CD839}" srcOrd="0" destOrd="0" presId="urn:microsoft.com/office/officeart/2005/8/layout/radial5"/>
    <dgm:cxn modelId="{4D2D6E27-DDA7-44FE-9CE4-D6CFA26252E5}" type="presOf" srcId="{E1E2A2B2-CF1E-4B26-B6E1-C4A1ADA68017}" destId="{3F091247-E870-4EF9-9767-8596DC67F452}" srcOrd="1" destOrd="0" presId="urn:microsoft.com/office/officeart/2005/8/layout/radial5"/>
    <dgm:cxn modelId="{799CD5F4-D801-4788-A013-78A070E22391}" srcId="{EA8684C6-04B6-4568-B714-49230DEE3686}" destId="{9E861C9B-1B0C-4039-B3B0-9B8BB28C458A}" srcOrd="4" destOrd="0" parTransId="{E1E2A2B2-CF1E-4B26-B6E1-C4A1ADA68017}" sibTransId="{A195C1A3-AB20-4C0A-9C9F-F0AF86BF261F}"/>
    <dgm:cxn modelId="{CCF0FCF8-B149-4BA2-BC16-1325954FF4C2}" type="presOf" srcId="{C6C26707-6E64-4CDD-A7BD-B9FA9AF13CBC}" destId="{0471F39F-610A-4AB8-B18F-22A8528B5A06}" srcOrd="0" destOrd="0" presId="urn:microsoft.com/office/officeart/2005/8/layout/radial5"/>
    <dgm:cxn modelId="{59770610-4806-49AE-AA03-5B5283A6FD27}" type="presOf" srcId="{2C3D39FE-E901-457F-9933-42D43A9629C7}" destId="{79C1C21C-A3D8-4D0E-9535-CB835D76E07E}" srcOrd="1" destOrd="0" presId="urn:microsoft.com/office/officeart/2005/8/layout/radial5"/>
    <dgm:cxn modelId="{B6B293C5-78E0-4A3E-89E1-108C3B5674AE}" type="presOf" srcId="{E1E2A2B2-CF1E-4B26-B6E1-C4A1ADA68017}" destId="{BBE7EE97-CDD0-4E8C-A394-4E25E90961CB}" srcOrd="0" destOrd="0" presId="urn:microsoft.com/office/officeart/2005/8/layout/radial5"/>
    <dgm:cxn modelId="{9939D95A-9184-40E3-B5BA-75A31975BF0D}" type="presParOf" srcId="{B7F31B99-AE1C-4AA0-8549-0A50B7D0D57F}" destId="{557FEF6A-EB21-4E63-983A-D0D8E92A87E2}" srcOrd="0" destOrd="0" presId="urn:microsoft.com/office/officeart/2005/8/layout/radial5"/>
    <dgm:cxn modelId="{DB8ED3CF-BB62-4CD0-9C4C-F59F2AB3720C}" type="presParOf" srcId="{B7F31B99-AE1C-4AA0-8549-0A50B7D0D57F}" destId="{02007266-A198-4827-AE36-F792C0F438A5}" srcOrd="1" destOrd="0" presId="urn:microsoft.com/office/officeart/2005/8/layout/radial5"/>
    <dgm:cxn modelId="{201BA185-C9A6-4DCD-9AE1-F52949A00004}" type="presParOf" srcId="{02007266-A198-4827-AE36-F792C0F438A5}" destId="{79C1C21C-A3D8-4D0E-9535-CB835D76E07E}" srcOrd="0" destOrd="0" presId="urn:microsoft.com/office/officeart/2005/8/layout/radial5"/>
    <dgm:cxn modelId="{A656C55B-6600-4BC9-A4FA-9B5613268808}" type="presParOf" srcId="{B7F31B99-AE1C-4AA0-8549-0A50B7D0D57F}" destId="{17D77129-E09A-4E7D-AD1F-8CA6F753357A}" srcOrd="2" destOrd="0" presId="urn:microsoft.com/office/officeart/2005/8/layout/radial5"/>
    <dgm:cxn modelId="{F93F761C-F778-4445-85C2-AB5AE3467586}" type="presParOf" srcId="{B7F31B99-AE1C-4AA0-8549-0A50B7D0D57F}" destId="{D7E36AEC-62E2-411C-99B6-5AF70377B5CA}" srcOrd="3" destOrd="0" presId="urn:microsoft.com/office/officeart/2005/8/layout/radial5"/>
    <dgm:cxn modelId="{B4A3B8A4-0056-4722-9045-38CACD07A76D}" type="presParOf" srcId="{D7E36AEC-62E2-411C-99B6-5AF70377B5CA}" destId="{5A68D11D-9730-4E55-A2A2-EC793656F2E2}" srcOrd="0" destOrd="0" presId="urn:microsoft.com/office/officeart/2005/8/layout/radial5"/>
    <dgm:cxn modelId="{E2373B46-2B7D-4490-B7FC-7A321B1A478D}" type="presParOf" srcId="{B7F31B99-AE1C-4AA0-8549-0A50B7D0D57F}" destId="{18E2E555-8BEA-45E9-8943-DF1AE17CD839}" srcOrd="4" destOrd="0" presId="urn:microsoft.com/office/officeart/2005/8/layout/radial5"/>
    <dgm:cxn modelId="{30805537-7339-4F8D-905F-1A6E1B8E8AB3}" type="presParOf" srcId="{B7F31B99-AE1C-4AA0-8549-0A50B7D0D57F}" destId="{0471F39F-610A-4AB8-B18F-22A8528B5A06}" srcOrd="5" destOrd="0" presId="urn:microsoft.com/office/officeart/2005/8/layout/radial5"/>
    <dgm:cxn modelId="{AC71FFA5-06D5-4C72-864E-893542D05DA3}" type="presParOf" srcId="{0471F39F-610A-4AB8-B18F-22A8528B5A06}" destId="{B076BC15-DA8C-459E-BC15-64D1D2BDBBB8}" srcOrd="0" destOrd="0" presId="urn:microsoft.com/office/officeart/2005/8/layout/radial5"/>
    <dgm:cxn modelId="{A6E41BE9-C3CF-4ACF-8740-9543985DEC8B}" type="presParOf" srcId="{B7F31B99-AE1C-4AA0-8549-0A50B7D0D57F}" destId="{5C1F7FE0-368C-48C2-9D88-BE0C18160961}" srcOrd="6" destOrd="0" presId="urn:microsoft.com/office/officeart/2005/8/layout/radial5"/>
    <dgm:cxn modelId="{CE916D20-C3C7-46C5-8749-5A8D39F2767E}" type="presParOf" srcId="{B7F31B99-AE1C-4AA0-8549-0A50B7D0D57F}" destId="{70FA3A00-1ACD-407C-A3F5-3684A4F1BF4B}" srcOrd="7" destOrd="0" presId="urn:microsoft.com/office/officeart/2005/8/layout/radial5"/>
    <dgm:cxn modelId="{08C56C12-4CDB-4B82-A9E4-F248D6E4A376}" type="presParOf" srcId="{70FA3A00-1ACD-407C-A3F5-3684A4F1BF4B}" destId="{265C2332-94A6-46DB-814C-FD21725C7436}" srcOrd="0" destOrd="0" presId="urn:microsoft.com/office/officeart/2005/8/layout/radial5"/>
    <dgm:cxn modelId="{B6124D21-12FC-432B-905D-5415B3A18BA0}" type="presParOf" srcId="{B7F31B99-AE1C-4AA0-8549-0A50B7D0D57F}" destId="{4DC8F2B0-6FD2-4BDE-9542-90B4E16ECA4E}" srcOrd="8" destOrd="0" presId="urn:microsoft.com/office/officeart/2005/8/layout/radial5"/>
    <dgm:cxn modelId="{D15FEC74-C371-40D6-BD2B-1A80439CBA9D}" type="presParOf" srcId="{B7F31B99-AE1C-4AA0-8549-0A50B7D0D57F}" destId="{BBE7EE97-CDD0-4E8C-A394-4E25E90961CB}" srcOrd="9" destOrd="0" presId="urn:microsoft.com/office/officeart/2005/8/layout/radial5"/>
    <dgm:cxn modelId="{65DCA43C-F2C1-4004-AC1B-907644BCAFD0}" type="presParOf" srcId="{BBE7EE97-CDD0-4E8C-A394-4E25E90961CB}" destId="{3F091247-E870-4EF9-9767-8596DC67F452}" srcOrd="0" destOrd="0" presId="urn:microsoft.com/office/officeart/2005/8/layout/radial5"/>
    <dgm:cxn modelId="{CCD691CD-04FF-4660-BF69-4B5F067CD9D8}" type="presParOf" srcId="{B7F31B99-AE1C-4AA0-8549-0A50B7D0D57F}" destId="{DAA5367E-4F56-43F3-B14F-A93CF66C7B45}" srcOrd="10" destOrd="0" presId="urn:microsoft.com/office/officeart/2005/8/layout/radial5"/>
    <dgm:cxn modelId="{2517B017-7183-4BDD-9B75-0ECE9C70E49A}" type="presParOf" srcId="{B7F31B99-AE1C-4AA0-8549-0A50B7D0D57F}" destId="{240A0DDA-7371-4397-9CE4-CADA478EC7F2}" srcOrd="11" destOrd="0" presId="urn:microsoft.com/office/officeart/2005/8/layout/radial5"/>
    <dgm:cxn modelId="{DE453622-3638-47CF-80C0-3B76713A2B7A}" type="presParOf" srcId="{240A0DDA-7371-4397-9CE4-CADA478EC7F2}" destId="{CBF40321-3009-4691-8CD1-FEB37B778B84}" srcOrd="0" destOrd="0" presId="urn:microsoft.com/office/officeart/2005/8/layout/radial5"/>
    <dgm:cxn modelId="{7BCD0355-67A8-4B93-BC45-FD21F46966A1}" type="presParOf" srcId="{B7F31B99-AE1C-4AA0-8549-0A50B7D0D57F}" destId="{6FC3773F-581B-4E85-BF43-A8C2E0DDAE10}" srcOrd="12" destOrd="0" presId="urn:microsoft.com/office/officeart/2005/8/layout/radial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57FEF6A-EB21-4E63-983A-D0D8E92A87E2}">
      <dsp:nvSpPr>
        <dsp:cNvPr id="0" name=""/>
        <dsp:cNvSpPr/>
      </dsp:nvSpPr>
      <dsp:spPr>
        <a:xfrm>
          <a:off x="1832476" y="1376522"/>
          <a:ext cx="1467999" cy="1033169"/>
        </a:xfrm>
        <a:prstGeom prst="cloud">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50800" dist="76200" dir="2700000" algn="tl" rotWithShape="0">
            <a:prstClr val="black">
              <a:alpha val="7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CA" sz="1900" b="1" kern="1200" dirty="0" smtClean="0">
              <a:solidFill>
                <a:schemeClr val="tx1"/>
              </a:solidFill>
              <a:latin typeface="Arial" pitchFamily="34" charset="0"/>
              <a:cs typeface="Arial" pitchFamily="34" charset="0"/>
            </a:rPr>
            <a:t>1 tonne CO</a:t>
          </a:r>
          <a:r>
            <a:rPr lang="en-CA" sz="1900" b="1" kern="1200" baseline="-25000" dirty="0" smtClean="0">
              <a:solidFill>
                <a:schemeClr val="tx1"/>
              </a:solidFill>
              <a:latin typeface="Arial" pitchFamily="34" charset="0"/>
              <a:cs typeface="Arial" pitchFamily="34" charset="0"/>
            </a:rPr>
            <a:t>2</a:t>
          </a:r>
          <a:endParaRPr lang="en-CA" sz="1900" b="1" kern="1200" baseline="-25000" dirty="0">
            <a:solidFill>
              <a:schemeClr val="tx1"/>
            </a:solidFill>
            <a:latin typeface="Arial" pitchFamily="34" charset="0"/>
            <a:cs typeface="Arial" pitchFamily="34" charset="0"/>
          </a:endParaRPr>
        </a:p>
      </dsp:txBody>
      <dsp:txXfrm>
        <a:off x="1832476" y="1376522"/>
        <a:ext cx="1467999" cy="1033169"/>
      </dsp:txXfrm>
    </dsp:sp>
    <dsp:sp modelId="{02007266-A198-4827-AE36-F792C0F438A5}">
      <dsp:nvSpPr>
        <dsp:cNvPr id="0" name=""/>
        <dsp:cNvSpPr/>
      </dsp:nvSpPr>
      <dsp:spPr>
        <a:xfrm rot="16200000">
          <a:off x="2493494" y="1073800"/>
          <a:ext cx="145963" cy="338303"/>
        </a:xfrm>
        <a:prstGeom prst="rightArrow">
          <a:avLst>
            <a:gd name="adj1" fmla="val 60000"/>
            <a:gd name="adj2" fmla="val 50000"/>
          </a:avLst>
        </a:prstGeom>
        <a:solidFill>
          <a:schemeClr val="accent3">
            <a:lumMod val="75000"/>
          </a:schemeClr>
        </a:solidFill>
        <a:ln>
          <a:noFill/>
        </a:ln>
        <a:effectLst>
          <a:outerShdw blurRad="50800" dist="76200" dir="2700000" algn="tl" rotWithShape="0">
            <a:prstClr val="black">
              <a:alpha val="70000"/>
            </a:prst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CA" sz="1500" kern="1200" dirty="0">
            <a:latin typeface="Arial" pitchFamily="34" charset="0"/>
            <a:cs typeface="Arial" pitchFamily="34" charset="0"/>
          </a:endParaRPr>
        </a:p>
      </dsp:txBody>
      <dsp:txXfrm rot="16200000">
        <a:off x="2493494" y="1073800"/>
        <a:ext cx="145963" cy="338303"/>
      </dsp:txXfrm>
    </dsp:sp>
    <dsp:sp modelId="{17D77129-E09A-4E7D-AD1F-8CA6F753357A}">
      <dsp:nvSpPr>
        <dsp:cNvPr id="0" name=""/>
        <dsp:cNvSpPr/>
      </dsp:nvSpPr>
      <dsp:spPr>
        <a:xfrm>
          <a:off x="1964494" y="-102842"/>
          <a:ext cx="1203963" cy="1203963"/>
        </a:xfrm>
        <a:prstGeom prst="ellipse">
          <a:avLst/>
        </a:prstGeom>
        <a:blipFill rotWithShape="0">
          <a:blip xmlns:r="http://schemas.openxmlformats.org/officeDocument/2006/relationships" r:embed="rId1"/>
          <a:stretch>
            <a:fillRect/>
          </a:stretch>
        </a:blipFill>
        <a:ln>
          <a:noFill/>
        </a:ln>
        <a:effectLst>
          <a:outerShdw blurRad="50800" dist="76200" dir="2700000" algn="tl" rotWithShape="0">
            <a:prstClr val="black">
              <a:alpha val="7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endParaRPr lang="en-CA" sz="1900" kern="1200" dirty="0">
            <a:latin typeface="Arial" pitchFamily="34" charset="0"/>
            <a:cs typeface="Arial" pitchFamily="34" charset="0"/>
          </a:endParaRPr>
        </a:p>
      </dsp:txBody>
      <dsp:txXfrm>
        <a:off x="1964494" y="-102842"/>
        <a:ext cx="1203963" cy="1203963"/>
      </dsp:txXfrm>
    </dsp:sp>
    <dsp:sp modelId="{D7E36AEC-62E2-411C-99B6-5AF70377B5CA}">
      <dsp:nvSpPr>
        <dsp:cNvPr id="0" name=""/>
        <dsp:cNvSpPr/>
      </dsp:nvSpPr>
      <dsp:spPr>
        <a:xfrm rot="19951548">
          <a:off x="3313336" y="1205117"/>
          <a:ext cx="501828" cy="338303"/>
        </a:xfrm>
        <a:prstGeom prst="rightArrow">
          <a:avLst>
            <a:gd name="adj1" fmla="val 60000"/>
            <a:gd name="adj2" fmla="val 50000"/>
          </a:avLst>
        </a:prstGeom>
        <a:solidFill>
          <a:schemeClr val="accent3">
            <a:lumMod val="75000"/>
          </a:schemeClr>
        </a:solidFill>
        <a:ln>
          <a:noFill/>
        </a:ln>
        <a:effectLst>
          <a:outerShdw blurRad="50800" dist="76200" dir="2700000" algn="tl" rotWithShape="0">
            <a:prstClr val="black">
              <a:alpha val="70000"/>
            </a:prst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CA" sz="1500" kern="1200" dirty="0">
            <a:latin typeface="Arial" pitchFamily="34" charset="0"/>
            <a:cs typeface="Arial" pitchFamily="34" charset="0"/>
          </a:endParaRPr>
        </a:p>
      </dsp:txBody>
      <dsp:txXfrm rot="19951548">
        <a:off x="3313336" y="1205117"/>
        <a:ext cx="501828" cy="338303"/>
      </dsp:txXfrm>
    </dsp:sp>
    <dsp:sp modelId="{18E2E555-8BEA-45E9-8943-DF1AE17CD839}">
      <dsp:nvSpPr>
        <dsp:cNvPr id="0" name=""/>
        <dsp:cNvSpPr/>
      </dsp:nvSpPr>
      <dsp:spPr>
        <a:xfrm>
          <a:off x="3928989" y="269598"/>
          <a:ext cx="1203963" cy="1203963"/>
        </a:xfrm>
        <a:prstGeom prst="ellipse">
          <a:avLst/>
        </a:prstGeom>
        <a:blipFill rotWithShape="0">
          <a:blip xmlns:r="http://schemas.openxmlformats.org/officeDocument/2006/relationships" r:embed="rId2"/>
          <a:stretch>
            <a:fillRect/>
          </a:stretch>
        </a:blipFill>
        <a:ln>
          <a:noFill/>
        </a:ln>
        <a:effectLst>
          <a:outerShdw blurRad="50800" dist="76200" dir="2700000" algn="tl" rotWithShape="0">
            <a:prstClr val="black">
              <a:alpha val="7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endParaRPr lang="en-CA" sz="1900" kern="1200" dirty="0">
            <a:latin typeface="Arial" pitchFamily="34" charset="0"/>
            <a:cs typeface="Arial" pitchFamily="34" charset="0"/>
          </a:endParaRPr>
        </a:p>
      </dsp:txBody>
      <dsp:txXfrm>
        <a:off x="3928989" y="269598"/>
        <a:ext cx="1203963" cy="1203963"/>
      </dsp:txXfrm>
    </dsp:sp>
    <dsp:sp modelId="{0471F39F-610A-4AB8-B18F-22A8528B5A06}">
      <dsp:nvSpPr>
        <dsp:cNvPr id="0" name=""/>
        <dsp:cNvSpPr/>
      </dsp:nvSpPr>
      <dsp:spPr>
        <a:xfrm rot="1506605">
          <a:off x="3332921" y="2194032"/>
          <a:ext cx="473204" cy="338303"/>
        </a:xfrm>
        <a:prstGeom prst="rightArrow">
          <a:avLst>
            <a:gd name="adj1" fmla="val 60000"/>
            <a:gd name="adj2" fmla="val 50000"/>
          </a:avLst>
        </a:prstGeom>
        <a:solidFill>
          <a:schemeClr val="accent3">
            <a:lumMod val="75000"/>
          </a:schemeClr>
        </a:solidFill>
        <a:ln>
          <a:noFill/>
        </a:ln>
        <a:effectLst>
          <a:outerShdw blurRad="50800" dist="76200" dir="2700000" algn="tl" rotWithShape="0">
            <a:prstClr val="black">
              <a:alpha val="70000"/>
            </a:prst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CA" sz="1500" kern="1200" dirty="0">
            <a:latin typeface="Arial" pitchFamily="34" charset="0"/>
            <a:cs typeface="Arial" pitchFamily="34" charset="0"/>
          </a:endParaRPr>
        </a:p>
      </dsp:txBody>
      <dsp:txXfrm rot="1506605">
        <a:off x="3332921" y="2194032"/>
        <a:ext cx="473204" cy="338303"/>
      </dsp:txXfrm>
    </dsp:sp>
    <dsp:sp modelId="{5C1F7FE0-368C-48C2-9D88-BE0C18160961}">
      <dsp:nvSpPr>
        <dsp:cNvPr id="0" name=""/>
        <dsp:cNvSpPr/>
      </dsp:nvSpPr>
      <dsp:spPr>
        <a:xfrm>
          <a:off x="3928989" y="2211783"/>
          <a:ext cx="1203963" cy="1203963"/>
        </a:xfrm>
        <a:prstGeom prst="ellipse">
          <a:avLst/>
        </a:prstGeom>
        <a:blipFill rotWithShape="0">
          <a:blip xmlns:r="http://schemas.openxmlformats.org/officeDocument/2006/relationships" r:embed="rId3"/>
          <a:stretch>
            <a:fillRect/>
          </a:stretch>
        </a:blipFill>
        <a:ln>
          <a:noFill/>
        </a:ln>
        <a:effectLst>
          <a:outerShdw blurRad="50800" dist="76200" dir="2700000" algn="tl" rotWithShape="0">
            <a:prstClr val="black">
              <a:alpha val="7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endParaRPr lang="en-CA" sz="1900" kern="1200" dirty="0">
            <a:latin typeface="Arial" pitchFamily="34" charset="0"/>
            <a:cs typeface="Arial" pitchFamily="34" charset="0"/>
          </a:endParaRPr>
        </a:p>
      </dsp:txBody>
      <dsp:txXfrm>
        <a:off x="3928989" y="2211783"/>
        <a:ext cx="1203963" cy="1203963"/>
      </dsp:txXfrm>
    </dsp:sp>
    <dsp:sp modelId="{70FA3A00-1ACD-407C-A3F5-3684A4F1BF4B}">
      <dsp:nvSpPr>
        <dsp:cNvPr id="0" name=""/>
        <dsp:cNvSpPr/>
      </dsp:nvSpPr>
      <dsp:spPr>
        <a:xfrm rot="5427015">
          <a:off x="2488376" y="2374114"/>
          <a:ext cx="145981" cy="338303"/>
        </a:xfrm>
        <a:prstGeom prst="rightArrow">
          <a:avLst>
            <a:gd name="adj1" fmla="val 60000"/>
            <a:gd name="adj2" fmla="val 50000"/>
          </a:avLst>
        </a:prstGeom>
        <a:solidFill>
          <a:schemeClr val="accent3">
            <a:lumMod val="75000"/>
          </a:schemeClr>
        </a:solidFill>
        <a:ln>
          <a:noFill/>
        </a:ln>
        <a:effectLst>
          <a:outerShdw blurRad="50800" dist="76200" dir="2700000" algn="tl" rotWithShape="0">
            <a:prstClr val="black">
              <a:alpha val="70000"/>
            </a:prst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CA" sz="1500" kern="1200" dirty="0">
            <a:latin typeface="Arial" pitchFamily="34" charset="0"/>
            <a:cs typeface="Arial" pitchFamily="34" charset="0"/>
          </a:endParaRPr>
        </a:p>
      </dsp:txBody>
      <dsp:txXfrm rot="5427015">
        <a:off x="2488376" y="2374114"/>
        <a:ext cx="145981" cy="338303"/>
      </dsp:txXfrm>
    </dsp:sp>
    <dsp:sp modelId="{4DC8F2B0-6FD2-4BDE-9542-90B4E16ECA4E}">
      <dsp:nvSpPr>
        <dsp:cNvPr id="0" name=""/>
        <dsp:cNvSpPr/>
      </dsp:nvSpPr>
      <dsp:spPr>
        <a:xfrm>
          <a:off x="1953540" y="2685093"/>
          <a:ext cx="1203963" cy="1203963"/>
        </a:xfrm>
        <a:prstGeom prst="ellipse">
          <a:avLst/>
        </a:prstGeom>
        <a:blipFill rotWithShape="0">
          <a:blip xmlns:r="http://schemas.openxmlformats.org/officeDocument/2006/relationships" r:embed="rId4"/>
          <a:stretch>
            <a:fillRect/>
          </a:stretch>
        </a:blipFill>
        <a:ln>
          <a:noFill/>
        </a:ln>
        <a:effectLst>
          <a:outerShdw blurRad="50800" dist="76200" dir="2700000" algn="tl" rotWithShape="0">
            <a:prstClr val="black">
              <a:alpha val="7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endParaRPr lang="en-CA" sz="1900" kern="1200" dirty="0">
            <a:latin typeface="Arial" pitchFamily="34" charset="0"/>
            <a:cs typeface="Arial" pitchFamily="34" charset="0"/>
          </a:endParaRPr>
        </a:p>
      </dsp:txBody>
      <dsp:txXfrm>
        <a:off x="1953540" y="2685093"/>
        <a:ext cx="1203963" cy="1203963"/>
      </dsp:txXfrm>
    </dsp:sp>
    <dsp:sp modelId="{BBE7EE97-CDD0-4E8C-A394-4E25E90961CB}">
      <dsp:nvSpPr>
        <dsp:cNvPr id="0" name=""/>
        <dsp:cNvSpPr/>
      </dsp:nvSpPr>
      <dsp:spPr>
        <a:xfrm rot="9462949">
          <a:off x="1335758" y="2137569"/>
          <a:ext cx="442854" cy="338303"/>
        </a:xfrm>
        <a:prstGeom prst="rightArrow">
          <a:avLst>
            <a:gd name="adj1" fmla="val 60000"/>
            <a:gd name="adj2" fmla="val 50000"/>
          </a:avLst>
        </a:prstGeom>
        <a:solidFill>
          <a:schemeClr val="accent3">
            <a:lumMod val="75000"/>
          </a:schemeClr>
        </a:solidFill>
        <a:ln>
          <a:noFill/>
        </a:ln>
        <a:effectLst>
          <a:outerShdw blurRad="50800" dist="76200" dir="2700000" algn="tl" rotWithShape="0">
            <a:prstClr val="black">
              <a:alpha val="70000"/>
            </a:prst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CA" sz="1500" kern="1200" dirty="0">
            <a:latin typeface="Arial" pitchFamily="34" charset="0"/>
            <a:cs typeface="Arial" pitchFamily="34" charset="0"/>
          </a:endParaRPr>
        </a:p>
      </dsp:txBody>
      <dsp:txXfrm rot="9462949">
        <a:off x="1335758" y="2137569"/>
        <a:ext cx="442854" cy="338303"/>
      </dsp:txXfrm>
    </dsp:sp>
    <dsp:sp modelId="{DAA5367E-4F56-43F3-B14F-A93CF66C7B45}">
      <dsp:nvSpPr>
        <dsp:cNvPr id="0" name=""/>
        <dsp:cNvSpPr/>
      </dsp:nvSpPr>
      <dsp:spPr>
        <a:xfrm>
          <a:off x="0" y="2096189"/>
          <a:ext cx="1203963" cy="1203963"/>
        </a:xfrm>
        <a:prstGeom prst="ellipse">
          <a:avLst/>
        </a:prstGeom>
        <a:blipFill rotWithShape="0">
          <a:blip xmlns:r="http://schemas.openxmlformats.org/officeDocument/2006/relationships" r:embed="rId5"/>
          <a:stretch>
            <a:fillRect/>
          </a:stretch>
        </a:blipFill>
        <a:ln>
          <a:noFill/>
        </a:ln>
        <a:effectLst>
          <a:outerShdw blurRad="50800" dist="76200" dir="2700000" algn="tl" rotWithShape="0">
            <a:prstClr val="black">
              <a:alpha val="7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endParaRPr lang="en-CA" sz="1900" kern="1200" dirty="0">
            <a:latin typeface="Arial" pitchFamily="34" charset="0"/>
            <a:cs typeface="Arial" pitchFamily="34" charset="0"/>
          </a:endParaRPr>
        </a:p>
      </dsp:txBody>
      <dsp:txXfrm>
        <a:off x="0" y="2096189"/>
        <a:ext cx="1203963" cy="1203963"/>
      </dsp:txXfrm>
    </dsp:sp>
    <dsp:sp modelId="{240A0DDA-7371-4397-9CE4-CADA478EC7F2}">
      <dsp:nvSpPr>
        <dsp:cNvPr id="0" name=""/>
        <dsp:cNvSpPr/>
      </dsp:nvSpPr>
      <dsp:spPr>
        <a:xfrm rot="12529923">
          <a:off x="1311875" y="1176356"/>
          <a:ext cx="519682" cy="338303"/>
        </a:xfrm>
        <a:prstGeom prst="rightArrow">
          <a:avLst>
            <a:gd name="adj1" fmla="val 60000"/>
            <a:gd name="adj2" fmla="val 50000"/>
          </a:avLst>
        </a:prstGeom>
        <a:solidFill>
          <a:schemeClr val="accent3">
            <a:lumMod val="75000"/>
          </a:schemeClr>
        </a:solidFill>
        <a:ln>
          <a:noFill/>
        </a:ln>
        <a:effectLst>
          <a:outerShdw blurRad="50800" dist="76200" dir="2700000" algn="tl" rotWithShape="0">
            <a:prstClr val="black">
              <a:alpha val="70000"/>
            </a:prst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CA" sz="1500" kern="1200" dirty="0">
            <a:latin typeface="Arial" pitchFamily="34" charset="0"/>
            <a:cs typeface="Arial" pitchFamily="34" charset="0"/>
          </a:endParaRPr>
        </a:p>
      </dsp:txBody>
      <dsp:txXfrm rot="12529923">
        <a:off x="1311875" y="1176356"/>
        <a:ext cx="519682" cy="338303"/>
      </dsp:txXfrm>
    </dsp:sp>
    <dsp:sp modelId="{6FC3773F-581B-4E85-BF43-A8C2E0DDAE10}">
      <dsp:nvSpPr>
        <dsp:cNvPr id="0" name=""/>
        <dsp:cNvSpPr/>
      </dsp:nvSpPr>
      <dsp:spPr>
        <a:xfrm>
          <a:off x="0" y="209703"/>
          <a:ext cx="1203963" cy="1203963"/>
        </a:xfrm>
        <a:prstGeom prst="ellipse">
          <a:avLst/>
        </a:prstGeom>
        <a:blipFill rotWithShape="0">
          <a:blip xmlns:r="http://schemas.openxmlformats.org/officeDocument/2006/relationships" r:embed="rId6"/>
          <a:stretch>
            <a:fillRect/>
          </a:stretch>
        </a:blipFill>
        <a:ln>
          <a:noFill/>
        </a:ln>
        <a:effectLst>
          <a:outerShdw blurRad="50800" dist="76200" dir="2700000" algn="tl" rotWithShape="0">
            <a:prstClr val="black">
              <a:alpha val="7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endParaRPr lang="en-CA" sz="1900" kern="1200" dirty="0">
            <a:latin typeface="Arial" pitchFamily="34" charset="0"/>
            <a:cs typeface="Arial" pitchFamily="34" charset="0"/>
          </a:endParaRPr>
        </a:p>
      </dsp:txBody>
      <dsp:txXfrm>
        <a:off x="0" y="209703"/>
        <a:ext cx="1203963" cy="1203963"/>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defRPr sz="1300">
                <a:ea typeface="ヒラギノ角ゴ Pro W3" pitchFamily="-128" charset="-128"/>
              </a:defRPr>
            </a:lvl1pPr>
          </a:lstStyle>
          <a:p>
            <a:pPr>
              <a:defRPr/>
            </a:pPr>
            <a:r>
              <a:rPr lang="en-US" dirty="0" smtClean="0"/>
              <a:t>OAA Convention 2010</a:t>
            </a:r>
            <a:endParaRPr lang="en-US" dirty="0"/>
          </a:p>
        </p:txBody>
      </p:sp>
      <p:sp>
        <p:nvSpPr>
          <p:cNvPr id="3277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a:defRPr sz="1300">
                <a:ea typeface="ヒラギノ角ゴ Pro W3" pitchFamily="-128" charset="-128"/>
              </a:defRPr>
            </a:lvl1pPr>
          </a:lstStyle>
          <a:p>
            <a:pPr>
              <a:defRPr/>
            </a:pPr>
            <a:r>
              <a:rPr lang="en-US" dirty="0" smtClean="0"/>
              <a:t>DRAFT – 9 April 2010</a:t>
            </a:r>
            <a:endParaRPr lang="en-US" dirty="0"/>
          </a:p>
        </p:txBody>
      </p:sp>
      <p:sp>
        <p:nvSpPr>
          <p:cNvPr id="3277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defRPr sz="1300">
                <a:ea typeface="ヒラギノ角ゴ Pro W3" pitchFamily="-128" charset="-128"/>
              </a:defRPr>
            </a:lvl1pPr>
          </a:lstStyle>
          <a:p>
            <a:pPr>
              <a:defRPr/>
            </a:pPr>
            <a:r>
              <a:rPr lang="en-US" dirty="0" smtClean="0"/>
              <a:t>Terri Meyer </a:t>
            </a:r>
            <a:r>
              <a:rPr lang="en-US" dirty="0" err="1" smtClean="0"/>
              <a:t>Boake</a:t>
            </a:r>
            <a:endParaRPr lang="en-US" dirty="0"/>
          </a:p>
        </p:txBody>
      </p:sp>
      <p:sp>
        <p:nvSpPr>
          <p:cNvPr id="3277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a:defRPr sz="1300">
                <a:ea typeface="ヒラギノ角ゴ Pro W3" pitchFamily="-128" charset="-128"/>
              </a:defRPr>
            </a:lvl1pPr>
          </a:lstStyle>
          <a:p>
            <a:pPr>
              <a:defRPr/>
            </a:pPr>
            <a:fld id="{27771D07-E7E7-4143-A6CB-CBFD346E7800}"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defRPr sz="1300">
                <a:ea typeface="ヒラギノ角ゴ Pro W3" pitchFamily="-128" charset="-128"/>
              </a:defRPr>
            </a:lvl1pPr>
          </a:lstStyle>
          <a:p>
            <a:pPr>
              <a:defRPr/>
            </a:pPr>
            <a:endParaRPr lang="en-US"/>
          </a:p>
        </p:txBody>
      </p:sp>
      <p:sp>
        <p:nvSpPr>
          <p:cNvPr id="4099" name="Rectangle 3"/>
          <p:cNvSpPr>
            <a:spLocks noGrp="1" noChangeArrowheads="1"/>
          </p:cNvSpPr>
          <p:nvPr>
            <p:ph type="dt"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a:defRPr sz="1300">
                <a:ea typeface="ヒラギノ角ゴ Pro W3" pitchFamily="-128" charset="-128"/>
              </a:defRPr>
            </a:lvl1pPr>
          </a:lstStyle>
          <a:p>
            <a:pPr>
              <a:defRPr/>
            </a:pPr>
            <a:endParaRPr lang="en-US"/>
          </a:p>
        </p:txBody>
      </p:sp>
      <p:sp>
        <p:nvSpPr>
          <p:cNvPr id="181252"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defRPr sz="1300">
                <a:ea typeface="ヒラギノ角ゴ Pro W3" pitchFamily="-128" charset="-128"/>
              </a:defRPr>
            </a:lvl1pPr>
          </a:lstStyle>
          <a:p>
            <a:pPr>
              <a:defRPr/>
            </a:pPr>
            <a:endParaRPr lang="en-US"/>
          </a:p>
        </p:txBody>
      </p:sp>
      <p:sp>
        <p:nvSpPr>
          <p:cNvPr id="410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a:defRPr sz="1300">
                <a:ea typeface="ヒラギノ角ゴ Pro W3" pitchFamily="-128" charset="-128"/>
              </a:defRPr>
            </a:lvl1pPr>
          </a:lstStyle>
          <a:p>
            <a:pPr>
              <a:defRPr/>
            </a:pPr>
            <a:fld id="{3DEB036A-6E1C-4A20-8E7A-4B9898A3841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ヒラギノ角ゴ Pro W3" pitchFamily="-128"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ヒラギノ角ゴ Pro W3" pitchFamily="-128"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ヒラギノ角ゴ Pro W3" pitchFamily="-128"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pitchFamily="-128"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pitchFamily="-12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en.wikipedia.org/wiki/Water_vapor" TargetMode="External"/><Relationship Id="rId7" Type="http://schemas.openxmlformats.org/officeDocument/2006/relationships/hyperlink" Target="http://en.wikipedia.org/wiki/Ozone"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en.wikipedia.org/wiki/Nitrous_oxide" TargetMode="External"/><Relationship Id="rId5" Type="http://schemas.openxmlformats.org/officeDocument/2006/relationships/hyperlink" Target="http://en.wikipedia.org/wiki/Methane" TargetMode="External"/><Relationship Id="rId4" Type="http://schemas.openxmlformats.org/officeDocument/2006/relationships/hyperlink" Target="http://en.wikipedia.org/wiki/Carbon_dioxide"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50846B3C-072F-49F6-B301-26BFB3C91A4C}" type="slidenum">
              <a:rPr lang="en-US" smtClean="0">
                <a:ea typeface="ヒラギノ角ゴ Pro W3" charset="-128"/>
              </a:rPr>
              <a:pPr/>
              <a:t>3</a:t>
            </a:fld>
            <a:endParaRPr lang="en-US" smtClean="0">
              <a:ea typeface="ヒラギノ角ゴ Pro W3" charset="-128"/>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50846B3C-072F-49F6-B301-26BFB3C91A4C}" type="slidenum">
              <a:rPr lang="en-US" smtClean="0">
                <a:ea typeface="ヒラギノ角ゴ Pro W3" charset="-128"/>
              </a:rPr>
              <a:pPr/>
              <a:t>4</a:t>
            </a:fld>
            <a:endParaRPr lang="en-US" smtClean="0">
              <a:ea typeface="ヒラギノ角ゴ Pro W3" charset="-128"/>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2361AD42-38BA-4B96-BB37-5604A824B5ED}" type="slidenum">
              <a:rPr lang="en-US" smtClean="0">
                <a:ea typeface="ヒラギノ角ゴ Pro W3" charset="-128"/>
              </a:rPr>
              <a:pPr/>
              <a:t>5</a:t>
            </a:fld>
            <a:endParaRPr lang="en-US" smtClean="0">
              <a:ea typeface="ヒラギノ角ゴ Pro W3" charset="-128"/>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2E7D1DFB-621E-42E4-94EC-A1965F1A8642}" type="slidenum">
              <a:rPr lang="en-US" smtClean="0">
                <a:ea typeface="ヒラギノ角ゴ Pro W3" charset="-128"/>
              </a:rPr>
              <a:pPr/>
              <a:t>7</a:t>
            </a:fld>
            <a:endParaRPr lang="en-US" smtClean="0">
              <a:ea typeface="ヒラギノ角ゴ Pro W3" charset="-128"/>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01A50A3F-26C4-4036-B581-C46191ED843B}" type="slidenum">
              <a:rPr lang="en-US" smtClean="0">
                <a:ea typeface="ヒラギノ角ゴ Pro W3" charset="-128"/>
              </a:rPr>
              <a:pPr/>
              <a:t>8</a:t>
            </a:fld>
            <a:endParaRPr lang="en-US" smtClean="0">
              <a:ea typeface="ヒラギノ角ゴ Pro W3" charset="-128"/>
            </a:endParaRPr>
          </a:p>
        </p:txBody>
      </p:sp>
      <p:sp>
        <p:nvSpPr>
          <p:cNvPr id="187395" name="Rectangle 2"/>
          <p:cNvSpPr>
            <a:spLocks noGrp="1" noRot="1" noChangeAspect="1" noChangeArrowheads="1" noTextEdit="1"/>
          </p:cNvSpPr>
          <p:nvPr>
            <p:ph type="sldImg"/>
          </p:nvPr>
        </p:nvSpPr>
        <p:spPr>
          <a:xfrm>
            <a:off x="1257300" y="720725"/>
            <a:ext cx="4802188" cy="3600450"/>
          </a:xfrm>
          <a:ln/>
        </p:spPr>
      </p:sp>
      <p:sp>
        <p:nvSpPr>
          <p:cNvPr id="187396"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r>
              <a:rPr lang="en-CA" smtClean="0">
                <a:ea typeface="MS PGothic" pitchFamily="34" charset="-128"/>
              </a:rPr>
              <a:t>If one looks at the Energy Consumption patterns in North America it can be seen that Industry and Manufacturing account for 25% of all energy consumed; transportation accounts for 27% of all energy consumed, and buildings account for 48% of all energy consumed. This would include not only the operational energy associated with a building, but also its construction associated energy. If we consider that much transportation energy is spent by people driving to and from work and retail, relationships set out by urban planners, it is easy to see that buildings use far more energy than cars, trucks and oversized SUVs!</a:t>
            </a:r>
          </a:p>
          <a:p>
            <a:endParaRPr lang="en-CA" smtClean="0">
              <a:ea typeface="MS PGothic" pitchFamily="34" charset="-128"/>
            </a:endParaRPr>
          </a:p>
          <a:p>
            <a:r>
              <a:rPr lang="en-CA" smtClean="0">
                <a:ea typeface="MS PGothic" pitchFamily="34" charset="-128"/>
              </a:rPr>
              <a:t>It is the Architect that has control over the design of most buildings and thereby is the person that must take charge of ensuring that they are better designed in order to reduce their negative impact on the environment.</a:t>
            </a:r>
          </a:p>
          <a:p>
            <a:endParaRPr lang="en-CA" smtClean="0">
              <a:ea typeface="MS PGothic" pitchFamily="34" charset="-128"/>
            </a:endParaRPr>
          </a:p>
          <a:p>
            <a:r>
              <a:rPr lang="en-CA" smtClean="0">
                <a:ea typeface="MS PGothic" pitchFamily="34" charset="-128"/>
              </a:rPr>
              <a:t>It is the energy consumption of buildings that is the key contributor to GHG emissions in North America and the World.</a:t>
            </a:r>
            <a:endParaRPr lang="en-CA" smtClean="0"/>
          </a:p>
        </p:txBody>
      </p:sp>
      <p:sp>
        <p:nvSpPr>
          <p:cNvPr id="66564" name="Slide Number Placeholder 3"/>
          <p:cNvSpPr>
            <a:spLocks noGrp="1"/>
          </p:cNvSpPr>
          <p:nvPr>
            <p:ph type="sldNum" sz="quarter" idx="5"/>
          </p:nvPr>
        </p:nvSpPr>
        <p:spPr>
          <a:noFill/>
        </p:spPr>
        <p:txBody>
          <a:bodyPr/>
          <a:lstStyle/>
          <a:p>
            <a:fld id="{742E267B-7C3A-4EC4-BC51-385605005345}" type="slidenum">
              <a:rPr lang="en-US" smtClean="0"/>
              <a:pPr/>
              <a:t>20</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CA" smtClean="0"/>
              <a:t>Ideal gas law </a:t>
            </a:r>
            <a:r>
              <a:rPr lang="en-CA" smtClean="0">
                <a:sym typeface="Wingdings" pitchFamily="2" charset="2"/>
              </a:rPr>
              <a:t> PV=nRT (solve for n/V  moles/L)</a:t>
            </a:r>
            <a:endParaRPr lang="en-CA" smtClean="0"/>
          </a:p>
          <a:p>
            <a:pPr eaLnBrk="1" hangingPunct="1">
              <a:spcBef>
                <a:spcPct val="0"/>
              </a:spcBef>
            </a:pPr>
            <a:r>
              <a:rPr lang="en-CA" smtClean="0"/>
              <a:t>Molar mass of CO2 = 44g/mole</a:t>
            </a:r>
          </a:p>
          <a:p>
            <a:pPr eaLnBrk="1" hangingPunct="1">
              <a:spcBef>
                <a:spcPct val="0"/>
              </a:spcBef>
            </a:pPr>
            <a:r>
              <a:rPr lang="en-CA" smtClean="0"/>
              <a:t>Avogadro’s number = 6.023+E23 atoms (or molecules)/mol</a:t>
            </a:r>
          </a:p>
          <a:p>
            <a:pPr eaLnBrk="1" hangingPunct="1">
              <a:spcBef>
                <a:spcPct val="0"/>
              </a:spcBef>
            </a:pPr>
            <a:endParaRPr lang="en-CA" smtClean="0"/>
          </a:p>
          <a:p>
            <a:pPr eaLnBrk="1" hangingPunct="1">
              <a:spcBef>
                <a:spcPct val="0"/>
              </a:spcBef>
              <a:buFontTx/>
              <a:buChar char="-"/>
            </a:pPr>
            <a:r>
              <a:rPr lang="en-CA" smtClean="0"/>
              <a:t> All gases have weight. A tonne of gas = a tonne of bricks (just the volume of air is larger because the density of air is less)</a:t>
            </a:r>
          </a:p>
          <a:p>
            <a:pPr eaLnBrk="1" hangingPunct="1">
              <a:spcBef>
                <a:spcPct val="0"/>
              </a:spcBef>
              <a:buFontTx/>
              <a:buChar char="-"/>
            </a:pPr>
            <a:r>
              <a:rPr lang="en-CA" smtClean="0"/>
              <a:t> The atmospheric air has weight. Barometers measure changes in air pressure (in terms of inches of mercury) which is essential a measure of air weight. As air pressure increases, weight of air increases</a:t>
            </a:r>
          </a:p>
          <a:p>
            <a:pPr eaLnBrk="1" hangingPunct="1">
              <a:spcBef>
                <a:spcPct val="0"/>
              </a:spcBef>
              <a:buFontTx/>
              <a:buChar char="-"/>
            </a:pPr>
            <a:r>
              <a:rPr lang="en-CA" smtClean="0"/>
              <a:t>Weight of air is about 1.2kg per m3</a:t>
            </a:r>
          </a:p>
          <a:p>
            <a:pPr eaLnBrk="1" hangingPunct="1">
              <a:spcBef>
                <a:spcPct val="0"/>
              </a:spcBef>
              <a:buFontTx/>
              <a:buChar char="-"/>
            </a:pPr>
            <a:r>
              <a:rPr lang="en-CA" smtClean="0"/>
              <a:t>Earth’s atmosphere is something like 120km tall</a:t>
            </a:r>
          </a:p>
          <a:p>
            <a:pPr eaLnBrk="1" hangingPunct="1">
              <a:spcBef>
                <a:spcPct val="0"/>
              </a:spcBef>
              <a:buFontTx/>
              <a:buChar char="-"/>
            </a:pPr>
            <a:r>
              <a:rPr lang="en-CA" smtClean="0"/>
              <a:t>Average pressure at sea level is about 15psi (101.3kPa)</a:t>
            </a:r>
          </a:p>
          <a:p>
            <a:pPr eaLnBrk="1" hangingPunct="1">
              <a:spcBef>
                <a:spcPct val="0"/>
              </a:spcBef>
            </a:pPr>
            <a:endParaRPr lang="en-CA" smtClean="0"/>
          </a:p>
          <a:p>
            <a:pPr eaLnBrk="1" hangingPunct="1">
              <a:spcBef>
                <a:spcPct val="0"/>
              </a:spcBef>
            </a:pPr>
            <a:endParaRPr lang="en-CA" smtClean="0"/>
          </a:p>
        </p:txBody>
      </p:sp>
      <p:sp>
        <p:nvSpPr>
          <p:cNvPr id="1044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5849C6E-894A-4A08-A917-6769C7C7AF06}" type="slidenum">
              <a:rPr lang="en-CA" smtClean="0"/>
              <a:pPr fontAlgn="base">
                <a:spcBef>
                  <a:spcPct val="0"/>
                </a:spcBef>
                <a:spcAft>
                  <a:spcPct val="0"/>
                </a:spcAft>
                <a:defRPr/>
              </a:pPr>
              <a:t>21</a:t>
            </a:fld>
            <a:endParaRPr lang="en-CA"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CA" smtClean="0"/>
              <a:t>Most abundant GHG’s:</a:t>
            </a:r>
          </a:p>
          <a:p>
            <a:pPr eaLnBrk="1" hangingPunct="1">
              <a:spcBef>
                <a:spcPct val="0"/>
              </a:spcBef>
            </a:pPr>
            <a:endParaRPr lang="en-CA" smtClean="0"/>
          </a:p>
          <a:p>
            <a:pPr eaLnBrk="1" hangingPunct="1">
              <a:spcBef>
                <a:spcPct val="0"/>
              </a:spcBef>
            </a:pPr>
            <a:r>
              <a:rPr lang="en-CA" u="sng" smtClean="0">
                <a:hlinkClick r:id="rId3" action="ppaction://hlinkfile" tooltip="Water vapor"/>
              </a:rPr>
              <a:t>water vapour</a:t>
            </a:r>
            <a:r>
              <a:rPr lang="en-CA" u="sng" smtClean="0"/>
              <a:t> </a:t>
            </a:r>
          </a:p>
          <a:p>
            <a:pPr eaLnBrk="1" hangingPunct="1">
              <a:spcBef>
                <a:spcPct val="0"/>
              </a:spcBef>
            </a:pPr>
            <a:r>
              <a:rPr lang="en-CA" u="sng" smtClean="0">
                <a:hlinkClick r:id="rId4" action="ppaction://hlinkfile" tooltip="Carbon dioxide"/>
              </a:rPr>
              <a:t>carbon dioxide</a:t>
            </a:r>
            <a:r>
              <a:rPr lang="en-CA" u="sng" smtClean="0"/>
              <a:t> </a:t>
            </a:r>
          </a:p>
          <a:p>
            <a:pPr eaLnBrk="1" hangingPunct="1">
              <a:spcBef>
                <a:spcPct val="0"/>
              </a:spcBef>
            </a:pPr>
            <a:r>
              <a:rPr lang="en-CA" u="sng" smtClean="0">
                <a:hlinkClick r:id="rId5" action="ppaction://hlinkfile" tooltip="Methane"/>
              </a:rPr>
              <a:t>methane</a:t>
            </a:r>
            <a:r>
              <a:rPr lang="en-CA" u="sng" smtClean="0"/>
              <a:t> </a:t>
            </a:r>
          </a:p>
          <a:p>
            <a:pPr eaLnBrk="1" hangingPunct="1">
              <a:spcBef>
                <a:spcPct val="0"/>
              </a:spcBef>
            </a:pPr>
            <a:r>
              <a:rPr lang="en-CA" u="sng" smtClean="0">
                <a:hlinkClick r:id="rId6" action="ppaction://hlinkfile" tooltip="Nitrous oxide"/>
              </a:rPr>
              <a:t>nitrous oxide</a:t>
            </a:r>
            <a:r>
              <a:rPr lang="en-CA" u="sng" smtClean="0"/>
              <a:t> </a:t>
            </a:r>
          </a:p>
          <a:p>
            <a:pPr eaLnBrk="1" hangingPunct="1">
              <a:spcBef>
                <a:spcPct val="0"/>
              </a:spcBef>
            </a:pPr>
            <a:r>
              <a:rPr lang="en-CA" u="sng" smtClean="0">
                <a:hlinkClick r:id="rId7" action="ppaction://hlinkfile" tooltip="Ozone"/>
              </a:rPr>
              <a:t>ozone</a:t>
            </a:r>
            <a:r>
              <a:rPr lang="en-CA" u="sng" smtClean="0"/>
              <a:t> </a:t>
            </a:r>
          </a:p>
          <a:p>
            <a:pPr eaLnBrk="1" hangingPunct="1">
              <a:spcBef>
                <a:spcPct val="0"/>
              </a:spcBef>
            </a:pPr>
            <a:endParaRPr lang="en-CA" smtClean="0"/>
          </a:p>
          <a:p>
            <a:pPr eaLnBrk="1" hangingPunct="1">
              <a:spcBef>
                <a:spcPct val="0"/>
              </a:spcBef>
            </a:pPr>
            <a:r>
              <a:rPr lang="en-CA" smtClean="0"/>
              <a:t>CO2 is used as the baseline </a:t>
            </a:r>
          </a:p>
        </p:txBody>
      </p:sp>
      <p:sp>
        <p:nvSpPr>
          <p:cNvPr id="1034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1A6D96-E295-4D96-9DC6-4F6806D71CA7}" type="slidenum">
              <a:rPr lang="en-CA" smtClean="0"/>
              <a:pPr fontAlgn="base">
                <a:spcBef>
                  <a:spcPct val="0"/>
                </a:spcBef>
                <a:spcAft>
                  <a:spcPct val="0"/>
                </a:spcAft>
                <a:defRPr/>
              </a:pPr>
              <a:t>22</a:t>
            </a:fld>
            <a:endParaRPr lang="en-CA"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687A2BAD-00A3-5F4A-991F-B2615C2D18E6}" type="slidenum">
              <a:rPr lang="en-US">
                <a:latin typeface="Arial" charset="0"/>
                <a:ea typeface="ヒラギノ角ゴ Pro W3" charset="-128"/>
                <a:cs typeface="ヒラギノ角ゴ Pro W3" charset="-128"/>
              </a:rPr>
              <a:pPr/>
              <a:t>30</a:t>
            </a:fld>
            <a:endParaRPr lang="en-US">
              <a:latin typeface="Arial" charset="0"/>
              <a:ea typeface="ヒラギノ角ゴ Pro W3" charset="-128"/>
              <a:cs typeface="ヒラギノ角ゴ Pro W3" charset="-128"/>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r>
              <a:rPr lang="en-US" smtClean="0">
                <a:solidFill>
                  <a:srgbClr val="29D033"/>
                </a:solidFill>
                <a:ea typeface="ヒラギノ角ゴ Pro W3" charset="-128"/>
                <a:cs typeface="ヒラギノ角ゴ Pro W3" charset="-128"/>
              </a:rPr>
              <a:t>THE AIR MUST BE CLEAN BECAUSE:</a:t>
            </a:r>
          </a:p>
          <a:p>
            <a:pPr eaLnBrk="1" hangingPunct="1"/>
            <a:endParaRPr lang="en-US" smtClean="0">
              <a:solidFill>
                <a:srgbClr val="29D033"/>
              </a:solidFill>
              <a:ea typeface="MS PGothic" pitchFamily="34" charset="-128"/>
              <a:cs typeface="MS PGothic" pitchFamily="34" charset="-128"/>
            </a:endParaRPr>
          </a:p>
          <a:p>
            <a:pPr eaLnBrk="1" hangingPunct="1"/>
            <a:r>
              <a:rPr lang="en-US" b="1" smtClean="0">
                <a:solidFill>
                  <a:srgbClr val="000000"/>
                </a:solidFill>
                <a:ea typeface="ヒラギノ角ゴ Pro W3" charset="-128"/>
                <a:cs typeface="ヒラギノ角ゴ Pro W3" charset="-128"/>
              </a:rPr>
              <a:t>#1</a:t>
            </a:r>
            <a:r>
              <a:rPr lang="en-US" smtClean="0">
                <a:solidFill>
                  <a:srgbClr val="000000"/>
                </a:solidFill>
                <a:ea typeface="ヒラギノ角ゴ Pro W3" charset="-128"/>
                <a:cs typeface="ヒラギノ角ゴ Pro W3" charset="-128"/>
              </a:rPr>
              <a:t> -     </a:t>
            </a:r>
            <a:r>
              <a:rPr lang="en-US" b="1" smtClean="0">
                <a:solidFill>
                  <a:srgbClr val="000000"/>
                </a:solidFill>
                <a:ea typeface="ヒラギノ角ゴ Pro W3" charset="-128"/>
                <a:cs typeface="ヒラギノ角ゴ Pro W3" charset="-128"/>
              </a:rPr>
              <a:t>In a SUB TROPICAL CLIMATE you need natural ventilation – </a:t>
            </a:r>
            <a:r>
              <a:rPr lang="en-US" smtClean="0">
                <a:solidFill>
                  <a:srgbClr val="000000"/>
                </a:solidFill>
                <a:ea typeface="ヒラギノ角ゴ Pro W3" charset="-128"/>
                <a:cs typeface="ヒラギノ角ゴ Pro W3" charset="-128"/>
              </a:rPr>
              <a:t>this is unpleasant and unhealthy if particulate levels are high</a:t>
            </a:r>
          </a:p>
          <a:p>
            <a:pPr eaLnBrk="1" hangingPunct="1"/>
            <a:r>
              <a:rPr lang="en-US" smtClean="0">
                <a:solidFill>
                  <a:srgbClr val="000000"/>
                </a:solidFill>
                <a:ea typeface="ヒラギノ角ゴ Pro W3" charset="-128"/>
                <a:cs typeface="ヒラギノ角ゴ Pro W3" charset="-128"/>
              </a:rPr>
              <a:t/>
            </a:r>
            <a:br>
              <a:rPr lang="en-US" smtClean="0">
                <a:solidFill>
                  <a:srgbClr val="000000"/>
                </a:solidFill>
                <a:ea typeface="ヒラギノ角ゴ Pro W3" charset="-128"/>
                <a:cs typeface="ヒラギノ角ゴ Pro W3" charset="-128"/>
              </a:rPr>
            </a:br>
            <a:r>
              <a:rPr lang="en-US" smtClean="0">
                <a:solidFill>
                  <a:srgbClr val="000000"/>
                </a:solidFill>
                <a:ea typeface="ヒラギノ角ゴ Pro W3" charset="-128"/>
                <a:cs typeface="ヒラギノ角ゴ Pro W3" charset="-128"/>
              </a:rPr>
              <a:t>#2 -     </a:t>
            </a:r>
            <a:r>
              <a:rPr lang="en-US" b="1" smtClean="0">
                <a:solidFill>
                  <a:srgbClr val="000000"/>
                </a:solidFill>
                <a:ea typeface="ヒラギノ角ゴ Pro W3" charset="-128"/>
                <a:cs typeface="ヒラギノ角ゴ Pro W3" charset="-128"/>
              </a:rPr>
              <a:t>CLOSED WINDOWS make people depend on Air Conditioning. </a:t>
            </a:r>
            <a:r>
              <a:rPr lang="en-US" smtClean="0">
                <a:solidFill>
                  <a:srgbClr val="000000"/>
                </a:solidFill>
                <a:ea typeface="ヒラギノ角ゴ Pro W3" charset="-128"/>
                <a:cs typeface="ヒラギノ角ゴ Pro W3" charset="-128"/>
              </a:rPr>
              <a:t>These use energy and make the air hotter by their function. A vicious circle.</a:t>
            </a:r>
          </a:p>
          <a:p>
            <a:pPr eaLnBrk="1" hangingPunct="1"/>
            <a:r>
              <a:rPr lang="en-US" smtClean="0">
                <a:solidFill>
                  <a:srgbClr val="000000"/>
                </a:solidFill>
                <a:ea typeface="ヒラギノ角ゴ Pro W3" charset="-128"/>
                <a:cs typeface="ヒラギノ角ゴ Pro W3" charset="-128"/>
              </a:rPr>
              <a:t/>
            </a:r>
            <a:br>
              <a:rPr lang="en-US" smtClean="0">
                <a:solidFill>
                  <a:srgbClr val="000000"/>
                </a:solidFill>
                <a:ea typeface="ヒラギノ角ゴ Pro W3" charset="-128"/>
                <a:cs typeface="ヒラギノ角ゴ Pro W3" charset="-128"/>
              </a:rPr>
            </a:br>
            <a:r>
              <a:rPr lang="en-US" smtClean="0">
                <a:solidFill>
                  <a:srgbClr val="000000"/>
                </a:solidFill>
                <a:ea typeface="ヒラギノ角ゴ Pro W3" charset="-128"/>
                <a:cs typeface="ヒラギノ角ゴ Pro W3" charset="-128"/>
              </a:rPr>
              <a:t>#3 -     </a:t>
            </a:r>
            <a:r>
              <a:rPr lang="en-US" b="1" smtClean="0">
                <a:solidFill>
                  <a:srgbClr val="000000"/>
                </a:solidFill>
                <a:ea typeface="ヒラギノ角ゴ Pro W3" charset="-128"/>
                <a:cs typeface="ヒラギノ角ゴ Pro W3" charset="-128"/>
              </a:rPr>
              <a:t>Renewables such as PHOTO VOLTAICS cannot be efficient if the sun cannot reach them</a:t>
            </a:r>
            <a:r>
              <a:rPr lang="en-US" smtClean="0">
                <a:solidFill>
                  <a:srgbClr val="000000"/>
                </a:solidFill>
                <a:ea typeface="ヒラギノ角ゴ Pro W3" charset="-128"/>
                <a:cs typeface="ヒラギノ角ゴ Pro W3" charset="-128"/>
              </a:rPr>
              <a:t/>
            </a:r>
            <a:br>
              <a:rPr lang="en-US" smtClean="0">
                <a:solidFill>
                  <a:srgbClr val="000000"/>
                </a:solidFill>
                <a:ea typeface="ヒラギノ角ゴ Pro W3" charset="-128"/>
                <a:cs typeface="ヒラギノ角ゴ Pro W3" charset="-128"/>
              </a:rPr>
            </a:br>
            <a:endParaRPr lang="en-US" smtClean="0">
              <a:solidFill>
                <a:srgbClr val="000000"/>
              </a:solidFill>
              <a:ea typeface="ヒラギノ角ゴ Pro W3" charset="-128"/>
              <a:cs typeface="ヒラギノ角ゴ Pro W3" charset="-128"/>
            </a:endParaRPr>
          </a:p>
          <a:p>
            <a:pPr eaLnBrk="1" hangingPunct="1"/>
            <a:r>
              <a:rPr lang="en-US" smtClean="0">
                <a:solidFill>
                  <a:srgbClr val="000000"/>
                </a:solidFill>
                <a:ea typeface="ヒラギノ角ゴ Pro W3" charset="-128"/>
                <a:cs typeface="ヒラギノ角ゴ Pro W3" charset="-128"/>
              </a:rPr>
              <a:t>#4 -     </a:t>
            </a:r>
            <a:r>
              <a:rPr lang="en-US" b="1" smtClean="0">
                <a:solidFill>
                  <a:srgbClr val="000000"/>
                </a:solidFill>
                <a:ea typeface="ヒラギノ角ゴ Pro W3" charset="-128"/>
                <a:cs typeface="ヒラギノ角ゴ Pro W3" charset="-128"/>
              </a:rPr>
              <a:t>PARTICULATE BUILD UP makes PV quite ineffective.</a:t>
            </a:r>
          </a:p>
          <a:p>
            <a:pPr eaLnBrk="1" hangingPunct="1"/>
            <a:endParaRPr lang="en-US" b="1" smtClean="0">
              <a:solidFill>
                <a:srgbClr val="000000"/>
              </a:solidFill>
              <a:ea typeface="ヒラギノ角ゴ Pro W3" charset="-128"/>
              <a:cs typeface="ヒラギノ角ゴ Pro W3" charset="-128"/>
            </a:endParaRPr>
          </a:p>
          <a:p>
            <a:pPr eaLnBrk="1" hangingPunct="1"/>
            <a:r>
              <a:rPr lang="en-US" b="1" smtClean="0">
                <a:solidFill>
                  <a:srgbClr val="000000"/>
                </a:solidFill>
                <a:ea typeface="ヒラギノ角ゴ Pro W3" charset="-128"/>
                <a:cs typeface="ヒラギノ角ゴ Pro W3" charset="-128"/>
              </a:rPr>
              <a:t>Particulates are the byproduct of the burning of coal. This is a separate but connected issue to Green House Gas production.</a:t>
            </a:r>
            <a:r>
              <a:rPr lang="en-US" smtClean="0">
                <a:solidFill>
                  <a:srgbClr val="000000"/>
                </a:solidFill>
                <a:ea typeface="ヒラギノ角ゴ Pro W3" charset="-128"/>
                <a:cs typeface="ヒラギノ角ゴ Pro W3" charset="-128"/>
              </a:rPr>
              <a:t/>
            </a:r>
            <a:br>
              <a:rPr lang="en-US" smtClean="0">
                <a:solidFill>
                  <a:srgbClr val="000000"/>
                </a:solidFill>
                <a:ea typeface="ヒラギノ角ゴ Pro W3" charset="-128"/>
                <a:cs typeface="ヒラギノ角ゴ Pro W3" charset="-128"/>
              </a:rPr>
            </a:br>
            <a:endParaRPr lang="en-US" smtClean="0">
              <a:ea typeface="MS PGothic" pitchFamily="34" charset="-128"/>
              <a:cs typeface="MS PGothic"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p:cNvSpPr>
          <p:nvPr>
            <p:ph type="sldImg"/>
          </p:nvPr>
        </p:nvSpPr>
        <p:spPr>
          <a:ln/>
        </p:spPr>
      </p:sp>
      <p:sp>
        <p:nvSpPr>
          <p:cNvPr id="58371" name="Notes Placeholder 2"/>
          <p:cNvSpPr>
            <a:spLocks noGrp="1"/>
          </p:cNvSpPr>
          <p:nvPr>
            <p:ph type="body" idx="1"/>
          </p:nvPr>
        </p:nvSpPr>
        <p:spPr>
          <a:noFill/>
          <a:ln/>
        </p:spPr>
        <p:txBody>
          <a:bodyPr/>
          <a:lstStyle/>
          <a:p>
            <a:r>
              <a:rPr lang="en-US" dirty="0" smtClean="0">
                <a:ea typeface="ヒラギノ角ゴ Pro W3" charset="-128"/>
                <a:cs typeface="ヒラギノ角ゴ Pro W3" charset="-128"/>
              </a:rPr>
              <a:t>New technologies that also boast high efficiencies. These technologies can help you achieve a low carbon architecture, but need pristine environments in order to work.</a:t>
            </a:r>
          </a:p>
        </p:txBody>
      </p:sp>
      <p:sp>
        <p:nvSpPr>
          <p:cNvPr id="58372" name="Slide Number Placeholder 3"/>
          <p:cNvSpPr>
            <a:spLocks noGrp="1"/>
          </p:cNvSpPr>
          <p:nvPr>
            <p:ph type="sldNum" sz="quarter" idx="5"/>
          </p:nvPr>
        </p:nvSpPr>
        <p:spPr>
          <a:noFill/>
        </p:spPr>
        <p:txBody>
          <a:bodyPr/>
          <a:lstStyle/>
          <a:p>
            <a:fld id="{E34B1E9E-60E9-D846-A8F4-1AD82DA73EA1}" type="slidenum">
              <a:rPr lang="en-US" smtClean="0">
                <a:latin typeface="Arial" charset="0"/>
                <a:ea typeface="ヒラギノ角ゴ Pro W3" charset="-128"/>
                <a:cs typeface="ヒラギノ角ゴ Pro W3" charset="-128"/>
              </a:rPr>
              <a:pPr/>
              <a:t>31</a:t>
            </a:fld>
            <a:endParaRPr lang="en-US" smtClean="0">
              <a:latin typeface="Arial" charset="0"/>
              <a:ea typeface="ヒラギノ角ゴ Pro W3" charset="-128"/>
              <a:cs typeface="ヒラギノ角ゴ Pro W3"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smtClean="0"/>
          </a:p>
        </p:txBody>
      </p:sp>
      <p:sp>
        <p:nvSpPr>
          <p:cNvPr id="972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056E081-A3BB-4DE1-8A45-2AD6CB9BC0CA}" type="slidenum">
              <a:rPr lang="en-CA"/>
              <a:pPr fontAlgn="base">
                <a:spcBef>
                  <a:spcPct val="0"/>
                </a:spcBef>
                <a:spcAft>
                  <a:spcPct val="0"/>
                </a:spcAft>
              </a:pPr>
              <a:t>39</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as of Oct 2008, there were 120 LEED-certified projects in Canada, </a:t>
            </a:r>
            <a:r>
              <a:rPr lang="en-CA" dirty="0" err="1" smtClean="0"/>
              <a:t>CaGBC</a:t>
            </a:r>
            <a:r>
              <a:rPr lang="en-CA" dirty="0" smtClean="0"/>
              <a:t> makes 93 scorecards available online, 4 of these are for projects that got ZERO points under EA 1, the points gained for predicted energy-efficiency for the remaining 89 projects are shown on the chart </a:t>
            </a:r>
            <a:endParaRPr lang="en-CA" dirty="0"/>
          </a:p>
        </p:txBody>
      </p:sp>
      <p:sp>
        <p:nvSpPr>
          <p:cNvPr id="4" name="Slide Number Placeholder 3"/>
          <p:cNvSpPr>
            <a:spLocks noGrp="1"/>
          </p:cNvSpPr>
          <p:nvPr>
            <p:ph type="sldNum" sz="quarter" idx="10"/>
          </p:nvPr>
        </p:nvSpPr>
        <p:spPr/>
        <p:txBody>
          <a:bodyPr/>
          <a:lstStyle/>
          <a:p>
            <a:pPr>
              <a:defRPr/>
            </a:pPr>
            <a:fld id="{3DEB036A-6E1C-4A20-8E7A-4B9898A3841F}" type="slidenum">
              <a:rPr lang="en-US" smtClean="0"/>
              <a:pPr>
                <a:defRPr/>
              </a:pPr>
              <a:t>45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66E8ED7-B0E1-4EE2-B126-72DDDEA368FF}" type="slidenum">
              <a:rPr lang="en-US" smtClean="0"/>
              <a:pPr/>
              <a:t>53</a:t>
            </a:fld>
            <a:endParaRPr lang="en-US" smtClean="0"/>
          </a:p>
        </p:txBody>
      </p:sp>
      <p:sp>
        <p:nvSpPr>
          <p:cNvPr id="573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p>
            <a:fld id="{05EF0151-DA4A-4BFD-A908-F662989DEE3B}" type="slidenum">
              <a:rPr lang="en-US" smtClean="0">
                <a:ea typeface="ヒラギノ角ゴ Pro W3" charset="-128"/>
              </a:rPr>
              <a:pPr/>
              <a:t>55</a:t>
            </a:fld>
            <a:endParaRPr lang="en-US" smtClean="0">
              <a:ea typeface="ヒラギノ角ゴ Pro W3" charset="-128"/>
            </a:endParaRPr>
          </a:p>
        </p:txBody>
      </p:sp>
      <p:sp>
        <p:nvSpPr>
          <p:cNvPr id="191491" name="Rectangle 2"/>
          <p:cNvSpPr>
            <a:spLocks noGrp="1" noRot="1" noChangeAspect="1" noChangeArrowheads="1" noTextEdit="1"/>
          </p:cNvSpPr>
          <p:nvPr>
            <p:ph type="sldImg"/>
          </p:nvPr>
        </p:nvSpPr>
        <p:spPr>
          <a:xfrm>
            <a:off x="1257300" y="720725"/>
            <a:ext cx="4802188" cy="3600450"/>
          </a:xfrm>
          <a:ln/>
        </p:spPr>
      </p:sp>
      <p:sp>
        <p:nvSpPr>
          <p:cNvPr id="191492"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4F64D69A-D1BA-427D-AA32-78987606BBEF}" type="slidenum">
              <a:rPr lang="en-US" smtClean="0">
                <a:ea typeface="ヒラギノ角ゴ Pro W3" charset="-128"/>
              </a:rPr>
              <a:pPr/>
              <a:t>59</a:t>
            </a:fld>
            <a:endParaRPr lang="en-US" smtClean="0">
              <a:ea typeface="ヒラギノ角ゴ Pro W3" charset="-128"/>
            </a:endParaRPr>
          </a:p>
        </p:txBody>
      </p:sp>
      <p:sp>
        <p:nvSpPr>
          <p:cNvPr id="192515" name="Rectangle 2"/>
          <p:cNvSpPr>
            <a:spLocks noGrp="1" noRot="1" noChangeAspect="1" noChangeArrowheads="1" noTextEdit="1"/>
          </p:cNvSpPr>
          <p:nvPr>
            <p:ph type="sldImg"/>
          </p:nvPr>
        </p:nvSpPr>
        <p:spPr>
          <a:xfrm>
            <a:off x="1257300" y="720725"/>
            <a:ext cx="4802188" cy="3600450"/>
          </a:xfrm>
          <a:ln/>
        </p:spPr>
      </p:sp>
      <p:sp>
        <p:nvSpPr>
          <p:cNvPr id="192516"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91C46E61-327E-4CCA-8A12-5C23F268622A}" type="slidenum">
              <a:rPr lang="en-US" smtClean="0">
                <a:ea typeface="ヒラギノ角ゴ Pro W3" charset="-128"/>
              </a:rPr>
              <a:pPr/>
              <a:t>62</a:t>
            </a:fld>
            <a:endParaRPr lang="en-US" smtClean="0">
              <a:ea typeface="ヒラギノ角ゴ Pro W3" charset="-128"/>
            </a:endParaRPr>
          </a:p>
        </p:txBody>
      </p:sp>
      <p:sp>
        <p:nvSpPr>
          <p:cNvPr id="193539" name="Rectangle 2"/>
          <p:cNvSpPr>
            <a:spLocks noGrp="1" noRot="1" noChangeAspect="1" noChangeArrowheads="1" noTextEdit="1"/>
          </p:cNvSpPr>
          <p:nvPr>
            <p:ph type="sldImg"/>
          </p:nvPr>
        </p:nvSpPr>
        <p:spPr>
          <a:xfrm>
            <a:off x="1257300" y="720725"/>
            <a:ext cx="4802188" cy="3600450"/>
          </a:xfrm>
          <a:ln/>
        </p:spPr>
      </p:sp>
      <p:sp>
        <p:nvSpPr>
          <p:cNvPr id="193540"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smtClean="0"/>
          </a:p>
        </p:txBody>
      </p:sp>
      <p:sp>
        <p:nvSpPr>
          <p:cNvPr id="1003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E16F95E-00D8-4066-B44D-492355588EED}" type="slidenum">
              <a:rPr lang="en-CA"/>
              <a:pPr fontAlgn="base">
                <a:spcBef>
                  <a:spcPct val="0"/>
                </a:spcBef>
                <a:spcAft>
                  <a:spcPct val="0"/>
                </a:spcAft>
              </a:pPr>
              <a:t>65</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CA" u="sng" smtClean="0">
                <a:solidFill>
                  <a:schemeClr val="bg1"/>
                </a:solidFill>
              </a:rPr>
              <a:t>Typical Concrete Mix:</a:t>
            </a:r>
          </a:p>
          <a:p>
            <a:pPr eaLnBrk="1" hangingPunct="1">
              <a:spcBef>
                <a:spcPct val="0"/>
              </a:spcBef>
            </a:pPr>
            <a:r>
              <a:rPr lang="en-CA" smtClean="0">
                <a:solidFill>
                  <a:schemeClr val="bg1"/>
                </a:solidFill>
              </a:rPr>
              <a:t>Cement: 375kg/m3 (16%)</a:t>
            </a:r>
          </a:p>
          <a:p>
            <a:pPr eaLnBrk="1" hangingPunct="1">
              <a:spcBef>
                <a:spcPct val="0"/>
              </a:spcBef>
            </a:pPr>
            <a:r>
              <a:rPr lang="en-CA" smtClean="0">
                <a:solidFill>
                  <a:schemeClr val="bg1"/>
                </a:solidFill>
              </a:rPr>
              <a:t>Water: 180 kg/m3 (8%)</a:t>
            </a:r>
          </a:p>
          <a:p>
            <a:pPr eaLnBrk="1" hangingPunct="1">
              <a:spcBef>
                <a:spcPct val="0"/>
              </a:spcBef>
            </a:pPr>
            <a:r>
              <a:rPr lang="en-CA" smtClean="0">
                <a:solidFill>
                  <a:schemeClr val="bg1"/>
                </a:solidFill>
              </a:rPr>
              <a:t>Aggregates (fine + coarse): 1800 kg/m3 (76%)</a:t>
            </a:r>
          </a:p>
          <a:p>
            <a:pPr eaLnBrk="1" hangingPunct="1">
              <a:spcBef>
                <a:spcPct val="0"/>
              </a:spcBef>
            </a:pPr>
            <a:r>
              <a:rPr lang="en-CA" smtClean="0">
                <a:solidFill>
                  <a:schemeClr val="bg1"/>
                </a:solidFill>
              </a:rPr>
              <a:t>Total: 2355 kg/m3 (150lb/ft3)</a:t>
            </a:r>
          </a:p>
          <a:p>
            <a:pPr eaLnBrk="1" hangingPunct="1">
              <a:spcBef>
                <a:spcPct val="0"/>
              </a:spcBef>
            </a:pPr>
            <a:endParaRPr lang="en-CA" smtClean="0">
              <a:solidFill>
                <a:schemeClr val="bg1"/>
              </a:solidFill>
            </a:endParaRPr>
          </a:p>
          <a:p>
            <a:pPr eaLnBrk="1" hangingPunct="1">
              <a:spcBef>
                <a:spcPct val="0"/>
              </a:spcBef>
            </a:pPr>
            <a:r>
              <a:rPr lang="en-CA" smtClean="0"/>
              <a:t>The CO2 emissions due to calcination are formed when the raw materials (mostly limestone and clay) are heated to over 2500°F and CO2 is liberated from the decomposed limestone. Also CO2 released in order to produce the energy (heat) to make cement</a:t>
            </a:r>
            <a:endParaRPr lang="en-CA" smtClean="0">
              <a:solidFill>
                <a:schemeClr val="bg1"/>
              </a:solidFill>
            </a:endParaRPr>
          </a:p>
          <a:p>
            <a:pPr eaLnBrk="1" hangingPunct="1">
              <a:spcBef>
                <a:spcPct val="0"/>
              </a:spcBef>
            </a:pPr>
            <a:endParaRPr lang="en-CA" smtClean="0"/>
          </a:p>
        </p:txBody>
      </p:sp>
      <p:sp>
        <p:nvSpPr>
          <p:cNvPr id="1013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3A3556-CD51-4933-982E-9D170273F8FA}" type="slidenum">
              <a:rPr lang="en-CA" smtClean="0"/>
              <a:pPr fontAlgn="base">
                <a:spcBef>
                  <a:spcPct val="0"/>
                </a:spcBef>
                <a:spcAft>
                  <a:spcPct val="0"/>
                </a:spcAft>
                <a:defRPr/>
              </a:pPr>
              <a:t>66</a:t>
            </a:fld>
            <a:endParaRPr lang="en-CA"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CA" u="sng" smtClean="0">
                <a:solidFill>
                  <a:schemeClr val="bg1"/>
                </a:solidFill>
              </a:rPr>
              <a:t>Typical Concrete Mix:</a:t>
            </a:r>
          </a:p>
          <a:p>
            <a:pPr eaLnBrk="1" hangingPunct="1">
              <a:spcBef>
                <a:spcPct val="0"/>
              </a:spcBef>
            </a:pPr>
            <a:r>
              <a:rPr lang="en-CA" smtClean="0">
                <a:solidFill>
                  <a:schemeClr val="bg1"/>
                </a:solidFill>
              </a:rPr>
              <a:t>Cement: 375kg/m3 (16%)</a:t>
            </a:r>
          </a:p>
          <a:p>
            <a:pPr eaLnBrk="1" hangingPunct="1">
              <a:spcBef>
                <a:spcPct val="0"/>
              </a:spcBef>
            </a:pPr>
            <a:r>
              <a:rPr lang="en-CA" smtClean="0">
                <a:solidFill>
                  <a:schemeClr val="bg1"/>
                </a:solidFill>
              </a:rPr>
              <a:t>Water: 180 kg/m3 (8%)</a:t>
            </a:r>
          </a:p>
          <a:p>
            <a:pPr eaLnBrk="1" hangingPunct="1">
              <a:spcBef>
                <a:spcPct val="0"/>
              </a:spcBef>
            </a:pPr>
            <a:r>
              <a:rPr lang="en-CA" smtClean="0">
                <a:solidFill>
                  <a:schemeClr val="bg1"/>
                </a:solidFill>
              </a:rPr>
              <a:t>Aggregates (fine + coarse): 1800 kg/m3 (76%)</a:t>
            </a:r>
          </a:p>
          <a:p>
            <a:pPr eaLnBrk="1" hangingPunct="1">
              <a:spcBef>
                <a:spcPct val="0"/>
              </a:spcBef>
            </a:pPr>
            <a:r>
              <a:rPr lang="en-CA" smtClean="0">
                <a:solidFill>
                  <a:schemeClr val="bg1"/>
                </a:solidFill>
              </a:rPr>
              <a:t>Total: 2355 kg/m3 (150lb/ft3)</a:t>
            </a:r>
          </a:p>
          <a:p>
            <a:pPr eaLnBrk="1" hangingPunct="1">
              <a:spcBef>
                <a:spcPct val="0"/>
              </a:spcBef>
            </a:pPr>
            <a:endParaRPr lang="en-CA" smtClean="0">
              <a:solidFill>
                <a:schemeClr val="bg1"/>
              </a:solidFill>
            </a:endParaRPr>
          </a:p>
          <a:p>
            <a:pPr eaLnBrk="1" hangingPunct="1">
              <a:spcBef>
                <a:spcPct val="0"/>
              </a:spcBef>
            </a:pPr>
            <a:r>
              <a:rPr lang="en-CA" smtClean="0"/>
              <a:t>The CO2 emissions due to calcination are formed when the raw materials (mostly limestone and clay) are heated to over 2500°F and CO2 is liberated from the decomposed limestone. Also CO2 released in order to produce the energy (heat) to make cement</a:t>
            </a:r>
            <a:endParaRPr lang="en-CA" smtClean="0">
              <a:solidFill>
                <a:schemeClr val="bg1"/>
              </a:solidFill>
            </a:endParaRPr>
          </a:p>
          <a:p>
            <a:pPr eaLnBrk="1" hangingPunct="1">
              <a:spcBef>
                <a:spcPct val="0"/>
              </a:spcBef>
            </a:pPr>
            <a:endParaRPr lang="en-CA" smtClean="0"/>
          </a:p>
        </p:txBody>
      </p:sp>
      <p:sp>
        <p:nvSpPr>
          <p:cNvPr id="1054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3FE4035-0730-4543-8C33-15CF2A4D7B10}" type="slidenum">
              <a:rPr lang="en-CA" smtClean="0"/>
              <a:pPr fontAlgn="base">
                <a:spcBef>
                  <a:spcPct val="0"/>
                </a:spcBef>
                <a:spcAft>
                  <a:spcPct val="0"/>
                </a:spcAft>
                <a:defRPr/>
              </a:pPr>
              <a:t>67</a:t>
            </a:fld>
            <a:endParaRPr lang="en-CA"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p>
        </p:txBody>
      </p:sp>
      <p:sp>
        <p:nvSpPr>
          <p:cNvPr id="1065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E66AF8-32CF-46A9-BF81-5A13DA2B0287}" type="slidenum">
              <a:rPr lang="en-CA" smtClean="0"/>
              <a:pPr fontAlgn="base">
                <a:spcBef>
                  <a:spcPct val="0"/>
                </a:spcBef>
                <a:spcAft>
                  <a:spcPct val="0"/>
                </a:spcAft>
                <a:defRPr/>
              </a:pPr>
              <a:t>68</a:t>
            </a:fld>
            <a:endParaRPr lang="en-CA"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CA" dirty="0" smtClean="0"/>
              <a:t>Note that</a:t>
            </a:r>
            <a:r>
              <a:rPr lang="en-CA" baseline="0" dirty="0" smtClean="0"/>
              <a:t> the Impact Estimator is a purchase product. The Athena </a:t>
            </a:r>
            <a:r>
              <a:rPr lang="en-CA" baseline="0" dirty="0" err="1" smtClean="0"/>
              <a:t>EcoCalculator</a:t>
            </a:r>
            <a:r>
              <a:rPr lang="en-CA" baseline="0" dirty="0" smtClean="0"/>
              <a:t> give a rough version of the impact for a defined series of building types and locations and is free for download. http://www.athenasmi.org/tools/ecoCalculator/</a:t>
            </a:r>
            <a:endParaRPr lang="en-CA" dirty="0" smtClean="0"/>
          </a:p>
        </p:txBody>
      </p:sp>
      <p:sp>
        <p:nvSpPr>
          <p:cNvPr id="1075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1FCBB2-6AB2-4A85-9966-DAED13789AD9}" type="slidenum">
              <a:rPr lang="en-CA" smtClean="0"/>
              <a:pPr fontAlgn="base">
                <a:spcBef>
                  <a:spcPct val="0"/>
                </a:spcBef>
                <a:spcAft>
                  <a:spcPct val="0"/>
                </a:spcAft>
                <a:defRPr/>
              </a:pPr>
              <a:t>69</a:t>
            </a:fld>
            <a:endParaRPr lang="en-CA"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p>
        </p:txBody>
      </p:sp>
      <p:sp>
        <p:nvSpPr>
          <p:cNvPr id="1105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5B86D6B-4209-4C0F-AE17-AC71F292779A}" type="slidenum">
              <a:rPr lang="en-CA" smtClean="0"/>
              <a:pPr fontAlgn="base">
                <a:spcBef>
                  <a:spcPct val="0"/>
                </a:spcBef>
                <a:spcAft>
                  <a:spcPct val="0"/>
                </a:spcAft>
                <a:defRPr/>
              </a:pPr>
              <a:t>70</a:t>
            </a:fld>
            <a:endParaRPr lang="en-CA"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p:spPr>
      </p:sp>
      <p:sp>
        <p:nvSpPr>
          <p:cNvPr id="1013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p>
        </p:txBody>
      </p:sp>
      <p:sp>
        <p:nvSpPr>
          <p:cNvPr id="1116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5E07FD-4D6A-4635-BC0D-0614EFE2C842}" type="slidenum">
              <a:rPr lang="en-CA" smtClean="0"/>
              <a:pPr fontAlgn="base">
                <a:spcBef>
                  <a:spcPct val="0"/>
                </a:spcBef>
                <a:spcAft>
                  <a:spcPct val="0"/>
                </a:spcAft>
                <a:defRPr/>
              </a:pPr>
              <a:t>71</a:t>
            </a:fld>
            <a:endParaRPr lang="en-CA"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146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5F28160-90DD-4D46-B2F8-B8E4C5A50EA4}" type="slidenum">
              <a:rPr lang="en-CA" smtClean="0">
                <a:latin typeface="Tahoma" pitchFamily="34" charset="0"/>
              </a:rPr>
              <a:pPr fontAlgn="base">
                <a:spcBef>
                  <a:spcPct val="0"/>
                </a:spcBef>
                <a:spcAft>
                  <a:spcPct val="0"/>
                </a:spcAft>
                <a:defRPr/>
              </a:pPr>
              <a:t>72</a:t>
            </a:fld>
            <a:endParaRPr lang="en-CA" dirty="0" smtClean="0">
              <a:latin typeface="Tahoma"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p:spPr>
      </p:sp>
      <p:sp>
        <p:nvSpPr>
          <p:cNvPr id="1054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p>
        </p:txBody>
      </p:sp>
      <p:sp>
        <p:nvSpPr>
          <p:cNvPr id="1177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CA9194C-72A1-4DAE-BC50-81B164ECC8F7}" type="slidenum">
              <a:rPr lang="en-CA" smtClean="0"/>
              <a:pPr fontAlgn="base">
                <a:spcBef>
                  <a:spcPct val="0"/>
                </a:spcBef>
                <a:spcAft>
                  <a:spcPct val="0"/>
                </a:spcAft>
                <a:defRPr/>
              </a:pPr>
              <a:t>73</a:t>
            </a:fld>
            <a:endParaRPr lang="en-CA"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p:spPr>
      </p:sp>
      <p:sp>
        <p:nvSpPr>
          <p:cNvPr id="1064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CA" sz="1700" b="1" u="sng" smtClean="0"/>
              <a:t>GWP</a:t>
            </a:r>
          </a:p>
          <a:p>
            <a:pPr eaLnBrk="1" hangingPunct="1">
              <a:spcBef>
                <a:spcPct val="0"/>
              </a:spcBef>
              <a:buFont typeface="Wingdings" pitchFamily="2" charset="2"/>
              <a:buChar char="Ø"/>
            </a:pPr>
            <a:r>
              <a:rPr lang="en-CA" sz="1500" smtClean="0"/>
              <a:t> </a:t>
            </a:r>
            <a:r>
              <a:rPr lang="en-CA" smtClean="0"/>
              <a:t>Operating Energy: 91.42%</a:t>
            </a:r>
          </a:p>
          <a:p>
            <a:pPr eaLnBrk="1" hangingPunct="1">
              <a:spcBef>
                <a:spcPct val="0"/>
              </a:spcBef>
              <a:buFont typeface="Wingdings" pitchFamily="2" charset="2"/>
              <a:buChar char="Ø"/>
            </a:pPr>
            <a:r>
              <a:rPr lang="en-CA" smtClean="0"/>
              <a:t> Total Embodied Energy: 8.58%</a:t>
            </a:r>
          </a:p>
          <a:p>
            <a:pPr eaLnBrk="1" hangingPunct="1">
              <a:spcBef>
                <a:spcPct val="0"/>
              </a:spcBef>
              <a:buFont typeface="Wingdings" pitchFamily="2" charset="2"/>
              <a:buChar char="Ø"/>
            </a:pPr>
            <a:r>
              <a:rPr lang="en-CA" smtClean="0"/>
              <a:t> Windows &amp; Doors: 1.62%</a:t>
            </a:r>
          </a:p>
          <a:p>
            <a:pPr eaLnBrk="1" hangingPunct="1">
              <a:spcBef>
                <a:spcPct val="0"/>
              </a:spcBef>
              <a:buFont typeface="Wingdings" pitchFamily="2" charset="2"/>
              <a:buChar char="Ø"/>
            </a:pPr>
            <a:r>
              <a:rPr lang="en-CA" smtClean="0"/>
              <a:t> Foundations: 2.05%</a:t>
            </a:r>
          </a:p>
          <a:p>
            <a:pPr eaLnBrk="1" hangingPunct="1">
              <a:spcBef>
                <a:spcPct val="0"/>
              </a:spcBef>
              <a:buFont typeface="Wingdings" pitchFamily="2" charset="2"/>
              <a:buChar char="Ø"/>
            </a:pPr>
            <a:r>
              <a:rPr lang="en-CA" smtClean="0"/>
              <a:t> Beams &amp; Columns: 0.75%</a:t>
            </a:r>
          </a:p>
          <a:p>
            <a:pPr eaLnBrk="1" hangingPunct="1">
              <a:spcBef>
                <a:spcPct val="0"/>
              </a:spcBef>
              <a:buFont typeface="Wingdings" pitchFamily="2" charset="2"/>
              <a:buChar char="Ø"/>
            </a:pPr>
            <a:r>
              <a:rPr lang="en-CA" smtClean="0"/>
              <a:t> Enclosure: 4.16%</a:t>
            </a:r>
          </a:p>
          <a:p>
            <a:pPr eaLnBrk="1" hangingPunct="1">
              <a:spcBef>
                <a:spcPct val="0"/>
              </a:spcBef>
            </a:pPr>
            <a:endParaRPr lang="en-CA" smtClean="0"/>
          </a:p>
        </p:txBody>
      </p:sp>
      <p:sp>
        <p:nvSpPr>
          <p:cNvPr id="1198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A4F1D33-174B-426A-B33F-A2CD1B4AD17A}" type="slidenum">
              <a:rPr lang="en-CA" smtClean="0"/>
              <a:pPr fontAlgn="base">
                <a:spcBef>
                  <a:spcPct val="0"/>
                </a:spcBef>
                <a:spcAft>
                  <a:spcPct val="0"/>
                </a:spcAft>
                <a:defRPr/>
              </a:pPr>
              <a:t>74</a:t>
            </a:fld>
            <a:endParaRPr lang="en-CA"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p:spPr>
      </p:sp>
      <p:sp>
        <p:nvSpPr>
          <p:cNvPr id="1075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p>
        </p:txBody>
      </p:sp>
      <p:sp>
        <p:nvSpPr>
          <p:cNvPr id="1208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427110-BDFF-4C94-83B6-CFB904693912}" type="slidenum">
              <a:rPr lang="en-CA" smtClean="0"/>
              <a:pPr fontAlgn="base">
                <a:spcBef>
                  <a:spcPct val="0"/>
                </a:spcBef>
                <a:spcAft>
                  <a:spcPct val="0"/>
                </a:spcAft>
                <a:defRPr/>
              </a:pPr>
              <a:t>75</a:t>
            </a:fld>
            <a:endParaRPr lang="en-CA"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CA" smtClean="0">
                <a:latin typeface="Arial" charset="0"/>
                <a:cs typeface="Arial" charset="0"/>
              </a:rPr>
              <a:t>Trends in Greenhouse Gas (GHG) emissions closely parallel energy use</a:t>
            </a:r>
          </a:p>
          <a:p>
            <a:pPr>
              <a:spcBef>
                <a:spcPct val="0"/>
              </a:spcBef>
            </a:pPr>
            <a:endParaRPr lang="en-CA" smtClean="0"/>
          </a:p>
        </p:txBody>
      </p:sp>
      <p:sp>
        <p:nvSpPr>
          <p:cNvPr id="1024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9A54C67-ADB2-47D3-B467-2C044D3F72E1}" type="slidenum">
              <a:rPr lang="en-CA"/>
              <a:pPr fontAlgn="base">
                <a:spcBef>
                  <a:spcPct val="0"/>
                </a:spcBef>
                <a:spcAft>
                  <a:spcPct val="0"/>
                </a:spcAft>
              </a:pPr>
              <a:t>77</a:t>
            </a:fld>
            <a:endParaRPr lang="en-C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CA" smtClean="0">
                <a:latin typeface="Arial" charset="0"/>
                <a:cs typeface="Arial" charset="0"/>
              </a:rPr>
              <a:t>Trends in Greenhouse Gas (GHG) emissions closely parallel energy use</a:t>
            </a:r>
          </a:p>
          <a:p>
            <a:pPr>
              <a:spcBef>
                <a:spcPct val="0"/>
              </a:spcBef>
            </a:pPr>
            <a:endParaRPr lang="en-CA" smtClean="0"/>
          </a:p>
        </p:txBody>
      </p:sp>
      <p:sp>
        <p:nvSpPr>
          <p:cNvPr id="1024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9A54C67-ADB2-47D3-B467-2C044D3F72E1}" type="slidenum">
              <a:rPr lang="en-CA"/>
              <a:pPr fontAlgn="base">
                <a:spcBef>
                  <a:spcPct val="0"/>
                </a:spcBef>
                <a:spcAft>
                  <a:spcPct val="0"/>
                </a:spcAft>
              </a:pPr>
              <a:t>78</a:t>
            </a:fld>
            <a:endParaRPr lang="en-C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674FE131-463C-4BB4-BD87-BE742DFC03B0}" type="slidenum">
              <a:rPr lang="en-US" smtClean="0">
                <a:ea typeface="ヒラギノ角ゴ Pro W3" charset="-128"/>
              </a:rPr>
              <a:pPr/>
              <a:t>81</a:t>
            </a:fld>
            <a:endParaRPr lang="en-US" smtClean="0">
              <a:ea typeface="ヒラギノ角ゴ Pro W3" charset="-128"/>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58BFAF52-E499-4E5A-997F-5000FE65871A}" type="slidenum">
              <a:rPr lang="en-US" smtClean="0">
                <a:ea typeface="ヒラギノ角ゴ Pro W3" charset="-128"/>
              </a:rPr>
              <a:pPr/>
              <a:t>83</a:t>
            </a:fld>
            <a:endParaRPr lang="en-US" smtClean="0">
              <a:ea typeface="ヒラギノ角ゴ Pro W3" charset="-128"/>
            </a:endParaRPr>
          </a:p>
        </p:txBody>
      </p:sp>
      <p:sp>
        <p:nvSpPr>
          <p:cNvPr id="190467" name="Rectangle 2"/>
          <p:cNvSpPr>
            <a:spLocks noGrp="1" noRot="1" noChangeAspect="1" noChangeArrowheads="1" noTextEdit="1"/>
          </p:cNvSpPr>
          <p:nvPr>
            <p:ph type="sldImg"/>
          </p:nvPr>
        </p:nvSpPr>
        <p:spPr>
          <a:xfrm>
            <a:off x="1257300" y="720725"/>
            <a:ext cx="4802188" cy="3600450"/>
          </a:xfrm>
          <a:ln/>
        </p:spPr>
      </p:sp>
      <p:sp>
        <p:nvSpPr>
          <p:cNvPr id="190468"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p>
            <a:fld id="{86265682-53A9-46DA-B745-1CBFCBBAC36E}" type="slidenum">
              <a:rPr lang="en-US" smtClean="0">
                <a:ea typeface="ヒラギノ角ゴ Pro W3" charset="-128"/>
              </a:rPr>
              <a:pPr/>
              <a:t>87</a:t>
            </a:fld>
            <a:endParaRPr lang="en-US" smtClean="0">
              <a:ea typeface="ヒラギノ角ゴ Pro W3" charset="-128"/>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43D57C26-F92A-4204-9CA4-C09B0A9C2C5E}" type="slidenum">
              <a:rPr lang="en-US" smtClean="0">
                <a:ea typeface="ヒラギノ角ゴ Pro W3" charset="-128"/>
              </a:rPr>
              <a:pPr/>
              <a:t>89</a:t>
            </a:fld>
            <a:endParaRPr lang="en-US" smtClean="0">
              <a:ea typeface="ヒラギノ角ゴ Pro W3" charset="-128"/>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The climate regions of Canada</a:t>
            </a:r>
          </a:p>
          <a:p>
            <a:endParaRPr lang="en-US" smtClean="0"/>
          </a:p>
          <a:p>
            <a:r>
              <a:rPr lang="en-US" smtClean="0"/>
              <a:t>Although Olgyay assigned to the majority of Canada the simple designation of “cool”, our climate has very clear subdivisions that take into account the differences that we see in the high humidity of our coastal regions, dryness of the Prairies, permafrost issues of the Arctic and other variations within these areas.</a:t>
            </a:r>
          </a:p>
          <a:p>
            <a:endParaRPr lang="en-US" smtClean="0"/>
          </a:p>
          <a:p>
            <a:r>
              <a:rPr lang="en-US" smtClean="0"/>
              <a:t>These different climates are enough to require very different envelope design practices and regulations. This mostly concerns insulation and water penetration, as well as humidity concerns.</a:t>
            </a:r>
          </a:p>
          <a:p>
            <a:endParaRPr lang="en-US" smtClean="0"/>
          </a:p>
          <a:p>
            <a:r>
              <a:rPr lang="en-US" smtClean="0"/>
              <a:t>What this means is that we must be careful when assessing the suitability of a design strategy for a specific location and climate region, that it responds properly to its specific parameters.</a:t>
            </a:r>
          </a:p>
        </p:txBody>
      </p:sp>
      <p:sp>
        <p:nvSpPr>
          <p:cNvPr id="4" name="Slide Number Placeholder 3"/>
          <p:cNvSpPr>
            <a:spLocks noGrp="1"/>
          </p:cNvSpPr>
          <p:nvPr>
            <p:ph type="sldNum" sz="quarter" idx="5"/>
          </p:nvPr>
        </p:nvSpPr>
        <p:spPr/>
        <p:txBody>
          <a:bodyPr/>
          <a:lstStyle/>
          <a:p>
            <a:pPr>
              <a:defRPr/>
            </a:pPr>
            <a:fld id="{A4568513-34EA-46E4-856D-B428EE4F6796}" type="slidenum">
              <a:rPr lang="en-CA" smtClean="0"/>
              <a:pPr>
                <a:defRPr/>
              </a:pPr>
              <a:t>90</a:t>
            </a:fld>
            <a:endParaRPr lang="en-C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smtClean="0"/>
              <a:t>Heating and Cooling Degree Days</a:t>
            </a:r>
          </a:p>
          <a:p>
            <a:endParaRPr lang="en-US" dirty="0" smtClean="0"/>
          </a:p>
          <a:p>
            <a:r>
              <a:rPr lang="en-US" dirty="0" smtClean="0"/>
              <a:t>This map shows the annual sum of heating degree days (an indicator of building heating needs). Data for period 1941 to 1970. </a:t>
            </a:r>
            <a:endParaRPr lang="en-US" dirty="0" smtClean="0">
              <a:solidFill>
                <a:srgbClr val="33CC33"/>
              </a:solidFill>
            </a:endParaRPr>
          </a:p>
          <a:p>
            <a:endParaRPr lang="en-US" dirty="0" smtClean="0">
              <a:solidFill>
                <a:srgbClr val="33CC33"/>
              </a:solidFill>
            </a:endParaRPr>
          </a:p>
          <a:p>
            <a:r>
              <a:rPr lang="en-US" dirty="0" smtClean="0">
                <a:solidFill>
                  <a:srgbClr val="33CC33"/>
                </a:solidFill>
              </a:rPr>
              <a:t>Determine if the climate is </a:t>
            </a:r>
            <a:r>
              <a:rPr lang="en-US" i="1" dirty="0" smtClean="0">
                <a:solidFill>
                  <a:srgbClr val="FF0000"/>
                </a:solidFill>
              </a:rPr>
              <a:t>heating</a:t>
            </a:r>
            <a:r>
              <a:rPr lang="en-US" dirty="0" smtClean="0">
                <a:solidFill>
                  <a:srgbClr val="33CC33"/>
                </a:solidFill>
              </a:rPr>
              <a:t> or </a:t>
            </a:r>
            <a:r>
              <a:rPr lang="en-US" i="1" dirty="0" smtClean="0">
                <a:solidFill>
                  <a:srgbClr val="3333FF"/>
                </a:solidFill>
              </a:rPr>
              <a:t>cooling</a:t>
            </a:r>
            <a:r>
              <a:rPr lang="en-US" dirty="0" smtClean="0">
                <a:solidFill>
                  <a:srgbClr val="33CC33"/>
                </a:solidFill>
              </a:rPr>
              <a:t> dominated as </a:t>
            </a:r>
            <a:r>
              <a:rPr lang="en-US" dirty="0" smtClean="0"/>
              <a:t>this will set out your primary strategy.</a:t>
            </a:r>
          </a:p>
          <a:p>
            <a:endParaRPr lang="en-US" dirty="0" smtClean="0"/>
          </a:p>
          <a:p>
            <a:r>
              <a:rPr lang="en-US" dirty="0" smtClean="0"/>
              <a:t>Heating degree days is the sum of all of the temperature deviations below 18C for an entire (typical) year.</a:t>
            </a:r>
          </a:p>
          <a:p>
            <a:endParaRPr lang="en-US" dirty="0" smtClean="0"/>
          </a:p>
          <a:p>
            <a:r>
              <a:rPr lang="en-US" dirty="0" smtClean="0"/>
              <a:t>Cooling degree days is the sum of all of the temperature deviations above 18C for an entire (typical) year.</a:t>
            </a:r>
          </a:p>
          <a:p>
            <a:endParaRPr lang="en-US" dirty="0" smtClean="0"/>
          </a:p>
          <a:p>
            <a:r>
              <a:rPr lang="en-US" dirty="0" smtClean="0"/>
              <a:t>If the number is high, it means that the problem is more severe. We will design our buildings to address the most severe condition the most rigorously and the less severe condition  to the best solution possible.</a:t>
            </a:r>
          </a:p>
          <a:p>
            <a:endParaRPr lang="en-CA" dirty="0" smtClean="0"/>
          </a:p>
        </p:txBody>
      </p:sp>
      <p:sp>
        <p:nvSpPr>
          <p:cNvPr id="4" name="Slide Number Placeholder 3"/>
          <p:cNvSpPr>
            <a:spLocks noGrp="1"/>
          </p:cNvSpPr>
          <p:nvPr>
            <p:ph type="sldNum" sz="quarter" idx="5"/>
          </p:nvPr>
        </p:nvSpPr>
        <p:spPr/>
        <p:txBody>
          <a:bodyPr/>
          <a:lstStyle/>
          <a:p>
            <a:pPr>
              <a:defRPr/>
            </a:pPr>
            <a:fld id="{587940DA-F5FA-442E-A4E1-408B9A2E3EED}" type="slidenum">
              <a:rPr lang="en-CA" smtClean="0"/>
              <a:pPr>
                <a:defRPr/>
              </a:pPr>
              <a:t>91</a:t>
            </a:fld>
            <a:endParaRPr lang="en-C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p>
            <a:fld id="{4F89D872-DBD1-482A-8E0A-3D2357FEE1CC}" type="slidenum">
              <a:rPr lang="en-US" smtClean="0">
                <a:ea typeface="ヒラギノ角ゴ Pro W3" charset="-128"/>
              </a:rPr>
              <a:pPr/>
              <a:t>94</a:t>
            </a:fld>
            <a:endParaRPr lang="en-US" smtClean="0">
              <a:ea typeface="ヒラギノ角ゴ Pro W3" charset="-128"/>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p:spPr>
        <p:txBody>
          <a:bodyPr/>
          <a:lstStyle/>
          <a:p>
            <a:pPr eaLnBrk="1" hangingPunct="1">
              <a:spcBef>
                <a:spcPct val="0"/>
              </a:spcBef>
            </a:pPr>
            <a:endParaRPr lang="en-US" smtClean="0">
              <a:ea typeface="ヒラギノ角ゴ Pro W3"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2792C2BB-A54C-4255-817C-04EF52E793F2}" type="slidenum">
              <a:rPr lang="en-US" smtClean="0">
                <a:ea typeface="ヒラギノ角ゴ Pro W3" charset="-128"/>
              </a:rPr>
              <a:pPr/>
              <a:t>95</a:t>
            </a:fld>
            <a:endParaRPr lang="en-US" smtClean="0">
              <a:ea typeface="ヒラギノ角ゴ Pro W3" charset="-128"/>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spcBef>
                <a:spcPct val="0"/>
              </a:spcBef>
            </a:pPr>
            <a:endParaRPr lang="en-US" smtClean="0">
              <a:ea typeface="ヒラギノ角ゴ Pro W3"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8A469E42-7F0B-47F3-A37D-F2A6CBDCF543}" type="slidenum">
              <a:rPr lang="en-US" smtClean="0">
                <a:ea typeface="ヒラギノ角ゴ Pro W3" charset="-128"/>
              </a:rPr>
              <a:pPr/>
              <a:t>96</a:t>
            </a:fld>
            <a:endParaRPr lang="en-US" smtClean="0">
              <a:ea typeface="ヒラギノ角ゴ Pro W3" charset="-128"/>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p:spPr>
        <p:txBody>
          <a:bodyPr/>
          <a:lstStyle/>
          <a:p>
            <a:pPr eaLnBrk="1" hangingPunct="1">
              <a:spcBef>
                <a:spcPct val="0"/>
              </a:spcBef>
            </a:pPr>
            <a:endParaRPr lang="en-US" smtClean="0">
              <a:ea typeface="ヒラギノ角ゴ Pro W3"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9B139E51-1DCF-4E75-98C4-8CCE20F17932}" type="slidenum">
              <a:rPr lang="en-US" smtClean="0">
                <a:ea typeface="ヒラギノ角ゴ Pro W3" charset="-128"/>
              </a:rPr>
              <a:pPr/>
              <a:t>97</a:t>
            </a:fld>
            <a:endParaRPr lang="en-US" smtClean="0">
              <a:ea typeface="ヒラギノ角ゴ Pro W3" charset="-128"/>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p:spPr>
        <p:txBody>
          <a:bodyPr/>
          <a:lstStyle/>
          <a:p>
            <a:pPr eaLnBrk="1" hangingPunct="1">
              <a:spcBef>
                <a:spcPct val="0"/>
              </a:spcBef>
            </a:pPr>
            <a:endParaRPr lang="en-US" smtClean="0">
              <a:ea typeface="ヒラギノ角ゴ Pro W3"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9-inch-thick balcony slabs thin out as they extend from the cladding line to the edge of the cantilever. This profile helps in drainage, notes structural engineer, David </a:t>
            </a:r>
            <a:r>
              <a:rPr lang="en-CA" dirty="0" err="1" smtClean="0"/>
              <a:t>Eckmann</a:t>
            </a:r>
            <a:r>
              <a:rPr lang="en-CA" dirty="0" smtClean="0"/>
              <a:t> of Magnusson </a:t>
            </a:r>
            <a:r>
              <a:rPr lang="en-CA" dirty="0" err="1" smtClean="0"/>
              <a:t>Klemencic</a:t>
            </a:r>
            <a:r>
              <a:rPr lang="en-CA" dirty="0" smtClean="0"/>
              <a:t> in Chicago, and keeps rainwater off the face of the building. The thin concrete slabs do tend to lose heat in the winter, Gang acknowledges. The architects and their consultants investigated adding thermal breaks between the indoor and outdoor concrete slabs, but this strategy proved too difficult to achieve for this project. Gang maintains, however, that in terms of overall energy use, the heat loss in the winter is offset by savings in air-cooling in the summer owing to the concrete canopies, the glazing, and the natural ventilation.” Jeanne Gang</a:t>
            </a:r>
            <a:r>
              <a:rPr lang="en-CA" smtClean="0"/>
              <a:t>, Architect</a:t>
            </a:r>
            <a:endParaRPr lang="en-CA"/>
          </a:p>
        </p:txBody>
      </p:sp>
      <p:sp>
        <p:nvSpPr>
          <p:cNvPr id="4" name="Slide Number Placeholder 3"/>
          <p:cNvSpPr>
            <a:spLocks noGrp="1"/>
          </p:cNvSpPr>
          <p:nvPr>
            <p:ph type="sldNum" sz="quarter" idx="10"/>
          </p:nvPr>
        </p:nvSpPr>
        <p:spPr/>
        <p:txBody>
          <a:bodyPr/>
          <a:lstStyle/>
          <a:p>
            <a:pPr>
              <a:defRPr/>
            </a:pPr>
            <a:fld id="{3DEB036A-6E1C-4A20-8E7A-4B9898A3841F}" type="slidenum">
              <a:rPr lang="en-US" smtClean="0"/>
              <a:pPr>
                <a:defRPr/>
              </a:pPr>
              <a:t>98</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p>
            <a:fld id="{6F087BD9-9874-4F77-AFAA-6F709DF58C85}" type="slidenum">
              <a:rPr lang="en-US" smtClean="0">
                <a:ea typeface="ヒラギノ角ゴ Pro W3" charset="-128"/>
              </a:rPr>
              <a:pPr/>
              <a:t>117</a:t>
            </a:fld>
            <a:endParaRPr lang="en-US" smtClean="0">
              <a:ea typeface="ヒラギノ角ゴ Pro W3" charset="-128"/>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p>
            <a:fld id="{63269477-4881-4B73-AA8D-52E44CF242A2}" type="slidenum">
              <a:rPr lang="en-US" smtClean="0">
                <a:ea typeface="ヒラギノ角ゴ Pro W3" charset="-128"/>
              </a:rPr>
              <a:pPr/>
              <a:t>119</a:t>
            </a:fld>
            <a:endParaRPr lang="en-US" smtClean="0">
              <a:ea typeface="ヒラギノ角ゴ Pro W3" charset="-128"/>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p>
            <a:fld id="{37D691F3-E686-43D5-B347-48C60378B477}" type="slidenum">
              <a:rPr lang="en-US" smtClean="0">
                <a:ea typeface="ヒラギノ角ゴ Pro W3" charset="-128"/>
              </a:rPr>
              <a:pPr/>
              <a:t>122</a:t>
            </a:fld>
            <a:endParaRPr lang="en-US" smtClean="0">
              <a:ea typeface="ヒラギノ角ゴ Pro W3" charset="-128"/>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p>
            <a:fld id="{A4A3175D-2C1E-4BD6-99AB-7BF3056C0E3E}" type="slidenum">
              <a:rPr lang="en-US" smtClean="0">
                <a:ea typeface="ヒラギノ角ゴ Pro W3" charset="-128"/>
              </a:rPr>
              <a:pPr/>
              <a:t>127</a:t>
            </a:fld>
            <a:endParaRPr lang="en-US" smtClean="0">
              <a:ea typeface="ヒラギノ角ゴ Pro W3" charset="-128"/>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p:spPr>
        <p:txBody>
          <a:bodyPr/>
          <a:lstStyle/>
          <a:p>
            <a:fld id="{D5079730-FA66-4F55-8F0A-B739709B0BE0}" type="slidenum">
              <a:rPr lang="en-US" smtClean="0">
                <a:ea typeface="ヒラギノ角ゴ Pro W3" charset="-128"/>
              </a:rPr>
              <a:pPr/>
              <a:t>129</a:t>
            </a:fld>
            <a:endParaRPr lang="en-US" smtClean="0">
              <a:ea typeface="ヒラギノ角ゴ Pro W3" charset="-128"/>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p:spPr>
        <p:txBody>
          <a:bodyPr/>
          <a:lstStyle/>
          <a:p>
            <a:fld id="{0ABF0385-8662-493D-B541-E708B83DAA07}" type="slidenum">
              <a:rPr lang="en-US" smtClean="0">
                <a:ea typeface="ヒラギノ角ゴ Pro W3" charset="-128"/>
              </a:rPr>
              <a:pPr/>
              <a:t>133</a:t>
            </a:fld>
            <a:endParaRPr lang="en-US" smtClean="0">
              <a:ea typeface="ヒラギノ角ゴ Pro W3" charset="-128"/>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p:spPr>
        <p:txBody>
          <a:bodyPr/>
          <a:lstStyle/>
          <a:p>
            <a:fld id="{0870C435-3389-45F5-8808-090EDF2F2C06}" type="slidenum">
              <a:rPr lang="en-US" smtClean="0">
                <a:ea typeface="ヒラギノ角ゴ Pro W3" charset="-128"/>
              </a:rPr>
              <a:pPr/>
              <a:t>135</a:t>
            </a:fld>
            <a:endParaRPr lang="en-US" smtClean="0">
              <a:ea typeface="ヒラギノ角ゴ Pro W3" charset="-128"/>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p:spPr>
        <p:txBody>
          <a:bodyPr/>
          <a:lstStyle/>
          <a:p>
            <a:fld id="{831DE372-B8B8-4ADF-B285-C18FED8ABE77}" type="slidenum">
              <a:rPr lang="en-US" smtClean="0">
                <a:ea typeface="ヒラギノ角ゴ Pro W3" charset="-128"/>
              </a:rPr>
              <a:pPr/>
              <a:t>137</a:t>
            </a:fld>
            <a:endParaRPr lang="en-US" smtClean="0">
              <a:ea typeface="ヒラギノ角ゴ Pro W3" charset="-128"/>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p:spPr>
        <p:txBody>
          <a:bodyPr/>
          <a:lstStyle/>
          <a:p>
            <a:fld id="{BB1D136C-B156-4F7D-A146-CED26FB26123}" type="slidenum">
              <a:rPr lang="en-US" smtClean="0">
                <a:ea typeface="ヒラギノ角ゴ Pro W3" charset="-128"/>
              </a:rPr>
              <a:pPr/>
              <a:t>138</a:t>
            </a:fld>
            <a:endParaRPr lang="en-US" smtClean="0">
              <a:ea typeface="ヒラギノ角ゴ Pro W3" charset="-128"/>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p:spPr>
        <p:txBody>
          <a:bodyPr/>
          <a:lstStyle/>
          <a:p>
            <a:fld id="{F321C90A-99C6-4DFE-B368-E5BE1ECAAE82}" type="slidenum">
              <a:rPr lang="en-US" smtClean="0">
                <a:ea typeface="ヒラギノ角ゴ Pro W3" charset="-128"/>
              </a:rPr>
              <a:pPr/>
              <a:t>139</a:t>
            </a:fld>
            <a:endParaRPr lang="en-US" smtClean="0">
              <a:ea typeface="ヒラギノ角ゴ Pro W3" charset="-128"/>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p>
            <a:fld id="{CD62B964-B5DE-4BEF-B4FC-BE3D888AAFBF}" type="slidenum">
              <a:rPr lang="en-US" smtClean="0">
                <a:ea typeface="ヒラギノ角ゴ Pro W3" charset="-128"/>
              </a:rPr>
              <a:pPr/>
              <a:t>142</a:t>
            </a:fld>
            <a:endParaRPr lang="en-US" smtClean="0">
              <a:ea typeface="ヒラギノ角ゴ Pro W3" charset="-128"/>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p:spPr>
        <p:txBody>
          <a:bodyPr/>
          <a:lstStyle/>
          <a:p>
            <a:fld id="{50E70A43-4FBB-474B-9E80-084E60D29D67}" type="slidenum">
              <a:rPr lang="en-US" smtClean="0">
                <a:ea typeface="ヒラギノ角ゴ Pro W3" charset="-128"/>
              </a:rPr>
              <a:pPr/>
              <a:t>144</a:t>
            </a:fld>
            <a:endParaRPr lang="en-US" smtClean="0">
              <a:ea typeface="ヒラギノ角ゴ Pro W3" charset="-128"/>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p>
            <a:fld id="{C3B11EAD-66EB-4C45-B6D1-FF58C3363998}" type="slidenum">
              <a:rPr lang="en-US" smtClean="0">
                <a:ea typeface="ヒラギノ角ゴ Pro W3" charset="-128"/>
              </a:rPr>
              <a:pPr/>
              <a:t>149</a:t>
            </a:fld>
            <a:endParaRPr lang="en-US" smtClean="0">
              <a:ea typeface="ヒラギノ角ゴ Pro W3" charset="-128"/>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9BD27FA4-2E08-E441-AF00-CACD5C27F8EC}" type="slidenum">
              <a:rPr lang="en-US"/>
              <a:pPr/>
              <a:t>150</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p>
            <a:fld id="{FA7B1B93-7A10-4ACE-AC41-4985B5FDA8E4}" type="slidenum">
              <a:rPr lang="en-US" smtClean="0">
                <a:ea typeface="ヒラギノ角ゴ Pro W3" charset="-128"/>
              </a:rPr>
              <a:pPr/>
              <a:t>156</a:t>
            </a:fld>
            <a:endParaRPr lang="en-US" smtClean="0">
              <a:ea typeface="ヒラギノ角ゴ Pro W3" charset="-128"/>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p:spPr>
        <p:txBody>
          <a:bodyPr/>
          <a:lstStyle/>
          <a:p>
            <a:fld id="{3DC7767E-DA06-4802-89A5-6535C1F78C3A}" type="slidenum">
              <a:rPr lang="en-US" smtClean="0">
                <a:ea typeface="ヒラギノ角ゴ Pro W3" charset="-128"/>
              </a:rPr>
              <a:pPr/>
              <a:t>164</a:t>
            </a:fld>
            <a:endParaRPr lang="en-US" smtClean="0">
              <a:ea typeface="ヒラギノ角ゴ Pro W3" charset="-128"/>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p:spPr>
        <p:txBody>
          <a:bodyPr/>
          <a:lstStyle/>
          <a:p>
            <a:fld id="{F1D5C9DA-44E6-4708-8E7D-50C49ABF4B23}" type="slidenum">
              <a:rPr lang="en-US" smtClean="0">
                <a:ea typeface="ヒラギノ角ゴ Pro W3" charset="-128"/>
              </a:rPr>
              <a:pPr/>
              <a:t>194</a:t>
            </a:fld>
            <a:endParaRPr lang="en-US" smtClean="0">
              <a:ea typeface="ヒラギノ角ゴ Pro W3" charset="-128"/>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p>
            <a:fld id="{36AC2497-B260-457F-8F80-03C40A2AFE28}" type="slidenum">
              <a:rPr lang="en-US" smtClean="0">
                <a:ea typeface="ヒラギノ角ゴ Pro W3" charset="-128"/>
              </a:rPr>
              <a:pPr/>
              <a:t>206</a:t>
            </a:fld>
            <a:endParaRPr lang="en-US" smtClean="0">
              <a:ea typeface="ヒラギノ角ゴ Pro W3" charset="-128"/>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p:spPr>
        <p:txBody>
          <a:bodyPr/>
          <a:lstStyle/>
          <a:p>
            <a:fld id="{4B16AA0C-CAD9-4446-9327-69D480F15865}" type="slidenum">
              <a:rPr lang="en-US" smtClean="0">
                <a:ea typeface="ヒラギノ角ゴ Pro W3" charset="-128"/>
              </a:rPr>
              <a:pPr/>
              <a:t>208</a:t>
            </a:fld>
            <a:endParaRPr lang="en-US" smtClean="0">
              <a:ea typeface="ヒラギノ角ゴ Pro W3" charset="-128"/>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p:spPr>
        <p:txBody>
          <a:bodyPr/>
          <a:lstStyle/>
          <a:p>
            <a:pPr eaLnBrk="1" hangingPunct="1"/>
            <a:endParaRPr lang="en-US" smtClean="0">
              <a:ea typeface="ヒラギノ角ゴ Pro W3"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bwMode="auto">
          <a:xfrm>
            <a:off x="-76200" y="0"/>
            <a:ext cx="1371600" cy="6858000"/>
          </a:xfrm>
          <a:prstGeom prst="rect">
            <a:avLst/>
          </a:prstGeom>
          <a:solidFill>
            <a:srgbClr val="009900"/>
          </a:solidFill>
          <a:ln w="9525" cap="flat" cmpd="sng" algn="ctr">
            <a:solidFill>
              <a:srgbClr val="009900"/>
            </a:solid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en-US">
              <a:ea typeface="ヒラギノ角ゴ Pro W3" pitchFamily="-128" charset="-128"/>
            </a:endParaRPr>
          </a:p>
        </p:txBody>
      </p:sp>
      <p:sp>
        <p:nvSpPr>
          <p:cNvPr id="3074" name="Rectangle 2"/>
          <p:cNvSpPr>
            <a:spLocks noGrp="1" noChangeArrowheads="1"/>
          </p:cNvSpPr>
          <p:nvPr>
            <p:ph type="ctrTitle"/>
          </p:nvPr>
        </p:nvSpPr>
        <p:spPr>
          <a:xfrm>
            <a:off x="1295400" y="4038600"/>
            <a:ext cx="6858000" cy="990600"/>
          </a:xfrm>
        </p:spPr>
        <p:txBody>
          <a:bodyPr/>
          <a:lstStyle>
            <a:lvl1pPr>
              <a:defRPr/>
            </a:lvl1pPr>
          </a:lstStyle>
          <a:p>
            <a:r>
              <a:rPr lang="en-US"/>
              <a:t>Click to edit Master title style</a:t>
            </a:r>
          </a:p>
        </p:txBody>
      </p:sp>
      <p:sp>
        <p:nvSpPr>
          <p:cNvPr id="3075" name="Rectangle 3"/>
          <p:cNvSpPr>
            <a:spLocks noGrp="1" noChangeArrowheads="1"/>
          </p:cNvSpPr>
          <p:nvPr>
            <p:ph type="subTitle" idx="1"/>
          </p:nvPr>
        </p:nvSpPr>
        <p:spPr>
          <a:xfrm>
            <a:off x="1295400" y="5105400"/>
            <a:ext cx="6858000" cy="381000"/>
          </a:xfrm>
        </p:spPr>
        <p:txBody>
          <a:bodyPr/>
          <a:lstStyle>
            <a:lvl1pPr>
              <a:defRPr baseline="2000">
                <a:solidFill>
                  <a:schemeClr val="tx1"/>
                </a:solidFill>
              </a:defRPr>
            </a:lvl1pPr>
          </a:lstStyle>
          <a:p>
            <a:r>
              <a:rPr lang="en-US"/>
              <a:t>Click to edit Master subtitle style</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bwMode="auto">
          <a:xfrm>
            <a:off x="-76200" y="0"/>
            <a:ext cx="1371600" cy="6858000"/>
          </a:xfrm>
          <a:prstGeom prst="rect">
            <a:avLst/>
          </a:prstGeom>
          <a:solidFill>
            <a:srgbClr val="009900"/>
          </a:solidFill>
          <a:ln w="9525" cap="flat" cmpd="sng" algn="ctr">
            <a:solidFill>
              <a:srgbClr val="009900"/>
            </a:solid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en-US">
              <a:ea typeface="ヒラギノ角ゴ Pro W3" pitchFamily="-128" charset="-128"/>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295400"/>
            <a:ext cx="35052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53000" y="1295400"/>
            <a:ext cx="35052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381000"/>
            <a:ext cx="17907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381000"/>
            <a:ext cx="5219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166B4D8-32D9-46DB-B50F-A181BC4EFA78}" type="datetime1">
              <a:rPr lang="en-US">
                <a:solidFill>
                  <a:prstClr val="black">
                    <a:tint val="75000"/>
                  </a:prstClr>
                </a:solidFill>
              </a:rPr>
              <a:pPr>
                <a:defRPr/>
              </a:pPr>
              <a:t>6/3/2010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3F58E7F-4B41-4465-96F7-2C0A684884F7}"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7F5D33F-49CC-4FF3-8EBA-7EA949BBE542}" type="datetime1">
              <a:rPr lang="en-US">
                <a:solidFill>
                  <a:prstClr val="black">
                    <a:tint val="75000"/>
                  </a:prstClr>
                </a:solidFill>
              </a:rPr>
              <a:pPr>
                <a:defRPr/>
              </a:pPr>
              <a:t>6/3/2010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4F4A020-4FF2-4C32-9677-33BE0313C43E}"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0264018-7BD1-433C-A538-F6D5A9122871}" type="datetime1">
              <a:rPr lang="en-US">
                <a:solidFill>
                  <a:prstClr val="black">
                    <a:tint val="75000"/>
                  </a:prstClr>
                </a:solidFill>
              </a:rPr>
              <a:pPr>
                <a:defRPr/>
              </a:pPr>
              <a:t>6/3/2010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09733D8-1678-4A09-8C93-A86D0A32AFC1}"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C9BF441-1568-481B-9C3F-7F05048A8627}" type="datetime1">
              <a:rPr lang="en-US">
                <a:solidFill>
                  <a:prstClr val="black">
                    <a:tint val="75000"/>
                  </a:prstClr>
                </a:solidFill>
              </a:rPr>
              <a:pPr>
                <a:defRPr/>
              </a:pPr>
              <a:t>6/3/2010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84CB962-1C17-4EA8-879A-05345ADDD791}"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0DED288-2758-4EFC-B8C6-386285098F99}" type="datetime1">
              <a:rPr lang="en-US">
                <a:solidFill>
                  <a:prstClr val="black">
                    <a:tint val="75000"/>
                  </a:prstClr>
                </a:solidFill>
              </a:rPr>
              <a:pPr>
                <a:defRPr/>
              </a:pPr>
              <a:t>6/3/2010</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401B67E0-B30A-4240-A347-4C153451E563}"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A016D9A-8E90-41B3-BAA4-99C568222143}" type="datetime1">
              <a:rPr lang="en-US">
                <a:solidFill>
                  <a:prstClr val="black">
                    <a:tint val="75000"/>
                  </a:prstClr>
                </a:solidFill>
              </a:rPr>
              <a:pPr>
                <a:defRPr/>
              </a:pPr>
              <a:t>6/3/2010</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687BAEA5-87DA-4BDB-8919-E4123FC333AA}"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442C6AB-2B90-4322-A317-7C4D169CE8D4}" type="datetime1">
              <a:rPr lang="en-US">
                <a:solidFill>
                  <a:prstClr val="black">
                    <a:tint val="75000"/>
                  </a:prstClr>
                </a:solidFill>
              </a:rPr>
              <a:pPr>
                <a:defRPr/>
              </a:pPr>
              <a:t>6/3/2010</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6D85AEC3-A7BD-4EF4-BB7B-989B827D346B}"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E39EFC9-1F14-4F42-865D-4B19CCEC07CA}" type="datetime1">
              <a:rPr lang="en-US">
                <a:solidFill>
                  <a:prstClr val="black">
                    <a:tint val="75000"/>
                  </a:prstClr>
                </a:solidFill>
              </a:rPr>
              <a:pPr>
                <a:defRPr/>
              </a:pPr>
              <a:t>6/3/2010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0482ED5-A41A-4392-9474-2EACA4DB6A6D}"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DEBA947-79FE-499A-92A3-FEA3CA8F3363}" type="datetime1">
              <a:rPr lang="en-US">
                <a:solidFill>
                  <a:prstClr val="black">
                    <a:tint val="75000"/>
                  </a:prstClr>
                </a:solidFill>
              </a:rPr>
              <a:pPr>
                <a:defRPr/>
              </a:pPr>
              <a:t>6/3/2010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CCB3FC3-20EA-46ED-A4FB-3CCA22E2A290}"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6368671-7151-4FBD-8F80-8D8517746512}" type="datetime1">
              <a:rPr lang="en-US">
                <a:solidFill>
                  <a:prstClr val="black">
                    <a:tint val="75000"/>
                  </a:prstClr>
                </a:solidFill>
              </a:rPr>
              <a:pPr>
                <a:defRPr/>
              </a:pPr>
              <a:t>6/3/2010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94DDA17-4268-4048-8D04-3F4B459191CF}"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2CF7F32-023A-478F-A5AB-99911ECC9685}" type="datetime1">
              <a:rPr lang="en-US">
                <a:solidFill>
                  <a:prstClr val="black">
                    <a:tint val="75000"/>
                  </a:prstClr>
                </a:solidFill>
              </a:rPr>
              <a:pPr>
                <a:defRPr/>
              </a:pPr>
              <a:t>6/3/2010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C6E473A-A5B5-4097-8192-4DD7AC1DB093}"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295400" y="381000"/>
            <a:ext cx="71628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2051" name="Rectangle 12"/>
          <p:cNvSpPr>
            <a:spLocks noGrp="1" noChangeArrowheads="1"/>
          </p:cNvSpPr>
          <p:nvPr>
            <p:ph type="body" idx="1"/>
          </p:nvPr>
        </p:nvSpPr>
        <p:spPr bwMode="auto">
          <a:xfrm>
            <a:off x="1295400" y="1295400"/>
            <a:ext cx="71628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2052" name="Picture 13" descr="AIA08_Strip1_vert"/>
          <p:cNvPicPr>
            <a:picLocks noChangeAspect="1" noChangeArrowheads="1"/>
          </p:cNvPicPr>
          <p:nvPr/>
        </p:nvPicPr>
        <p:blipFill>
          <a:blip r:embed="rId13" cstate="print"/>
          <a:srcRect/>
          <a:stretch>
            <a:fillRect/>
          </a:stretch>
        </p:blipFill>
        <p:spPr bwMode="auto">
          <a:xfrm>
            <a:off x="-11113" y="0"/>
            <a:ext cx="1077913" cy="6858000"/>
          </a:xfrm>
          <a:prstGeom prst="rect">
            <a:avLst/>
          </a:prstGeom>
          <a:noFill/>
          <a:ln w="9525">
            <a:noFill/>
            <a:miter lim="800000"/>
            <a:headEnd/>
            <a:tailEnd/>
          </a:ln>
        </p:spPr>
      </p:pic>
      <p:sp>
        <p:nvSpPr>
          <p:cNvPr id="5" name="Rectangle 4"/>
          <p:cNvSpPr/>
          <p:nvPr/>
        </p:nvSpPr>
        <p:spPr bwMode="auto">
          <a:xfrm>
            <a:off x="-76200" y="0"/>
            <a:ext cx="1371600" cy="6858000"/>
          </a:xfrm>
          <a:prstGeom prst="rect">
            <a:avLst/>
          </a:prstGeom>
          <a:solidFill>
            <a:srgbClr val="009900"/>
          </a:solidFill>
          <a:ln w="9525" cap="flat" cmpd="sng" algn="ctr">
            <a:solidFill>
              <a:srgbClr val="009900"/>
            </a:solid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en-US">
              <a:ea typeface="ヒラギノ角ゴ Pro W3" pitchFamily="-128" charset="-128"/>
            </a:endParaRPr>
          </a:p>
        </p:txBody>
      </p:sp>
    </p:spTree>
  </p:cSld>
  <p:clrMap bg1="lt1" tx1="dk1" bg2="lt2" tx2="dk2" accent1="accent1" accent2="accent2" accent3="accent3" accent4="accent4" accent5="accent5" accent6="accent6" hlink="hlink" folHlink="folHlink"/>
  <p:sldLayoutIdLst>
    <p:sldLayoutId id="2147483801" r:id="rId1"/>
    <p:sldLayoutId id="2147483802"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timing>
    <p:tnLst>
      <p:par>
        <p:cTn id="1" dur="indefinite" restart="never" nodeType="tmRoot"/>
      </p:par>
    </p:tnLst>
  </p:timing>
  <p:txStyles>
    <p:titleStyle>
      <a:lvl1pPr algn="l" rtl="0" eaLnBrk="0" fontAlgn="base" hangingPunct="0">
        <a:spcBef>
          <a:spcPct val="0"/>
        </a:spcBef>
        <a:spcAft>
          <a:spcPct val="0"/>
        </a:spcAft>
        <a:defRPr sz="3000" b="1">
          <a:solidFill>
            <a:srgbClr val="787878"/>
          </a:solidFill>
          <a:latin typeface="+mj-lt"/>
          <a:ea typeface="+mj-ea"/>
          <a:cs typeface="+mj-cs"/>
        </a:defRPr>
      </a:lvl1pPr>
      <a:lvl2pPr algn="l" rtl="0" eaLnBrk="0" fontAlgn="base" hangingPunct="0">
        <a:spcBef>
          <a:spcPct val="0"/>
        </a:spcBef>
        <a:spcAft>
          <a:spcPct val="0"/>
        </a:spcAft>
        <a:defRPr sz="3000" b="1">
          <a:solidFill>
            <a:srgbClr val="787878"/>
          </a:solidFill>
          <a:latin typeface="Arial" charset="0"/>
          <a:ea typeface="ヒラギノ角ゴ Pro W3" pitchFamily="-128" charset="-128"/>
        </a:defRPr>
      </a:lvl2pPr>
      <a:lvl3pPr algn="l" rtl="0" eaLnBrk="0" fontAlgn="base" hangingPunct="0">
        <a:spcBef>
          <a:spcPct val="0"/>
        </a:spcBef>
        <a:spcAft>
          <a:spcPct val="0"/>
        </a:spcAft>
        <a:defRPr sz="3000" b="1">
          <a:solidFill>
            <a:srgbClr val="787878"/>
          </a:solidFill>
          <a:latin typeface="Arial" charset="0"/>
          <a:ea typeface="ヒラギノ角ゴ Pro W3" pitchFamily="-128" charset="-128"/>
        </a:defRPr>
      </a:lvl3pPr>
      <a:lvl4pPr algn="l" rtl="0" eaLnBrk="0" fontAlgn="base" hangingPunct="0">
        <a:spcBef>
          <a:spcPct val="0"/>
        </a:spcBef>
        <a:spcAft>
          <a:spcPct val="0"/>
        </a:spcAft>
        <a:defRPr sz="3000" b="1">
          <a:solidFill>
            <a:srgbClr val="787878"/>
          </a:solidFill>
          <a:latin typeface="Arial" charset="0"/>
          <a:ea typeface="ヒラギノ角ゴ Pro W3" pitchFamily="-128" charset="-128"/>
        </a:defRPr>
      </a:lvl4pPr>
      <a:lvl5pPr algn="l" rtl="0" eaLnBrk="0" fontAlgn="base" hangingPunct="0">
        <a:spcBef>
          <a:spcPct val="0"/>
        </a:spcBef>
        <a:spcAft>
          <a:spcPct val="0"/>
        </a:spcAft>
        <a:defRPr sz="3000" b="1">
          <a:solidFill>
            <a:srgbClr val="787878"/>
          </a:solidFill>
          <a:latin typeface="Arial" charset="0"/>
          <a:ea typeface="ヒラギノ角ゴ Pro W3" pitchFamily="-128" charset="-128"/>
        </a:defRPr>
      </a:lvl5pPr>
      <a:lvl6pPr marL="457200" algn="l" rtl="0" fontAlgn="base">
        <a:spcBef>
          <a:spcPct val="0"/>
        </a:spcBef>
        <a:spcAft>
          <a:spcPct val="0"/>
        </a:spcAft>
        <a:defRPr sz="3000" b="1">
          <a:solidFill>
            <a:srgbClr val="787878"/>
          </a:solidFill>
          <a:latin typeface="Arial" charset="0"/>
          <a:ea typeface="ヒラギノ角ゴ Pro W3" pitchFamily="-128" charset="-128"/>
        </a:defRPr>
      </a:lvl6pPr>
      <a:lvl7pPr marL="914400" algn="l" rtl="0" fontAlgn="base">
        <a:spcBef>
          <a:spcPct val="0"/>
        </a:spcBef>
        <a:spcAft>
          <a:spcPct val="0"/>
        </a:spcAft>
        <a:defRPr sz="3000" b="1">
          <a:solidFill>
            <a:srgbClr val="787878"/>
          </a:solidFill>
          <a:latin typeface="Arial" charset="0"/>
          <a:ea typeface="ヒラギノ角ゴ Pro W3" pitchFamily="-128" charset="-128"/>
        </a:defRPr>
      </a:lvl7pPr>
      <a:lvl8pPr marL="1371600" algn="l" rtl="0" fontAlgn="base">
        <a:spcBef>
          <a:spcPct val="0"/>
        </a:spcBef>
        <a:spcAft>
          <a:spcPct val="0"/>
        </a:spcAft>
        <a:defRPr sz="3000" b="1">
          <a:solidFill>
            <a:srgbClr val="787878"/>
          </a:solidFill>
          <a:latin typeface="Arial" charset="0"/>
          <a:ea typeface="ヒラギノ角ゴ Pro W3" pitchFamily="-128" charset="-128"/>
        </a:defRPr>
      </a:lvl8pPr>
      <a:lvl9pPr marL="1828800" algn="l" rtl="0" fontAlgn="base">
        <a:spcBef>
          <a:spcPct val="0"/>
        </a:spcBef>
        <a:spcAft>
          <a:spcPct val="0"/>
        </a:spcAft>
        <a:defRPr sz="3000" b="1">
          <a:solidFill>
            <a:srgbClr val="787878"/>
          </a:solidFill>
          <a:latin typeface="Arial" charset="0"/>
          <a:ea typeface="ヒラギノ角ゴ Pro W3" pitchFamily="-128" charset="-128"/>
        </a:defRPr>
      </a:lvl9pPr>
    </p:titleStyle>
    <p:bodyStyle>
      <a:lvl1pPr marL="342900" indent="-342900" algn="l" rtl="0" eaLnBrk="0" fontAlgn="base" hangingPunct="0">
        <a:lnSpc>
          <a:spcPct val="110000"/>
        </a:lnSpc>
        <a:spcBef>
          <a:spcPct val="20000"/>
        </a:spcBef>
        <a:spcAft>
          <a:spcPct val="0"/>
        </a:spcAft>
        <a:defRPr sz="2400">
          <a:solidFill>
            <a:srgbClr val="646464"/>
          </a:solidFill>
          <a:latin typeface="+mn-lt"/>
          <a:ea typeface="+mn-ea"/>
          <a:cs typeface="+mn-cs"/>
        </a:defRPr>
      </a:lvl1pPr>
      <a:lvl2pPr marL="114300" indent="342900" algn="l" rtl="0" eaLnBrk="0" fontAlgn="base" hangingPunct="0">
        <a:lnSpc>
          <a:spcPct val="120000"/>
        </a:lnSpc>
        <a:spcBef>
          <a:spcPct val="20000"/>
        </a:spcBef>
        <a:spcAft>
          <a:spcPct val="0"/>
        </a:spcAft>
        <a:defRPr b="1">
          <a:solidFill>
            <a:srgbClr val="262626"/>
          </a:solidFill>
          <a:latin typeface="+mn-lt"/>
          <a:ea typeface="+mn-ea"/>
        </a:defRPr>
      </a:lvl2pPr>
      <a:lvl3pPr marL="457200" indent="-228600" algn="l" rtl="0" eaLnBrk="0" fontAlgn="base" hangingPunct="0">
        <a:lnSpc>
          <a:spcPct val="90000"/>
        </a:lnSpc>
        <a:spcBef>
          <a:spcPct val="20000"/>
        </a:spcBef>
        <a:spcAft>
          <a:spcPct val="0"/>
        </a:spcAft>
        <a:buChar char="•"/>
        <a:defRPr sz="2000">
          <a:solidFill>
            <a:srgbClr val="262626"/>
          </a:solidFill>
          <a:latin typeface="+mn-lt"/>
          <a:ea typeface="+mn-ea"/>
        </a:defRPr>
      </a:lvl3pPr>
      <a:lvl4pPr marL="850900" indent="-279400" algn="l" rtl="0" eaLnBrk="0" fontAlgn="base" hangingPunct="0">
        <a:spcBef>
          <a:spcPct val="20000"/>
        </a:spcBef>
        <a:spcAft>
          <a:spcPct val="0"/>
        </a:spcAft>
        <a:defRPr sz="2000">
          <a:solidFill>
            <a:srgbClr val="262626"/>
          </a:solidFill>
          <a:latin typeface="+mn-lt"/>
          <a:ea typeface="+mn-ea"/>
        </a:defRPr>
      </a:lvl4pPr>
      <a:lvl5pPr marL="2311400" indent="-1346200" algn="l" rtl="0" eaLnBrk="0" fontAlgn="base" hangingPunct="0">
        <a:spcBef>
          <a:spcPct val="20000"/>
        </a:spcBef>
        <a:spcAft>
          <a:spcPct val="0"/>
        </a:spcAft>
        <a:defRPr sz="2000">
          <a:solidFill>
            <a:srgbClr val="262626"/>
          </a:solidFill>
          <a:latin typeface="+mn-lt"/>
          <a:ea typeface="+mn-ea"/>
        </a:defRPr>
      </a:lvl5pPr>
      <a:lvl6pPr marL="2768600" indent="-1346200" algn="l" rtl="0" fontAlgn="base">
        <a:spcBef>
          <a:spcPct val="20000"/>
        </a:spcBef>
        <a:spcAft>
          <a:spcPct val="0"/>
        </a:spcAft>
        <a:defRPr sz="2000">
          <a:solidFill>
            <a:srgbClr val="262626"/>
          </a:solidFill>
          <a:latin typeface="+mn-lt"/>
          <a:ea typeface="+mn-ea"/>
        </a:defRPr>
      </a:lvl6pPr>
      <a:lvl7pPr marL="3225800" indent="-1346200" algn="l" rtl="0" fontAlgn="base">
        <a:spcBef>
          <a:spcPct val="20000"/>
        </a:spcBef>
        <a:spcAft>
          <a:spcPct val="0"/>
        </a:spcAft>
        <a:defRPr sz="2000">
          <a:solidFill>
            <a:srgbClr val="262626"/>
          </a:solidFill>
          <a:latin typeface="+mn-lt"/>
          <a:ea typeface="+mn-ea"/>
        </a:defRPr>
      </a:lvl7pPr>
      <a:lvl8pPr marL="3683000" indent="-1346200" algn="l" rtl="0" fontAlgn="base">
        <a:spcBef>
          <a:spcPct val="20000"/>
        </a:spcBef>
        <a:spcAft>
          <a:spcPct val="0"/>
        </a:spcAft>
        <a:defRPr sz="2000">
          <a:solidFill>
            <a:srgbClr val="262626"/>
          </a:solidFill>
          <a:latin typeface="+mn-lt"/>
          <a:ea typeface="+mn-ea"/>
        </a:defRPr>
      </a:lvl8pPr>
      <a:lvl9pPr marL="4140200" indent="-1346200" algn="l" rtl="0" fontAlgn="base">
        <a:spcBef>
          <a:spcPct val="20000"/>
        </a:spcBef>
        <a:spcAft>
          <a:spcPct val="0"/>
        </a:spcAft>
        <a:defRPr sz="2000">
          <a:solidFill>
            <a:srgbClr val="262626"/>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hangingPunct="1">
              <a:defRPr/>
            </a:pPr>
            <a:fld id="{B88CB26A-7B33-42C7-AD6B-DF888FBDB01A}" type="datetime1">
              <a:rPr lang="en-US">
                <a:solidFill>
                  <a:prstClr val="black">
                    <a:tint val="75000"/>
                  </a:prstClr>
                </a:solidFill>
                <a:ea typeface="ＭＳ Ｐゴシック" charset="-128"/>
              </a:rPr>
              <a:pPr defTabSz="457200" eaLnBrk="1" hangingPunct="1">
                <a:defRPr/>
              </a:pPr>
              <a:t>6/3/2010</a:t>
            </a:fld>
            <a:endParaRPr lang="en-US">
              <a:solidFill>
                <a:prstClr val="black">
                  <a:tint val="75000"/>
                </a:prstClr>
              </a:solidFill>
              <a:ea typeface="ＭＳ Ｐゴシック"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hangingPunct="1">
              <a:defRPr/>
            </a:pPr>
            <a:endParaRPr lang="en-US">
              <a:solidFill>
                <a:prstClr val="black">
                  <a:tint val="75000"/>
                </a:prstClr>
              </a:solidFill>
              <a:ea typeface="ＭＳ Ｐゴシック" charset="-128"/>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hangingPunct="1">
              <a:defRPr/>
            </a:pPr>
            <a:fld id="{EA4DB0A8-8712-441A-9AFC-1DD7CD5CA379}" type="slidenum">
              <a:rPr lang="en-US">
                <a:solidFill>
                  <a:prstClr val="black">
                    <a:tint val="75000"/>
                  </a:prstClr>
                </a:solidFill>
                <a:ea typeface="ＭＳ Ｐゴシック" charset="-128"/>
              </a:rPr>
              <a:pPr defTabSz="457200" eaLnBrk="1" hangingPunct="1">
                <a:defRPr/>
              </a:pPr>
              <a:t>‹#›</a:t>
            </a:fld>
            <a:endParaRPr lang="en-US">
              <a:solidFill>
                <a:prstClr val="black">
                  <a:tint val="75000"/>
                </a:prstClr>
              </a:solidFill>
              <a:ea typeface="ＭＳ Ｐゴシック" charset="-128"/>
            </a:endParaRPr>
          </a:p>
        </p:txBody>
      </p:sp>
    </p:spTree>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charset="0"/>
        </a:defRPr>
      </a:lvl2pPr>
      <a:lvl3pPr algn="ctr" rtl="0" eaLnBrk="0" fontAlgn="base" hangingPunct="0">
        <a:spcBef>
          <a:spcPct val="0"/>
        </a:spcBef>
        <a:spcAft>
          <a:spcPct val="0"/>
        </a:spcAft>
        <a:defRPr sz="4400">
          <a:solidFill>
            <a:schemeClr val="tx1"/>
          </a:solidFill>
          <a:latin typeface="Calibri" charset="0"/>
        </a:defRPr>
      </a:lvl3pPr>
      <a:lvl4pPr algn="ctr" rtl="0" eaLnBrk="0" fontAlgn="base" hangingPunct="0">
        <a:spcBef>
          <a:spcPct val="0"/>
        </a:spcBef>
        <a:spcAft>
          <a:spcPct val="0"/>
        </a:spcAft>
        <a:defRPr sz="4400">
          <a:solidFill>
            <a:schemeClr val="tx1"/>
          </a:solidFill>
          <a:latin typeface="Calibri" charset="0"/>
        </a:defRPr>
      </a:lvl4pPr>
      <a:lvl5pPr algn="ctr" rtl="0" eaLnBrk="0" fontAlgn="base" hangingPunct="0">
        <a:spcBef>
          <a:spcPct val="0"/>
        </a:spcBef>
        <a:spcAft>
          <a:spcPct val="0"/>
        </a:spcAft>
        <a:defRPr sz="4400">
          <a:solidFill>
            <a:schemeClr val="tx1"/>
          </a:solidFill>
          <a:latin typeface="Calibri" charset="0"/>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architecture2030.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hyperlink" Target="http://www.architecture2030.or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doobybrain.com/wp-content/uploads/2009/08/nyc-blackout-2003.jpg" TargetMode="External"/><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5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75.jpeg"/><Relationship Id="rId4" Type="http://schemas.openxmlformats.org/officeDocument/2006/relationships/image" Target="../media/image74.jpeg"/></Relationships>
</file>

<file path=ppt/slides/_rels/slide6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6.gi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7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1.xml"/><Relationship Id="rId5" Type="http://schemas.openxmlformats.org/officeDocument/2006/relationships/image" Target="../media/image87.jpeg"/><Relationship Id="rId4" Type="http://schemas.openxmlformats.org/officeDocument/2006/relationships/image" Target="../media/image86.jpe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92.jpeg"/><Relationship Id="rId7" Type="http://schemas.openxmlformats.org/officeDocument/2006/relationships/image" Target="../media/image87.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9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98.jpeg"/></Relationships>
</file>

<file path=ppt/slides/_rels/slide99.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2.xml"/><Relationship Id="rId5" Type="http://schemas.openxmlformats.org/officeDocument/2006/relationships/image" Target="../media/image103.jpeg"/><Relationship Id="rId4" Type="http://schemas.openxmlformats.org/officeDocument/2006/relationships/image" Target="../media/image102.jpeg"/></Relationships>
</file>

<file path=ppt/slides/_rels/slide101.xml.rels><?xml version="1.0" encoding="UTF-8" standalone="yes"?>
<Relationships xmlns="http://schemas.openxmlformats.org/package/2006/relationships"><Relationship Id="rId3" Type="http://schemas.openxmlformats.org/officeDocument/2006/relationships/hyperlink" Target="http://apps1.eere.energy.gov/buildings/energyplus/cfm/weather_data.cfm" TargetMode="External"/><Relationship Id="rId2" Type="http://schemas.openxmlformats.org/officeDocument/2006/relationships/hyperlink" Target="http://www.energy-design-tools.aud.ucla.edu/" TargetMode="Externa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hyperlink" Target="http://zeb.buildinggreen.com/" TargetMode="External"/><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hyperlink" Target="http://leedcasestudies.usgbc.org/overview.cfm?ProjectID=946" TargetMode="External"/><Relationship Id="rId2" Type="http://schemas.openxmlformats.org/officeDocument/2006/relationships/hyperlink" Target="http://www.aldoleopold.org/legacycenter/carbonneutral.html" TargetMode="External"/><Relationship Id="rId1" Type="http://schemas.openxmlformats.org/officeDocument/2006/relationships/slideLayout" Target="../slideLayouts/slideLayout2.xml"/><Relationship Id="rId4" Type="http://schemas.openxmlformats.org/officeDocument/2006/relationships/image" Target="../media/image120.jpeg"/></Relationships>
</file>

<file path=ppt/slides/_rels/slide1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27.jpe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2.xml"/><Relationship Id="rId4" Type="http://schemas.openxmlformats.org/officeDocument/2006/relationships/image" Target="../media/image131.jpeg"/></Relationships>
</file>

<file path=ppt/slides/_rels/slide131.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126.jpeg"/><Relationship Id="rId4" Type="http://schemas.openxmlformats.org/officeDocument/2006/relationships/image" Target="../media/image135.jpeg"/></Relationships>
</file>

<file path=ppt/slides/_rels/slide134.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139.jpeg"/><Relationship Id="rId4" Type="http://schemas.openxmlformats.org/officeDocument/2006/relationships/image" Target="../media/image138.jpeg"/></Relationships>
</file>

<file path=ppt/slides/_rels/slide136.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143.jpeg"/><Relationship Id="rId4" Type="http://schemas.openxmlformats.org/officeDocument/2006/relationships/image" Target="../media/image142.jpeg"/></Relationships>
</file>

<file path=ppt/slides/_rels/slide138.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45.jpeg"/></Relationships>
</file>

<file path=ppt/slides/_rels/slide139.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148.jpeg"/><Relationship Id="rId4" Type="http://schemas.openxmlformats.org/officeDocument/2006/relationships/image" Target="../media/image147.jpeg"/></Relationships>
</file>

<file path=ppt/slides/_rels/slide140.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49.jpeg"/><Relationship Id="rId1" Type="http://schemas.openxmlformats.org/officeDocument/2006/relationships/slideLayout" Target="../slideLayouts/slideLayout2.xml"/><Relationship Id="rId4" Type="http://schemas.openxmlformats.org/officeDocument/2006/relationships/image" Target="../media/image151.jpe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153.jpeg"/></Relationships>
</file>

<file path=ppt/slides/_rels/slide143.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jpe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157.jpe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159.jpeg"/></Relationships>
</file>

<file path=ppt/slides/_rels/slide150.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65.jpe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167.jpe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image" Target="../media/image169.jpe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172.jpeg"/></Relationships>
</file>

<file path=ppt/slides/_rels/slide165.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image" Target="../media/image174.jpe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176.jpe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image" Target="../media/image177.jpe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80.jpe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jpe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3.jpe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image" Target="../media/image184.jpeg"/><Relationship Id="rId1" Type="http://schemas.openxmlformats.org/officeDocument/2006/relationships/slideLayout" Target="../slideLayouts/slideLayout2.xml"/><Relationship Id="rId4" Type="http://schemas.openxmlformats.org/officeDocument/2006/relationships/image" Target="../media/image182.png"/></Relationships>
</file>

<file path=ppt/slides/_rels/slide178.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image" Target="../media/image185.jpeg"/><Relationship Id="rId1" Type="http://schemas.openxmlformats.org/officeDocument/2006/relationships/slideLayout" Target="../slideLayouts/slideLayout2.xml"/><Relationship Id="rId4" Type="http://schemas.openxmlformats.org/officeDocument/2006/relationships/image" Target="../media/image182.png"/></Relationships>
</file>

<file path=ppt/slides/_rels/slide179.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image" Target="../media/image187.jpe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image" Target="../media/image185.jpeg"/><Relationship Id="rId1" Type="http://schemas.openxmlformats.org/officeDocument/2006/relationships/slideLayout" Target="../slideLayouts/slideLayout2.xml"/><Relationship Id="rId4" Type="http://schemas.openxmlformats.org/officeDocument/2006/relationships/image" Target="../media/image188.jpeg"/></Relationships>
</file>

<file path=ppt/slides/_rels/slide181.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image" Target="../media/image190.jpe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192.jpeg"/><Relationship Id="rId2" Type="http://schemas.openxmlformats.org/officeDocument/2006/relationships/image" Target="../media/image185.jpeg"/><Relationship Id="rId1" Type="http://schemas.openxmlformats.org/officeDocument/2006/relationships/slideLayout" Target="../slideLayouts/slideLayout2.xml"/><Relationship Id="rId4" Type="http://schemas.openxmlformats.org/officeDocument/2006/relationships/image" Target="../media/image191.jpeg"/></Relationships>
</file>

<file path=ppt/slides/_rels/slide183.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image" Target="../media/image185.jpeg"/><Relationship Id="rId1" Type="http://schemas.openxmlformats.org/officeDocument/2006/relationships/slideLayout" Target="../slideLayouts/slideLayout2.xml"/><Relationship Id="rId5" Type="http://schemas.openxmlformats.org/officeDocument/2006/relationships/image" Target="../media/image191.jpeg"/><Relationship Id="rId4" Type="http://schemas.openxmlformats.org/officeDocument/2006/relationships/image" Target="../media/image194.jpeg"/></Relationships>
</file>

<file path=ppt/slides/_rels/slide184.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image" Target="../media/image195.jpe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197.jpeg"/><Relationship Id="rId2" Type="http://schemas.openxmlformats.org/officeDocument/2006/relationships/image" Target="../media/image185.jpeg"/><Relationship Id="rId1" Type="http://schemas.openxmlformats.org/officeDocument/2006/relationships/slideLayout" Target="../slideLayouts/slideLayout2.xml"/><Relationship Id="rId5" Type="http://schemas.openxmlformats.org/officeDocument/2006/relationships/image" Target="../media/image196.jpeg"/><Relationship Id="rId4" Type="http://schemas.openxmlformats.org/officeDocument/2006/relationships/image" Target="../media/image198.jpeg"/></Relationships>
</file>

<file path=ppt/slides/_rels/slide186.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image" Target="../media/image199.jpe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image" Target="../media/image201.jpeg"/><Relationship Id="rId2" Type="http://schemas.openxmlformats.org/officeDocument/2006/relationships/image" Target="../media/image185.jpeg"/><Relationship Id="rId1" Type="http://schemas.openxmlformats.org/officeDocument/2006/relationships/slideLayout" Target="../slideLayouts/slideLayout2.xml"/><Relationship Id="rId4" Type="http://schemas.openxmlformats.org/officeDocument/2006/relationships/image" Target="../media/image200.jpeg"/></Relationships>
</file>

<file path=ppt/slides/_rels/slide188.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image" Target="../media/image185.jpeg"/><Relationship Id="rId1" Type="http://schemas.openxmlformats.org/officeDocument/2006/relationships/slideLayout" Target="../slideLayouts/slideLayout2.xml"/><Relationship Id="rId6" Type="http://schemas.openxmlformats.org/officeDocument/2006/relationships/image" Target="../media/image200.jpeg"/><Relationship Id="rId5" Type="http://schemas.openxmlformats.org/officeDocument/2006/relationships/image" Target="../media/image204.jpeg"/><Relationship Id="rId4" Type="http://schemas.openxmlformats.org/officeDocument/2006/relationships/image" Target="../media/image203.jpeg"/></Relationships>
</file>

<file path=ppt/slides/_rels/slide189.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image" Target="../media/image200.jpeg"/><Relationship Id="rId1" Type="http://schemas.openxmlformats.org/officeDocument/2006/relationships/slideLayout" Target="../slideLayouts/slideLayout2.xml"/><Relationship Id="rId6" Type="http://schemas.openxmlformats.org/officeDocument/2006/relationships/image" Target="../media/image206.jpeg"/><Relationship Id="rId5" Type="http://schemas.openxmlformats.org/officeDocument/2006/relationships/image" Target="../media/image205.jpeg"/><Relationship Id="rId4" Type="http://schemas.openxmlformats.org/officeDocument/2006/relationships/image" Target="../media/image202.jpeg"/></Relationships>
</file>

<file path=ppt/slides/_rels/slide190.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image" Target="../media/image207.jpe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image" Target="../media/image209.jpeg"/><Relationship Id="rId2" Type="http://schemas.openxmlformats.org/officeDocument/2006/relationships/image" Target="../media/image185.jpeg"/><Relationship Id="rId1" Type="http://schemas.openxmlformats.org/officeDocument/2006/relationships/slideLayout" Target="../slideLayouts/slideLayout2.xml"/><Relationship Id="rId4" Type="http://schemas.openxmlformats.org/officeDocument/2006/relationships/image" Target="../media/image208.jpeg"/></Relationships>
</file>

<file path=ppt/slides/_rels/slide192.xml.rels><?xml version="1.0" encoding="UTF-8" standalone="yes"?>
<Relationships xmlns="http://schemas.openxmlformats.org/package/2006/relationships"><Relationship Id="rId3" Type="http://schemas.openxmlformats.org/officeDocument/2006/relationships/image" Target="../media/image210.jpeg"/><Relationship Id="rId2" Type="http://schemas.openxmlformats.org/officeDocument/2006/relationships/image" Target="../media/image185.jpeg"/><Relationship Id="rId1" Type="http://schemas.openxmlformats.org/officeDocument/2006/relationships/slideLayout" Target="../slideLayouts/slideLayout2.xml"/><Relationship Id="rId4" Type="http://schemas.openxmlformats.org/officeDocument/2006/relationships/image" Target="../media/image208.jpe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hyperlink" Target="http://www.aia.org/carbonneutraldesignproject" TargetMode="External"/><Relationship Id="rId2" Type="http://schemas.openxmlformats.org/officeDocument/2006/relationships/hyperlink" Target="http://www.sbse.org/" TargetMode="External"/><Relationship Id="rId1" Type="http://schemas.openxmlformats.org/officeDocument/2006/relationships/slideLayout" Target="../slideLayouts/slideLayout2.xml"/><Relationship Id="rId4" Type="http://schemas.openxmlformats.org/officeDocument/2006/relationships/image" Target="../media/image211.jpeg"/></Relationships>
</file>

<file path=ppt/slides/_rels/slide197.xml.rels><?xml version="1.0" encoding="UTF-8" standalone="yes"?>
<Relationships xmlns="http://schemas.openxmlformats.org/package/2006/relationships"><Relationship Id="rId2" Type="http://schemas.openxmlformats.org/officeDocument/2006/relationships/image" Target="../media/image212.jpe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213.jpe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8" Type="http://schemas.openxmlformats.org/officeDocument/2006/relationships/image" Target="../media/image218.jpeg"/><Relationship Id="rId3" Type="http://schemas.openxmlformats.org/officeDocument/2006/relationships/image" Target="../media/image45.jpeg"/><Relationship Id="rId7" Type="http://schemas.openxmlformats.org/officeDocument/2006/relationships/image" Target="../media/image217.jpeg"/><Relationship Id="rId2" Type="http://schemas.openxmlformats.org/officeDocument/2006/relationships/image" Target="../media/image97.jpeg"/><Relationship Id="rId1" Type="http://schemas.openxmlformats.org/officeDocument/2006/relationships/slideLayout" Target="../slideLayouts/slideLayout2.xml"/><Relationship Id="rId6" Type="http://schemas.openxmlformats.org/officeDocument/2006/relationships/image" Target="../media/image216.jpeg"/><Relationship Id="rId5" Type="http://schemas.openxmlformats.org/officeDocument/2006/relationships/image" Target="../media/image215.jpeg"/><Relationship Id="rId4" Type="http://schemas.openxmlformats.org/officeDocument/2006/relationships/image" Target="../media/image214.jpeg"/><Relationship Id="rId9" Type="http://schemas.openxmlformats.org/officeDocument/2006/relationships/image" Target="../media/image219.jpe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image" Target="../media/image220.jpe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hyperlink" Target="http://www.cycleoflife.ca/kids/education.htm" TargetMode="External"/></Relationships>
</file>

<file path=ppt/slides/_rels/slide207.xml.rels><?xml version="1.0" encoding="UTF-8" standalone="yes"?>
<Relationships xmlns="http://schemas.openxmlformats.org/package/2006/relationships"><Relationship Id="rId2" Type="http://schemas.openxmlformats.org/officeDocument/2006/relationships/image" Target="../media/image221.gif"/><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3" Type="http://schemas.openxmlformats.org/officeDocument/2006/relationships/hyperlink" Target="mailto:tboake@uwaterloo.ca"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222.jpeg"/><Relationship Id="rId4" Type="http://schemas.openxmlformats.org/officeDocument/2006/relationships/hyperlink" Target="http://www.architecture.uwaterloo.ca/faculty_projects/ter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52400" y="0"/>
            <a:ext cx="9296400" cy="6858000"/>
          </a:xfrm>
          <a:prstGeom prst="rect">
            <a:avLst/>
          </a:prstGeom>
          <a:solidFill>
            <a:srgbClr val="008000"/>
          </a:solidFill>
          <a:ln w="9525">
            <a:solidFill>
              <a:srgbClr val="008000"/>
            </a:solidFill>
            <a:miter lim="800000"/>
            <a:headEnd/>
            <a:tailEnd/>
          </a:ln>
          <a:effectLst>
            <a:outerShdw dist="23000" dir="5400000" rotWithShape="0">
              <a:srgbClr val="808080">
                <a:alpha val="34999"/>
              </a:srgbClr>
            </a:outerShdw>
          </a:effectLst>
        </p:spPr>
        <p:txBody>
          <a:bodyPr anchor="ctr"/>
          <a:lstStyle/>
          <a:p>
            <a:pPr algn="ctr">
              <a:defRPr/>
            </a:pPr>
            <a:endParaRPr lang="en-US">
              <a:solidFill>
                <a:srgbClr val="FFFFFF"/>
              </a:solidFill>
              <a:latin typeface="Calibri" charset="0"/>
            </a:endParaRPr>
          </a:p>
        </p:txBody>
      </p:sp>
      <p:sp>
        <p:nvSpPr>
          <p:cNvPr id="5" name="Rectangle 4"/>
          <p:cNvSpPr/>
          <p:nvPr/>
        </p:nvSpPr>
        <p:spPr bwMode="auto">
          <a:xfrm>
            <a:off x="1676400" y="685800"/>
            <a:ext cx="5715000" cy="5791200"/>
          </a:xfrm>
          <a:prstGeom prst="rect">
            <a:avLst/>
          </a:prstGeom>
          <a:solidFill>
            <a:schemeClr val="tx1"/>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
        <p:nvSpPr>
          <p:cNvPr id="2051" name="Title 1"/>
          <p:cNvSpPr>
            <a:spLocks noGrp="1"/>
          </p:cNvSpPr>
          <p:nvPr>
            <p:ph type="ctrTitle"/>
          </p:nvPr>
        </p:nvSpPr>
        <p:spPr>
          <a:xfrm>
            <a:off x="609600" y="2130425"/>
            <a:ext cx="7772400" cy="1470025"/>
          </a:xfrm>
          <a:effectLst>
            <a:outerShdw blurRad="50800" dist="38100" dir="2700000" algn="tl" rotWithShape="0">
              <a:prstClr val="black">
                <a:alpha val="40000"/>
              </a:prstClr>
            </a:outerShdw>
          </a:effectLst>
        </p:spPr>
        <p:txBody>
          <a:bodyPr/>
          <a:lstStyle/>
          <a:p>
            <a:pPr algn="ctr" eaLnBrk="1" hangingPunct="1"/>
            <a:r>
              <a:rPr lang="en-US" sz="4400" dirty="0" smtClean="0">
                <a:solidFill>
                  <a:schemeClr val="bg1"/>
                </a:solidFill>
                <a:latin typeface="+mn-lt"/>
              </a:rPr>
              <a:t>Radical </a:t>
            </a:r>
            <a:r>
              <a:rPr lang="en-US" sz="4400" dirty="0" smtClean="0">
                <a:solidFill>
                  <a:srgbClr val="9BBB59"/>
                </a:solidFill>
                <a:latin typeface="+mn-lt"/>
              </a:rPr>
              <a:t> Green</a:t>
            </a:r>
          </a:p>
        </p:txBody>
      </p:sp>
      <p:sp>
        <p:nvSpPr>
          <p:cNvPr id="6" name="Rectangle 5"/>
          <p:cNvSpPr txBox="1">
            <a:spLocks noChangeArrowheads="1"/>
          </p:cNvSpPr>
          <p:nvPr/>
        </p:nvSpPr>
        <p:spPr bwMode="auto">
          <a:xfrm>
            <a:off x="1371600" y="3276600"/>
            <a:ext cx="64008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10000"/>
              </a:lnSpc>
              <a:spcBef>
                <a:spcPct val="20000"/>
              </a:spcBef>
              <a:spcAft>
                <a:spcPct val="0"/>
              </a:spcAft>
              <a:buClrTx/>
              <a:buSzTx/>
              <a:buFontTx/>
              <a:buNone/>
              <a:tabLst/>
              <a:defRPr/>
            </a:pPr>
            <a:r>
              <a:rPr kumimoji="0" lang="en-US" sz="2800" b="0" i="0" u="none" strike="noStrike" kern="0" cap="none" spc="0" normalizeH="0" noProof="0" dirty="0" smtClean="0">
                <a:ln>
                  <a:noFill/>
                </a:ln>
                <a:solidFill>
                  <a:schemeClr val="bg1"/>
                </a:solidFill>
                <a:effectLst/>
                <a:uLnTx/>
                <a:uFillTx/>
                <a:latin typeface="+mn-lt"/>
                <a:ea typeface="+mn-ea"/>
                <a:cs typeface="+mn-cs"/>
              </a:rPr>
              <a:t>CARBON NEUTRAL DESIGN:</a:t>
            </a:r>
          </a:p>
          <a:p>
            <a:pPr marL="0" marR="0" lvl="0" indent="0" algn="ctr" defTabSz="914400" rtl="0" eaLnBrk="1" fontAlgn="base" latinLnBrk="0" hangingPunct="1">
              <a:lnSpc>
                <a:spcPct val="110000"/>
              </a:lnSpc>
              <a:spcBef>
                <a:spcPct val="20000"/>
              </a:spcBef>
              <a:spcAft>
                <a:spcPct val="0"/>
              </a:spcAft>
              <a:buClrTx/>
              <a:buSzTx/>
              <a:buFontTx/>
              <a:buNone/>
              <a:tabLst/>
              <a:defRPr/>
            </a:pPr>
            <a:r>
              <a:rPr lang="en-US" sz="2800" kern="0" dirty="0" smtClean="0">
                <a:solidFill>
                  <a:schemeClr val="bg1"/>
                </a:solidFill>
                <a:latin typeface="+mn-lt"/>
                <a:ea typeface="+mn-ea"/>
              </a:rPr>
              <a:t>MINING LEED</a:t>
            </a:r>
            <a:r>
              <a:rPr lang="en-US" sz="2800" kern="0" baseline="30000" dirty="0" smtClean="0">
                <a:solidFill>
                  <a:schemeClr val="bg1"/>
                </a:solidFill>
                <a:latin typeface="+mn-lt"/>
                <a:ea typeface="+mn-ea"/>
              </a:rPr>
              <a:t>TM</a:t>
            </a:r>
            <a:r>
              <a:rPr lang="en-US" sz="2800" kern="0" dirty="0" smtClean="0">
                <a:solidFill>
                  <a:schemeClr val="bg1"/>
                </a:solidFill>
                <a:latin typeface="+mn-lt"/>
                <a:ea typeface="+mn-ea"/>
              </a:rPr>
              <a:t> FOR CARBON</a:t>
            </a:r>
            <a:endParaRPr kumimoji="0" lang="en-US" sz="2800" b="0" i="0" u="none" strike="noStrike" kern="0" cap="none" spc="0" normalizeH="0" noProof="0" dirty="0" smtClean="0">
              <a:ln>
                <a:noFill/>
              </a:ln>
              <a:solidFill>
                <a:schemeClr val="bg1"/>
              </a:solidFill>
              <a:effectLst/>
              <a:uLnTx/>
              <a:uFillTx/>
              <a:latin typeface="+mn-lt"/>
              <a:ea typeface="+mn-ea"/>
              <a:cs typeface="+mn-cs"/>
            </a:endParaRPr>
          </a:p>
          <a:p>
            <a:pPr marL="0" marR="0" lvl="0" indent="0" algn="ctr" defTabSz="914400" rtl="0" eaLnBrk="1" fontAlgn="base" latinLnBrk="0" hangingPunct="1">
              <a:lnSpc>
                <a:spcPct val="110000"/>
              </a:lnSpc>
              <a:spcBef>
                <a:spcPct val="20000"/>
              </a:spcBef>
              <a:spcAft>
                <a:spcPct val="0"/>
              </a:spcAft>
              <a:buClrTx/>
              <a:buSzTx/>
              <a:buFontTx/>
              <a:buNone/>
              <a:tabLst/>
              <a:defRPr/>
            </a:pPr>
            <a:endParaRPr kumimoji="0" lang="en-US" sz="1400" b="0" i="0" u="none" strike="noStrike" kern="0" cap="none" spc="0" normalizeH="0" baseline="0" noProof="0" dirty="0" smtClean="0">
              <a:ln>
                <a:noFill/>
              </a:ln>
              <a:solidFill>
                <a:schemeClr val="bg1"/>
              </a:solidFill>
              <a:effectLst/>
              <a:uLnTx/>
              <a:uFillTx/>
              <a:latin typeface="+mn-lt"/>
              <a:ea typeface="+mn-ea"/>
              <a:cs typeface="Arial" charset="0"/>
            </a:endParaRPr>
          </a:p>
          <a:p>
            <a:pPr marL="0" marR="0" lvl="0" indent="0" algn="ctr" defTabSz="914400" rtl="0" eaLnBrk="1" fontAlgn="base" latinLnBrk="0" hangingPunct="1">
              <a:lnSpc>
                <a:spcPct val="110000"/>
              </a:lnSpc>
              <a:spcBef>
                <a:spcPct val="20000"/>
              </a:spcBef>
              <a:spcAft>
                <a:spcPct val="0"/>
              </a:spcAft>
              <a:buClrTx/>
              <a:buSzTx/>
              <a:buFontTx/>
              <a:buNone/>
              <a:tabLst/>
              <a:defRPr/>
            </a:pPr>
            <a:r>
              <a:rPr kumimoji="0" lang="en-US" sz="1400" b="0" i="0" u="none" strike="noStrike" kern="0" cap="none" spc="0" normalizeH="0" baseline="0" noProof="0" dirty="0" smtClean="0">
                <a:ln>
                  <a:noFill/>
                </a:ln>
                <a:solidFill>
                  <a:schemeClr val="bg1"/>
                </a:solidFill>
                <a:effectLst/>
                <a:uLnTx/>
                <a:uFillTx/>
                <a:latin typeface="+mn-lt"/>
                <a:ea typeface="+mn-ea"/>
                <a:cs typeface="Arial" charset="0"/>
              </a:rPr>
              <a:t>Professor Terri Meyer </a:t>
            </a:r>
            <a:r>
              <a:rPr kumimoji="0" lang="en-US" sz="1400" b="0" i="0" u="none" strike="noStrike" kern="0" cap="none" spc="0" normalizeH="0" baseline="0" noProof="0" dirty="0" err="1" smtClean="0">
                <a:ln>
                  <a:noFill/>
                </a:ln>
                <a:solidFill>
                  <a:schemeClr val="bg1"/>
                </a:solidFill>
                <a:effectLst/>
                <a:uLnTx/>
                <a:uFillTx/>
                <a:latin typeface="+mn-lt"/>
                <a:ea typeface="+mn-ea"/>
                <a:cs typeface="Arial" charset="0"/>
              </a:rPr>
              <a:t>Boake</a:t>
            </a:r>
            <a:r>
              <a:rPr kumimoji="0" lang="en-US" sz="1400" b="0" i="0" u="none" strike="noStrike" kern="0" cap="none" spc="0" normalizeH="0" baseline="0" noProof="0" dirty="0" smtClean="0">
                <a:ln>
                  <a:noFill/>
                </a:ln>
                <a:solidFill>
                  <a:schemeClr val="bg1"/>
                </a:solidFill>
                <a:effectLst/>
                <a:uLnTx/>
                <a:uFillTx/>
                <a:latin typeface="+mn-lt"/>
                <a:ea typeface="+mn-ea"/>
                <a:cs typeface="Arial" charset="0"/>
              </a:rPr>
              <a:t/>
            </a:r>
            <a:br>
              <a:rPr kumimoji="0" lang="en-US" sz="1400" b="0" i="0" u="none" strike="noStrike" kern="0" cap="none" spc="0" normalizeH="0" baseline="0" noProof="0" dirty="0" smtClean="0">
                <a:ln>
                  <a:noFill/>
                </a:ln>
                <a:solidFill>
                  <a:schemeClr val="bg1"/>
                </a:solidFill>
                <a:effectLst/>
                <a:uLnTx/>
                <a:uFillTx/>
                <a:latin typeface="+mn-lt"/>
                <a:ea typeface="+mn-ea"/>
                <a:cs typeface="Arial" charset="0"/>
              </a:rPr>
            </a:br>
            <a:r>
              <a:rPr kumimoji="0" lang="en-US" sz="1200" b="0" i="0" u="none" strike="noStrike" kern="0" cap="none" spc="0" normalizeH="0" baseline="0" noProof="0" dirty="0" smtClean="0">
                <a:ln>
                  <a:noFill/>
                </a:ln>
                <a:solidFill>
                  <a:schemeClr val="bg1"/>
                </a:solidFill>
                <a:effectLst/>
                <a:uLnTx/>
                <a:uFillTx/>
                <a:latin typeface="+mn-lt"/>
                <a:ea typeface="+mn-ea"/>
                <a:cs typeface="Arial" charset="0"/>
              </a:rPr>
              <a:t>Associate Director | School of Architecture | University of Waterloo</a:t>
            </a:r>
            <a:br>
              <a:rPr kumimoji="0" lang="en-US" sz="1200" b="0" i="0" u="none" strike="noStrike" kern="0" cap="none" spc="0" normalizeH="0" baseline="0" noProof="0" dirty="0" smtClean="0">
                <a:ln>
                  <a:noFill/>
                </a:ln>
                <a:solidFill>
                  <a:schemeClr val="bg1"/>
                </a:solidFill>
                <a:effectLst/>
                <a:uLnTx/>
                <a:uFillTx/>
                <a:latin typeface="+mn-lt"/>
                <a:ea typeface="+mn-ea"/>
                <a:cs typeface="Arial" charset="0"/>
              </a:rPr>
            </a:br>
            <a:r>
              <a:rPr kumimoji="0" lang="en-US" sz="1200" b="0" i="0" u="none" strike="noStrike" kern="0" cap="none" spc="0" normalizeH="0" baseline="0" noProof="0" dirty="0" smtClean="0">
                <a:ln>
                  <a:noFill/>
                </a:ln>
                <a:solidFill>
                  <a:schemeClr val="bg1"/>
                </a:solidFill>
                <a:effectLst/>
                <a:uLnTx/>
                <a:uFillTx/>
                <a:latin typeface="+mn-lt"/>
                <a:ea typeface="+mn-ea"/>
                <a:cs typeface="Arial" charset="0"/>
              </a:rPr>
              <a:t>Past President Society of Building Science Educators</a:t>
            </a:r>
            <a:br>
              <a:rPr kumimoji="0" lang="en-US" sz="1200" b="0" i="0" u="none" strike="noStrike" kern="0" cap="none" spc="0" normalizeH="0" baseline="0" noProof="0" dirty="0" smtClean="0">
                <a:ln>
                  <a:noFill/>
                </a:ln>
                <a:solidFill>
                  <a:schemeClr val="bg1"/>
                </a:solidFill>
                <a:effectLst/>
                <a:uLnTx/>
                <a:uFillTx/>
                <a:latin typeface="+mn-lt"/>
                <a:ea typeface="+mn-ea"/>
                <a:cs typeface="Arial" charset="0"/>
              </a:rPr>
            </a:br>
            <a:r>
              <a:rPr kumimoji="0" lang="en-US" sz="1200" b="0" i="0" u="none" strike="noStrike" kern="0" cap="none" spc="0" normalizeH="0" baseline="0" noProof="0" dirty="0" smtClean="0">
                <a:ln>
                  <a:noFill/>
                </a:ln>
                <a:solidFill>
                  <a:schemeClr val="bg1"/>
                </a:solidFill>
                <a:effectLst/>
                <a:uLnTx/>
                <a:uFillTx/>
                <a:latin typeface="+mn-lt"/>
                <a:ea typeface="+mn-ea"/>
                <a:cs typeface="Arial" charset="0"/>
              </a:rPr>
              <a:t>Member OAA Committee for Sustainable Built Environment</a:t>
            </a:r>
          </a:p>
          <a:p>
            <a:pPr marL="0" marR="0" lvl="0" indent="0" algn="ctr" defTabSz="914400" rtl="0" eaLnBrk="1" fontAlgn="base" latinLnBrk="0" hangingPunct="1">
              <a:lnSpc>
                <a:spcPct val="110000"/>
              </a:lnSpc>
              <a:spcBef>
                <a:spcPct val="20000"/>
              </a:spcBef>
              <a:spcAft>
                <a:spcPct val="0"/>
              </a:spcAft>
              <a:buClrTx/>
              <a:buSzTx/>
              <a:buFontTx/>
              <a:buNone/>
              <a:tabLst/>
              <a:defRPr/>
            </a:pPr>
            <a:r>
              <a:rPr lang="en-US" sz="1200" kern="0" dirty="0" smtClean="0">
                <a:solidFill>
                  <a:schemeClr val="bg1"/>
                </a:solidFill>
                <a:latin typeface="+mn-lt"/>
                <a:ea typeface="+mn-ea"/>
                <a:cs typeface="Arial" charset="0"/>
              </a:rPr>
              <a:t>Steering Committee for the National Academy of Environmental Design</a:t>
            </a:r>
            <a:endParaRPr kumimoji="0" lang="en-US" sz="1200" b="0" i="0" u="none" strike="noStrike" kern="0" cap="none" spc="0" normalizeH="0" baseline="2000" noProof="0" dirty="0" smtClean="0">
              <a:ln>
                <a:noFill/>
              </a:ln>
              <a:solidFill>
                <a:schemeClr val="bg1"/>
              </a:solidFill>
              <a:effectLst/>
              <a:uLnTx/>
              <a:uFillTx/>
              <a:latin typeface="+mn-lt"/>
              <a:ea typeface="+mn-ea"/>
              <a:cs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ChangeArrowheads="1"/>
          </p:cNvSpPr>
          <p:nvPr/>
        </p:nvSpPr>
        <p:spPr bwMode="auto">
          <a:xfrm>
            <a:off x="-76200" y="0"/>
            <a:ext cx="9220200" cy="6858000"/>
          </a:xfrm>
          <a:prstGeom prst="rect">
            <a:avLst/>
          </a:prstGeom>
          <a:solidFill>
            <a:srgbClr val="009900"/>
          </a:solidFill>
          <a:ln w="9525">
            <a:solidFill>
              <a:srgbClr val="29D033"/>
            </a:solidFill>
            <a:miter lim="800000"/>
            <a:headEnd/>
            <a:tailEnd/>
          </a:ln>
        </p:spPr>
        <p:txBody>
          <a:bodyPr wrap="none" anchor="ctr"/>
          <a:lstStyle/>
          <a:p>
            <a:endParaRPr lang="en-US"/>
          </a:p>
        </p:txBody>
      </p:sp>
      <p:sp>
        <p:nvSpPr>
          <p:cNvPr id="5" name="Rectangle 4"/>
          <p:cNvSpPr/>
          <p:nvPr/>
        </p:nvSpPr>
        <p:spPr bwMode="auto">
          <a:xfrm>
            <a:off x="1676400" y="533400"/>
            <a:ext cx="5715000" cy="5791200"/>
          </a:xfrm>
          <a:prstGeom prst="rect">
            <a:avLst/>
          </a:prstGeom>
          <a:solidFill>
            <a:schemeClr val="tx1"/>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
        <p:nvSpPr>
          <p:cNvPr id="5123" name="Rectangle 4"/>
          <p:cNvSpPr>
            <a:spLocks noGrp="1" noChangeArrowheads="1"/>
          </p:cNvSpPr>
          <p:nvPr>
            <p:ph type="ctrTitle"/>
          </p:nvPr>
        </p:nvSpPr>
        <p:spPr>
          <a:xfrm>
            <a:off x="609600" y="1219200"/>
            <a:ext cx="7772400" cy="1470025"/>
          </a:xfrm>
        </p:spPr>
        <p:txBody>
          <a:bodyPr/>
          <a:lstStyle/>
          <a:p>
            <a:pPr algn="ctr" eaLnBrk="1" hangingPunct="1"/>
            <a:r>
              <a:rPr lang="en-US" dirty="0" smtClean="0">
                <a:solidFill>
                  <a:srgbClr val="92D050"/>
                </a:solidFill>
              </a:rPr>
              <a:t>GREEN</a:t>
            </a: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is</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the</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NEW</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BLACK</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sz="2600" dirty="0" smtClean="0">
                <a:solidFill>
                  <a:schemeClr val="bg1"/>
                </a:solidFill>
              </a:rPr>
              <a:t>A continuation of Preparing for the 2030 Challenge:</a:t>
            </a:r>
          </a:p>
        </p:txBody>
      </p:sp>
      <p:sp>
        <p:nvSpPr>
          <p:cNvPr id="121859" name="Rectangle 3"/>
          <p:cNvSpPr>
            <a:spLocks noGrp="1" noChangeArrowheads="1"/>
          </p:cNvSpPr>
          <p:nvPr>
            <p:ph type="body" idx="1"/>
          </p:nvPr>
        </p:nvSpPr>
        <p:spPr/>
        <p:txBody>
          <a:bodyPr/>
          <a:lstStyle/>
          <a:p>
            <a:pPr marL="0" indent="0" eaLnBrk="1" hangingPunct="1">
              <a:buFontTx/>
              <a:buChar char="•"/>
            </a:pPr>
            <a:r>
              <a:rPr lang="en-US" sz="2000" dirty="0" smtClean="0"/>
              <a:t>  </a:t>
            </a:r>
            <a:r>
              <a:rPr lang="en-US" dirty="0" smtClean="0"/>
              <a:t>if you attended the OAA Convention in Toronto in 2009, this presentation will build upon the basic premise presented</a:t>
            </a:r>
          </a:p>
          <a:p>
            <a:pPr marL="0" indent="0" eaLnBrk="1" hangingPunct="1">
              <a:buFontTx/>
              <a:buChar char="•"/>
            </a:pPr>
            <a:r>
              <a:rPr lang="en-US" dirty="0" smtClean="0"/>
              <a:t>  a brief introduction will reintroduce those essential concepts</a:t>
            </a:r>
          </a:p>
          <a:p>
            <a:pPr marL="0" indent="0" eaLnBrk="1" hangingPunct="1">
              <a:buFontTx/>
              <a:buChar char="•"/>
            </a:pPr>
            <a:r>
              <a:rPr lang="en-US" dirty="0" smtClean="0"/>
              <a:t>  the balance of the material contained in the presentation will be new</a:t>
            </a:r>
          </a:p>
          <a:p>
            <a:pPr marL="0" indent="0" eaLnBrk="1" hangingPunct="1">
              <a:buFontTx/>
              <a:buChar char="•"/>
            </a:pPr>
            <a:r>
              <a:rPr lang="en-US" dirty="0" smtClean="0"/>
              <a:t>  this is to allow people that did not attend the introductory lecture to participate</a:t>
            </a:r>
          </a:p>
          <a:p>
            <a:pPr marL="0" indent="0" eaLnBrk="1" hangingPunct="1">
              <a:buFontTx/>
              <a:buChar char="•"/>
            </a:pPr>
            <a:r>
              <a:rPr lang="en-US" dirty="0" smtClean="0"/>
              <a:t>  </a:t>
            </a:r>
            <a:r>
              <a:rPr lang="en-US" dirty="0" smtClean="0">
                <a:solidFill>
                  <a:srgbClr val="FF0000"/>
                </a:solidFill>
              </a:rPr>
              <a:t>newly included, looking for carbon in LEED 2009</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sz="2600" dirty="0" smtClean="0">
                <a:solidFill>
                  <a:schemeClr val="bg1"/>
                </a:solidFill>
              </a:rPr>
              <a:t>Global Warming and Sustainable Design:</a:t>
            </a:r>
          </a:p>
        </p:txBody>
      </p:sp>
      <p:sp>
        <p:nvSpPr>
          <p:cNvPr id="121859" name="Rectangle 3"/>
          <p:cNvSpPr>
            <a:spLocks noGrp="1" noChangeArrowheads="1"/>
          </p:cNvSpPr>
          <p:nvPr>
            <p:ph type="body" idx="1"/>
          </p:nvPr>
        </p:nvSpPr>
        <p:spPr/>
        <p:txBody>
          <a:bodyPr/>
          <a:lstStyle/>
          <a:p>
            <a:pPr marL="0" indent="0" eaLnBrk="1" hangingPunct="1">
              <a:buFontTx/>
              <a:buChar char="•"/>
            </a:pPr>
            <a:r>
              <a:rPr lang="en-US" sz="2000" smtClean="0"/>
              <a:t>  A priority has been placed, above and beyond current trends in Sustainable Design, on the reduction of GHG emissions</a:t>
            </a:r>
          </a:p>
          <a:p>
            <a:pPr marL="0" indent="0" eaLnBrk="1" hangingPunct="1">
              <a:buFontTx/>
              <a:buChar char="•"/>
            </a:pPr>
            <a:r>
              <a:rPr lang="en-US" sz="2000" smtClean="0"/>
              <a:t>  Buildings account for more than 40% of the GHG</a:t>
            </a:r>
          </a:p>
          <a:p>
            <a:pPr marL="0" indent="0" eaLnBrk="1" hangingPunct="1">
              <a:buFontTx/>
              <a:buChar char="•"/>
            </a:pPr>
            <a:r>
              <a:rPr lang="en-US" sz="2000" smtClean="0"/>
              <a:t>  Green, Sustainable and High Performance Buildings are not going far enough, quickly enough in reducing their negative impact on the environment, and certainly not far enough to offset the balance of building that marches on in ignorance</a:t>
            </a:r>
          </a:p>
          <a:p>
            <a:pPr marL="0" indent="0" eaLnBrk="1" hangingPunct="1">
              <a:buFontTx/>
              <a:buChar char="•"/>
            </a:pPr>
            <a:r>
              <a:rPr lang="en-US" sz="2000" smtClean="0"/>
              <a:t>  Carbon Neutrality focuses on the relationship between all aspects of “building/s” and CO</a:t>
            </a:r>
            <a:r>
              <a:rPr lang="en-US" sz="2000" baseline="-25000" smtClean="0"/>
              <a:t>2</a:t>
            </a:r>
            <a:r>
              <a:rPr lang="en-US" sz="2000" smtClean="0"/>
              <a:t> emissions</a:t>
            </a:r>
          </a:p>
          <a:p>
            <a:pPr marL="0" indent="0" eaLnBrk="1" hangingPunct="1">
              <a:buFontTx/>
              <a:buChar char="•"/>
            </a:pPr>
            <a:r>
              <a:rPr lang="en-US" sz="2000" smtClean="0"/>
              <a:t>  Carbon Neutral Design strives to reverse trends in Global Warming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21859">
                                            <p:txEl>
                                              <p:pRg st="1" end="1"/>
                                            </p:txEl>
                                          </p:spTgt>
                                        </p:tgtEl>
                                        <p:attrNameLst>
                                          <p:attrName>style.visibility</p:attrName>
                                        </p:attrNameLst>
                                      </p:cBhvr>
                                      <p:to>
                                        <p:strVal val="visible"/>
                                      </p:to>
                                    </p:set>
                                    <p:anim calcmode="lin" valueType="num">
                                      <p:cBhvr additive="base">
                                        <p:cTn id="7" dur="500" fill="hold"/>
                                        <p:tgtEl>
                                          <p:spTgt spid="121859">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218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21859">
                                            <p:txEl>
                                              <p:pRg st="2" end="2"/>
                                            </p:txEl>
                                          </p:spTgt>
                                        </p:tgtEl>
                                        <p:attrNameLst>
                                          <p:attrName>style.visibility</p:attrName>
                                        </p:attrNameLst>
                                      </p:cBhvr>
                                      <p:to>
                                        <p:strVal val="visible"/>
                                      </p:to>
                                    </p:set>
                                    <p:anim calcmode="lin" valueType="num">
                                      <p:cBhvr additive="base">
                                        <p:cTn id="13" dur="500" fill="hold"/>
                                        <p:tgtEl>
                                          <p:spTgt spid="121859">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218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21859">
                                            <p:txEl>
                                              <p:pRg st="3" end="3"/>
                                            </p:txEl>
                                          </p:spTgt>
                                        </p:tgtEl>
                                        <p:attrNameLst>
                                          <p:attrName>style.visibility</p:attrName>
                                        </p:attrNameLst>
                                      </p:cBhvr>
                                      <p:to>
                                        <p:strVal val="visible"/>
                                      </p:to>
                                    </p:set>
                                    <p:anim calcmode="lin" valueType="num">
                                      <p:cBhvr additive="base">
                                        <p:cTn id="19" dur="500" fill="hold"/>
                                        <p:tgtEl>
                                          <p:spTgt spid="121859">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2185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1859">
                                            <p:txEl>
                                              <p:pRg st="4" end="4"/>
                                            </p:txEl>
                                          </p:spTgt>
                                        </p:tgtEl>
                                        <p:attrNameLst>
                                          <p:attrName>style.visibility</p:attrName>
                                        </p:attrNameLst>
                                      </p:cBhvr>
                                      <p:to>
                                        <p:strVal val="visible"/>
                                      </p:to>
                                    </p:set>
                                    <p:anim calcmode="lin" valueType="num">
                                      <p:cBhvr additive="base">
                                        <p:cTn id="25" dur="500" fill="hold"/>
                                        <p:tgtEl>
                                          <p:spTgt spid="12185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185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295400" y="381000"/>
            <a:ext cx="7848600" cy="1066800"/>
          </a:xfrm>
          <a:solidFill>
            <a:schemeClr val="tx1"/>
          </a:solidFill>
          <a:effectLst>
            <a:outerShdw blurRad="50800" dist="38100" dir="2700000" algn="tl" rotWithShape="0">
              <a:prstClr val="black">
                <a:alpha val="40000"/>
              </a:prstClr>
            </a:outerShdw>
          </a:effectLst>
        </p:spPr>
        <p:txBody>
          <a:bodyPr/>
          <a:lstStyle/>
          <a:p>
            <a:pPr eaLnBrk="1" hangingPunct="1"/>
            <a:r>
              <a:rPr lang="en-US" dirty="0" smtClean="0">
                <a:solidFill>
                  <a:schemeClr val="bg1"/>
                </a:solidFill>
              </a:rPr>
              <a:t>Differentiating </a:t>
            </a:r>
            <a:r>
              <a:rPr lang="en-US" i="1" dirty="0" smtClean="0">
                <a:solidFill>
                  <a:schemeClr val="bg1"/>
                </a:solidFill>
              </a:rPr>
              <a:t>Sustainable</a:t>
            </a:r>
            <a:r>
              <a:rPr lang="en-US" dirty="0" smtClean="0">
                <a:solidFill>
                  <a:schemeClr val="bg1"/>
                </a:solidFill>
              </a:rPr>
              <a:t> vs. </a:t>
            </a:r>
            <a:br>
              <a:rPr lang="en-US" dirty="0" smtClean="0">
                <a:solidFill>
                  <a:schemeClr val="bg1"/>
                </a:solidFill>
              </a:rPr>
            </a:br>
            <a:r>
              <a:rPr lang="en-US" i="1" dirty="0" smtClean="0">
                <a:solidFill>
                  <a:schemeClr val="bg1"/>
                </a:solidFill>
              </a:rPr>
              <a:t>Zero Carbon/Carbon Neutral:</a:t>
            </a:r>
            <a:br>
              <a:rPr lang="en-US" i="1" dirty="0" smtClean="0">
                <a:solidFill>
                  <a:schemeClr val="bg1"/>
                </a:solidFill>
              </a:rPr>
            </a:br>
            <a:endParaRPr lang="en-US" i="1" dirty="0" smtClean="0">
              <a:solidFill>
                <a:schemeClr val="bg1"/>
              </a:solidFill>
            </a:endParaRPr>
          </a:p>
        </p:txBody>
      </p:sp>
      <p:sp>
        <p:nvSpPr>
          <p:cNvPr id="107523" name="Rectangle 3"/>
          <p:cNvSpPr>
            <a:spLocks noGrp="1" noChangeArrowheads="1"/>
          </p:cNvSpPr>
          <p:nvPr>
            <p:ph type="body" idx="1"/>
          </p:nvPr>
        </p:nvSpPr>
        <p:spPr>
          <a:xfrm>
            <a:off x="1295400" y="1447800"/>
            <a:ext cx="7162800" cy="4724400"/>
          </a:xfrm>
        </p:spPr>
        <p:txBody>
          <a:bodyPr/>
          <a:lstStyle/>
          <a:p>
            <a:pPr marL="0" indent="0" eaLnBrk="1" hangingPunct="1">
              <a:lnSpc>
                <a:spcPct val="100000"/>
              </a:lnSpc>
            </a:pPr>
            <a:r>
              <a:rPr lang="en-US" sz="2000" b="1" dirty="0" smtClean="0">
                <a:solidFill>
                  <a:srgbClr val="00B050"/>
                </a:solidFill>
              </a:rPr>
              <a:t>Sustainable design is a </a:t>
            </a:r>
            <a:r>
              <a:rPr lang="en-US" sz="2000" b="1" i="1" dirty="0" smtClean="0">
                <a:solidFill>
                  <a:srgbClr val="00B050"/>
                </a:solidFill>
              </a:rPr>
              <a:t>holistic</a:t>
            </a:r>
            <a:r>
              <a:rPr lang="en-US" sz="2000" b="1" dirty="0" smtClean="0">
                <a:solidFill>
                  <a:srgbClr val="00B050"/>
                </a:solidFill>
              </a:rPr>
              <a:t> way </a:t>
            </a:r>
            <a:r>
              <a:rPr lang="en-US" sz="2000" dirty="0" smtClean="0"/>
              <a:t>of designing buildings to minimize their environmental impact through:</a:t>
            </a:r>
          </a:p>
          <a:p>
            <a:pPr lvl="1" indent="0" eaLnBrk="1" hangingPunct="1">
              <a:lnSpc>
                <a:spcPct val="110000"/>
              </a:lnSpc>
              <a:buFontTx/>
              <a:buChar char="-"/>
            </a:pPr>
            <a:r>
              <a:rPr lang="en-US" dirty="0" smtClean="0"/>
              <a:t> Reduced dependency on non-renewable resources</a:t>
            </a:r>
          </a:p>
          <a:p>
            <a:pPr lvl="1" indent="0" eaLnBrk="1" hangingPunct="1">
              <a:lnSpc>
                <a:spcPct val="110000"/>
              </a:lnSpc>
              <a:buFontTx/>
              <a:buChar char="-"/>
            </a:pPr>
            <a:r>
              <a:rPr lang="en-US" dirty="0" smtClean="0"/>
              <a:t> A more bio-regional response to climate and site</a:t>
            </a:r>
          </a:p>
          <a:p>
            <a:pPr lvl="1" indent="0" eaLnBrk="1" hangingPunct="1">
              <a:lnSpc>
                <a:spcPct val="110000"/>
              </a:lnSpc>
              <a:buFontTx/>
              <a:buChar char="-"/>
            </a:pPr>
            <a:r>
              <a:rPr lang="en-US" dirty="0" smtClean="0"/>
              <a:t> Increased efficiency in the design of the building envelope and energy systems</a:t>
            </a:r>
          </a:p>
          <a:p>
            <a:pPr lvl="1" indent="0" eaLnBrk="1" hangingPunct="1">
              <a:lnSpc>
                <a:spcPct val="110000"/>
              </a:lnSpc>
              <a:buFontTx/>
              <a:buChar char="-"/>
            </a:pPr>
            <a:r>
              <a:rPr lang="en-US" dirty="0" smtClean="0"/>
              <a:t> A environmentally sensitive use of materials</a:t>
            </a:r>
          </a:p>
          <a:p>
            <a:pPr lvl="1" indent="0" eaLnBrk="1" hangingPunct="1">
              <a:lnSpc>
                <a:spcPct val="110000"/>
              </a:lnSpc>
              <a:buFontTx/>
              <a:buChar char="-"/>
            </a:pPr>
            <a:r>
              <a:rPr lang="en-US" dirty="0" smtClean="0"/>
              <a:t> Focus on healthy interior environments</a:t>
            </a:r>
          </a:p>
          <a:p>
            <a:pPr lvl="1" indent="0" eaLnBrk="1" hangingPunct="1">
              <a:lnSpc>
                <a:spcPct val="110000"/>
              </a:lnSpc>
              <a:buFontTx/>
              <a:buChar char="-"/>
            </a:pPr>
            <a:r>
              <a:rPr lang="en-US" dirty="0" smtClean="0"/>
              <a:t> Characterized by buildings that aim to </a:t>
            </a:r>
            <a:r>
              <a:rPr lang="en-US" i="1" dirty="0" smtClean="0"/>
              <a:t>“live lightly on the earth” </a:t>
            </a:r>
            <a:r>
              <a:rPr lang="en-US" dirty="0" smtClean="0"/>
              <a:t>and</a:t>
            </a:r>
            <a:r>
              <a:rPr lang="en-US" i="1" dirty="0" smtClean="0"/>
              <a:t> </a:t>
            </a:r>
          </a:p>
          <a:p>
            <a:pPr lvl="1" indent="0" eaLnBrk="1" hangingPunct="1">
              <a:lnSpc>
                <a:spcPct val="110000"/>
              </a:lnSpc>
              <a:buFontTx/>
              <a:buChar char="-"/>
            </a:pPr>
            <a:r>
              <a:rPr lang="en-US" i="1" dirty="0" smtClean="0">
                <a:solidFill>
                  <a:schemeClr val="tx1"/>
                </a:solidFill>
              </a:rPr>
              <a:t>“Sustainable development is development that meets the needs of the present without compromising the ability of future generations to meet their own needs.” </a:t>
            </a:r>
            <a:br>
              <a:rPr lang="en-US" i="1" dirty="0" smtClean="0">
                <a:solidFill>
                  <a:schemeClr val="tx1"/>
                </a:solidFill>
              </a:rPr>
            </a:br>
            <a:r>
              <a:rPr lang="en-US" sz="1200" dirty="0" smtClean="0"/>
              <a:t>United Nations World Commission on Environment and Development</a:t>
            </a:r>
            <a:endParaRPr lang="en-US" sz="1200" i="1" dirty="0" smtClean="0">
              <a:solidFill>
                <a:schemeClr val="tx1"/>
              </a:solidFill>
            </a:endParaRPr>
          </a:p>
          <a:p>
            <a:pPr lvl="1" indent="0" eaLnBrk="1" hangingPunct="1">
              <a:lnSpc>
                <a:spcPct val="110000"/>
              </a:lnSpc>
              <a:buFontTx/>
              <a:buChar char="-"/>
            </a:pPr>
            <a:endParaRPr lang="en-US" i="1" dirty="0" smtClean="0">
              <a:solidFill>
                <a:schemeClr val="tx1"/>
              </a:solidFill>
            </a:endParaRPr>
          </a:p>
          <a:p>
            <a:pPr marL="0" indent="0" eaLnBrk="1" hangingPunct="1">
              <a:lnSpc>
                <a:spcPct val="100000"/>
              </a:lnSpc>
              <a:buFontTx/>
              <a:buChar char="-"/>
            </a:pPr>
            <a:endParaRPr lang="en-US" sz="1800" i="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7523">
                                            <p:txEl>
                                              <p:pRg st="1" end="1"/>
                                            </p:txEl>
                                          </p:spTgt>
                                        </p:tgtEl>
                                        <p:attrNameLst>
                                          <p:attrName>style.visibility</p:attrName>
                                        </p:attrNameLst>
                                      </p:cBhvr>
                                      <p:to>
                                        <p:strVal val="visible"/>
                                      </p:to>
                                    </p:set>
                                    <p:anim calcmode="lin" valueType="num">
                                      <p:cBhvr additive="base">
                                        <p:cTn id="7" dur="500" fill="hold"/>
                                        <p:tgtEl>
                                          <p:spTgt spid="107523">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075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07523">
                                            <p:txEl>
                                              <p:pRg st="2" end="2"/>
                                            </p:txEl>
                                          </p:spTgt>
                                        </p:tgtEl>
                                        <p:attrNameLst>
                                          <p:attrName>style.visibility</p:attrName>
                                        </p:attrNameLst>
                                      </p:cBhvr>
                                      <p:to>
                                        <p:strVal val="visible"/>
                                      </p:to>
                                    </p:set>
                                    <p:anim calcmode="lin" valueType="num">
                                      <p:cBhvr additive="base">
                                        <p:cTn id="13" dur="500" fill="hold"/>
                                        <p:tgtEl>
                                          <p:spTgt spid="10752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075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07523">
                                            <p:txEl>
                                              <p:pRg st="3" end="3"/>
                                            </p:txEl>
                                          </p:spTgt>
                                        </p:tgtEl>
                                        <p:attrNameLst>
                                          <p:attrName>style.visibility</p:attrName>
                                        </p:attrNameLst>
                                      </p:cBhvr>
                                      <p:to>
                                        <p:strVal val="visible"/>
                                      </p:to>
                                    </p:set>
                                    <p:anim calcmode="lin" valueType="num">
                                      <p:cBhvr additive="base">
                                        <p:cTn id="19" dur="500" fill="hold"/>
                                        <p:tgtEl>
                                          <p:spTgt spid="107523">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0752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07523">
                                            <p:txEl>
                                              <p:pRg st="4" end="4"/>
                                            </p:txEl>
                                          </p:spTgt>
                                        </p:tgtEl>
                                        <p:attrNameLst>
                                          <p:attrName>style.visibility</p:attrName>
                                        </p:attrNameLst>
                                      </p:cBhvr>
                                      <p:to>
                                        <p:strVal val="visible"/>
                                      </p:to>
                                    </p:set>
                                    <p:anim calcmode="lin" valueType="num">
                                      <p:cBhvr additive="base">
                                        <p:cTn id="25" dur="500" fill="hold"/>
                                        <p:tgtEl>
                                          <p:spTgt spid="107523">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0752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07523">
                                            <p:txEl>
                                              <p:pRg st="5" end="5"/>
                                            </p:txEl>
                                          </p:spTgt>
                                        </p:tgtEl>
                                        <p:attrNameLst>
                                          <p:attrName>style.visibility</p:attrName>
                                        </p:attrNameLst>
                                      </p:cBhvr>
                                      <p:to>
                                        <p:strVal val="visible"/>
                                      </p:to>
                                    </p:set>
                                    <p:anim calcmode="lin" valueType="num">
                                      <p:cBhvr additive="base">
                                        <p:cTn id="31" dur="500" fill="hold"/>
                                        <p:tgtEl>
                                          <p:spTgt spid="107523">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0752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107523">
                                            <p:txEl>
                                              <p:pRg st="6" end="6"/>
                                            </p:txEl>
                                          </p:spTgt>
                                        </p:tgtEl>
                                        <p:attrNameLst>
                                          <p:attrName>style.visibility</p:attrName>
                                        </p:attrNameLst>
                                      </p:cBhvr>
                                      <p:to>
                                        <p:strVal val="visible"/>
                                      </p:to>
                                    </p:set>
                                    <p:anim calcmode="lin" valueType="num">
                                      <p:cBhvr additive="base">
                                        <p:cTn id="37" dur="500" fill="hold"/>
                                        <p:tgtEl>
                                          <p:spTgt spid="107523">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0752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107523">
                                            <p:txEl>
                                              <p:pRg st="7" end="7"/>
                                            </p:txEl>
                                          </p:spTgt>
                                        </p:tgtEl>
                                        <p:attrNameLst>
                                          <p:attrName>style.visibility</p:attrName>
                                        </p:attrNameLst>
                                      </p:cBhvr>
                                      <p:to>
                                        <p:strVal val="visible"/>
                                      </p:to>
                                    </p:set>
                                    <p:anim calcmode="lin" valueType="num">
                                      <p:cBhvr additive="base">
                                        <p:cTn id="43" dur="500" fill="hold"/>
                                        <p:tgtEl>
                                          <p:spTgt spid="107523">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0752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dirty="0" smtClean="0">
                <a:solidFill>
                  <a:schemeClr val="bg1"/>
                </a:solidFill>
              </a:rPr>
              <a:t>Carbon Neutral is ALL about ENERGY</a:t>
            </a:r>
          </a:p>
        </p:txBody>
      </p:sp>
      <p:sp>
        <p:nvSpPr>
          <p:cNvPr id="10243" name="Content Placeholder 2"/>
          <p:cNvSpPr>
            <a:spLocks noGrp="1"/>
          </p:cNvSpPr>
          <p:nvPr>
            <p:ph idx="1"/>
          </p:nvPr>
        </p:nvSpPr>
        <p:spPr/>
        <p:txBody>
          <a:bodyPr/>
          <a:lstStyle/>
          <a:p>
            <a:r>
              <a:rPr lang="en-US" dirty="0" smtClean="0"/>
              <a:t>A </a:t>
            </a:r>
            <a:r>
              <a:rPr lang="en-US" b="1" dirty="0" smtClean="0">
                <a:solidFill>
                  <a:schemeClr val="tx1"/>
                </a:solidFill>
              </a:rPr>
              <a:t>Near Zero Energy </a:t>
            </a:r>
            <a:r>
              <a:rPr lang="en-US" dirty="0" smtClean="0"/>
              <a:t>building produces at least 75% of its required energy through the use of on-site renewable energy. Off-grid buildings that use some non-renewable energy generation for backup are considered near zero energy buildings because they typically cannot export excess renewable generation to account for fossil fuel energy use.</a:t>
            </a:r>
          </a:p>
          <a:p>
            <a:r>
              <a:rPr lang="en-US" dirty="0" smtClean="0"/>
              <a:t>A </a:t>
            </a:r>
            <a:r>
              <a:rPr lang="en-US" b="1" dirty="0" smtClean="0">
                <a:solidFill>
                  <a:schemeClr val="tx1"/>
                </a:solidFill>
              </a:rPr>
              <a:t>Carbon Neutral Building </a:t>
            </a:r>
            <a:r>
              <a:rPr lang="en-US" dirty="0" smtClean="0"/>
              <a:t>derives 100% of its operating energy from non fossil fuel based renewable resources.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dirty="0" smtClean="0">
                <a:solidFill>
                  <a:schemeClr val="bg1"/>
                </a:solidFill>
              </a:rPr>
              <a:t>Why Assess Carbon Neutrality?</a:t>
            </a:r>
          </a:p>
        </p:txBody>
      </p:sp>
      <p:sp>
        <p:nvSpPr>
          <p:cNvPr id="11267" name="Rectangle 3"/>
          <p:cNvSpPr>
            <a:spLocks noGrp="1" noChangeArrowheads="1"/>
          </p:cNvSpPr>
          <p:nvPr>
            <p:ph idx="1"/>
          </p:nvPr>
        </p:nvSpPr>
        <p:spPr/>
        <p:txBody>
          <a:bodyPr/>
          <a:lstStyle/>
          <a:p>
            <a:pPr marL="0" indent="0" eaLnBrk="1" hangingPunct="1">
              <a:buFontTx/>
              <a:buChar char="•"/>
            </a:pPr>
            <a:r>
              <a:rPr lang="en-US" dirty="0" smtClean="0"/>
              <a:t>  Holistic Sustainable design does not </a:t>
            </a:r>
            <a:r>
              <a:rPr lang="en-US" b="1" dirty="0" smtClean="0"/>
              <a:t>target</a:t>
            </a:r>
            <a:r>
              <a:rPr lang="en-US" dirty="0" smtClean="0"/>
              <a:t> GHG and Global warming</a:t>
            </a:r>
          </a:p>
          <a:p>
            <a:pPr marL="0" indent="0" eaLnBrk="1" hangingPunct="1">
              <a:buFontTx/>
              <a:buChar char="•"/>
            </a:pPr>
            <a:r>
              <a:rPr lang="en-US" dirty="0" smtClean="0"/>
              <a:t>  Assessing carbon is complex, but necessary</a:t>
            </a:r>
          </a:p>
          <a:p>
            <a:pPr marL="0" indent="0" eaLnBrk="1" hangingPunct="1">
              <a:buFontTx/>
              <a:buChar char="•"/>
            </a:pPr>
            <a:r>
              <a:rPr lang="en-US" dirty="0" smtClean="0"/>
              <a:t>  The next important goal to </a:t>
            </a:r>
            <a:r>
              <a:rPr lang="en-US" b="1" i="1" dirty="0" smtClean="0"/>
              <a:t>reverse</a:t>
            </a:r>
            <a:r>
              <a:rPr lang="en-US" dirty="0" smtClean="0"/>
              <a:t> the effects of global warming and reduce CO</a:t>
            </a:r>
            <a:r>
              <a:rPr lang="en-US" baseline="30000" dirty="0" smtClean="0"/>
              <a:t>2</a:t>
            </a:r>
            <a:r>
              <a:rPr lang="en-US" dirty="0" smtClean="0"/>
              <a:t> emissions it to make our buildings </a:t>
            </a:r>
            <a:r>
              <a:rPr lang="en-US" b="1" dirty="0" smtClean="0"/>
              <a:t>“carbon neutral”</a:t>
            </a:r>
          </a:p>
          <a:p>
            <a:pPr marL="0" indent="0" eaLnBrk="1" hangingPunct="1">
              <a:buFontTx/>
              <a:buChar char="•"/>
            </a:pPr>
            <a:r>
              <a:rPr lang="en-US" b="1" dirty="0" smtClean="0"/>
              <a:t>  “architecture2030” </a:t>
            </a:r>
            <a:r>
              <a:rPr lang="en-US" dirty="0" smtClean="0"/>
              <a:t>is focused on raising the stakes in sustainable design to challenge designers to reduce their carbon emissions </a:t>
            </a:r>
            <a:br>
              <a:rPr lang="en-US" dirty="0" smtClean="0"/>
            </a:br>
            <a:r>
              <a:rPr lang="en-US" dirty="0" smtClean="0"/>
              <a:t>by 50% by the year 2030</a:t>
            </a:r>
          </a:p>
          <a:p>
            <a:pPr marL="0" indent="0" eaLnBrk="1" hangingPunct="1"/>
            <a:endParaRPr lang="en-US" dirty="0" smtClean="0"/>
          </a:p>
        </p:txBody>
      </p:sp>
      <p:sp>
        <p:nvSpPr>
          <p:cNvPr id="11268" name="Text Box 5"/>
          <p:cNvSpPr txBox="1">
            <a:spLocks noChangeArrowheads="1"/>
          </p:cNvSpPr>
          <p:nvPr/>
        </p:nvSpPr>
        <p:spPr bwMode="auto">
          <a:xfrm>
            <a:off x="4419600" y="5943600"/>
            <a:ext cx="2667000" cy="703263"/>
          </a:xfrm>
          <a:prstGeom prst="rect">
            <a:avLst/>
          </a:prstGeom>
          <a:noFill/>
          <a:ln w="9525">
            <a:noFill/>
            <a:miter lim="800000"/>
            <a:headEnd/>
            <a:tailEnd/>
          </a:ln>
        </p:spPr>
        <p:txBody>
          <a:bodyPr>
            <a:spAutoFit/>
          </a:bodyPr>
          <a:lstStyle/>
          <a:p>
            <a:pPr>
              <a:spcBef>
                <a:spcPct val="50000"/>
              </a:spcBef>
            </a:pPr>
            <a:r>
              <a:rPr lang="en-US" sz="1600" dirty="0">
                <a:hlinkClick r:id="rId3"/>
              </a:rPr>
              <a:t>www.architecture2030.org</a:t>
            </a:r>
            <a:endParaRPr lang="en-US" sz="1600" dirty="0"/>
          </a:p>
          <a:p>
            <a:pPr>
              <a:spcBef>
                <a:spcPct val="50000"/>
              </a:spcBef>
            </a:pPr>
            <a:endParaRPr lang="en-US" sz="1600" dirty="0"/>
          </a:p>
        </p:txBody>
      </p:sp>
      <p:pic>
        <p:nvPicPr>
          <p:cNvPr id="11269" name="Picture 4" descr="2030.jpg"/>
          <p:cNvPicPr>
            <a:picLocks noChangeAspect="1"/>
          </p:cNvPicPr>
          <p:nvPr/>
        </p:nvPicPr>
        <p:blipFill>
          <a:blip r:embed="rId4" cstate="print"/>
          <a:srcRect/>
          <a:stretch>
            <a:fillRect/>
          </a:stretch>
        </p:blipFill>
        <p:spPr bwMode="auto">
          <a:xfrm>
            <a:off x="7239000" y="4953000"/>
            <a:ext cx="1346200" cy="1336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dirty="0" smtClean="0">
                <a:solidFill>
                  <a:schemeClr val="bg1"/>
                </a:solidFill>
              </a:rPr>
              <a:t>2030’s Fossil Fuel Reduction Standard:</a:t>
            </a:r>
          </a:p>
        </p:txBody>
      </p:sp>
      <p:sp>
        <p:nvSpPr>
          <p:cNvPr id="14339" name="Rectangle 3"/>
          <p:cNvSpPr>
            <a:spLocks noGrp="1" noChangeArrowheads="1"/>
          </p:cNvSpPr>
          <p:nvPr>
            <p:ph idx="1"/>
          </p:nvPr>
        </p:nvSpPr>
        <p:spPr/>
        <p:txBody>
          <a:bodyPr/>
          <a:lstStyle/>
          <a:p>
            <a:pPr marL="0" indent="0" eaLnBrk="1" hangingPunct="1">
              <a:lnSpc>
                <a:spcPct val="100000"/>
              </a:lnSpc>
            </a:pPr>
            <a:r>
              <a:rPr lang="en-US" dirty="0" smtClean="0"/>
              <a:t>The fossil fuel </a:t>
            </a:r>
            <a:r>
              <a:rPr lang="en-US" b="1" dirty="0" smtClean="0"/>
              <a:t>reduction standard</a:t>
            </a:r>
            <a:r>
              <a:rPr lang="en-US" dirty="0" smtClean="0"/>
              <a:t> for all </a:t>
            </a:r>
            <a:r>
              <a:rPr lang="en-US" b="1" dirty="0" smtClean="0">
                <a:solidFill>
                  <a:schemeClr val="tx1"/>
                </a:solidFill>
              </a:rPr>
              <a:t>new buildings</a:t>
            </a:r>
            <a:r>
              <a:rPr lang="en-US" dirty="0" smtClean="0"/>
              <a:t> shall be increased to: </a:t>
            </a:r>
          </a:p>
          <a:p>
            <a:pPr lvl="1" indent="0" eaLnBrk="1" hangingPunct="1">
              <a:lnSpc>
                <a:spcPct val="110000"/>
              </a:lnSpc>
            </a:pPr>
            <a:r>
              <a:rPr lang="en-US" sz="2000" b="0" dirty="0" smtClean="0"/>
              <a:t>60% in 2010</a:t>
            </a:r>
            <a:br>
              <a:rPr lang="en-US" sz="2000" b="0" dirty="0" smtClean="0"/>
            </a:br>
            <a:r>
              <a:rPr lang="en-US" sz="2000" b="0" dirty="0" smtClean="0"/>
              <a:t>70% in 2015</a:t>
            </a:r>
            <a:br>
              <a:rPr lang="en-US" sz="2000" b="0" dirty="0" smtClean="0"/>
            </a:br>
            <a:r>
              <a:rPr lang="en-US" sz="2000" b="0" dirty="0" smtClean="0"/>
              <a:t>80% in 2020</a:t>
            </a:r>
            <a:br>
              <a:rPr lang="en-US" sz="2000" b="0" dirty="0" smtClean="0"/>
            </a:br>
            <a:r>
              <a:rPr lang="en-US" sz="2000" b="0" dirty="0" smtClean="0"/>
              <a:t>90% in 2025 </a:t>
            </a:r>
            <a:br>
              <a:rPr lang="en-US" sz="2000" b="0" dirty="0" smtClean="0"/>
            </a:br>
            <a:r>
              <a:rPr lang="en-US" sz="2000" dirty="0" smtClean="0"/>
              <a:t>Carbon-neutral in 2030</a:t>
            </a:r>
            <a:r>
              <a:rPr lang="en-US" sz="2000" b="0" dirty="0" smtClean="0"/>
              <a:t> (using no fossil fuel GHG emitting energy to </a:t>
            </a:r>
            <a:r>
              <a:rPr lang="en-US" sz="2000" dirty="0" smtClean="0"/>
              <a:t>operate</a:t>
            </a:r>
            <a:r>
              <a:rPr lang="en-US" sz="2000" b="0" dirty="0" smtClean="0"/>
              <a:t>).</a:t>
            </a:r>
          </a:p>
          <a:p>
            <a:pPr lvl="1" indent="0" eaLnBrk="1" hangingPunct="1">
              <a:lnSpc>
                <a:spcPct val="110000"/>
              </a:lnSpc>
            </a:pPr>
            <a:endParaRPr lang="en-US" sz="2000" b="0" dirty="0" smtClean="0"/>
          </a:p>
          <a:p>
            <a:pPr lvl="1" indent="0" eaLnBrk="1" hangingPunct="1">
              <a:lnSpc>
                <a:spcPct val="110000"/>
              </a:lnSpc>
            </a:pPr>
            <a:r>
              <a:rPr lang="en-US" sz="2000" b="0" dirty="0" smtClean="0"/>
              <a:t>2030’s initiative and goals fall outside of any </a:t>
            </a:r>
          </a:p>
          <a:p>
            <a:pPr lvl="1" indent="0" eaLnBrk="1" hangingPunct="1">
              <a:lnSpc>
                <a:spcPct val="110000"/>
              </a:lnSpc>
            </a:pPr>
            <a:r>
              <a:rPr lang="en-US" sz="2000" b="0" dirty="0" smtClean="0"/>
              <a:t>Government lead directive.</a:t>
            </a:r>
          </a:p>
          <a:p>
            <a:pPr lvl="1" indent="0" eaLnBrk="1" hangingPunct="1">
              <a:lnSpc>
                <a:spcPct val="110000"/>
              </a:lnSpc>
            </a:pPr>
            <a:endParaRPr lang="en-US" sz="2000" b="0" dirty="0" smtClean="0"/>
          </a:p>
          <a:p>
            <a:pPr lvl="1" indent="0" eaLnBrk="1" hangingPunct="1">
              <a:lnSpc>
                <a:spcPct val="110000"/>
              </a:lnSpc>
            </a:pPr>
            <a:r>
              <a:rPr lang="en-US" sz="2000" dirty="0" smtClean="0">
                <a:solidFill>
                  <a:srgbClr val="009900"/>
                </a:solidFill>
              </a:rPr>
              <a:t>This is a RADICAL reduction!</a:t>
            </a:r>
          </a:p>
          <a:p>
            <a:pPr marL="0" indent="0" eaLnBrk="1" hangingPunct="1">
              <a:lnSpc>
                <a:spcPct val="100000"/>
              </a:lnSpc>
            </a:pPr>
            <a:r>
              <a:rPr lang="en-US" sz="1600" dirty="0" smtClean="0">
                <a:solidFill>
                  <a:schemeClr val="tx1"/>
                </a:solidFill>
              </a:rPr>
              <a:t>Source:</a:t>
            </a:r>
            <a:r>
              <a:rPr lang="en-US" sz="1600" dirty="0" smtClean="0"/>
              <a:t> </a:t>
            </a:r>
            <a:r>
              <a:rPr lang="en-US" sz="1600" dirty="0" smtClean="0">
                <a:hlinkClick r:id="rId3"/>
              </a:rPr>
              <a:t>www.architecture2030.org</a:t>
            </a:r>
            <a:endParaRPr lang="en-US" sz="1600" dirty="0" smtClean="0"/>
          </a:p>
          <a:p>
            <a:pPr marL="0" indent="0" eaLnBrk="1" hangingPunct="1">
              <a:lnSpc>
                <a:spcPct val="100000"/>
              </a:lnSpc>
            </a:pPr>
            <a:endParaRPr lang="en-US" dirty="0" smtClean="0"/>
          </a:p>
        </p:txBody>
      </p:sp>
      <p:pic>
        <p:nvPicPr>
          <p:cNvPr id="14340" name="Picture 4" descr="arch2030_int"/>
          <p:cNvPicPr>
            <a:picLocks noChangeAspect="1" noChangeArrowheads="1"/>
          </p:cNvPicPr>
          <p:nvPr/>
        </p:nvPicPr>
        <p:blipFill>
          <a:blip r:embed="rId4" cstate="print"/>
          <a:srcRect/>
          <a:stretch>
            <a:fillRect/>
          </a:stretch>
        </p:blipFill>
        <p:spPr bwMode="auto">
          <a:xfrm>
            <a:off x="7086600" y="4724400"/>
            <a:ext cx="1304925" cy="1304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a:spLocks noGrp="1" noChangeArrowheads="1"/>
          </p:cNvSpPr>
          <p:nvPr>
            <p:ph idx="1"/>
          </p:nvPr>
        </p:nvSpPr>
        <p:spPr>
          <a:xfrm>
            <a:off x="1295400" y="2057400"/>
            <a:ext cx="7391400" cy="2122488"/>
          </a:xfrm>
          <a:solidFill>
            <a:schemeClr val="tx1"/>
          </a:solidFill>
          <a:effectLst>
            <a:outerShdw blurRad="50800" dist="38100" dir="2700000" algn="tl" rotWithShape="0">
              <a:prstClr val="black">
                <a:alpha val="40000"/>
              </a:prstClr>
            </a:outerShdw>
          </a:effectLst>
        </p:spPr>
        <p:txBody>
          <a:bodyPr wrap="square">
            <a:spAutoFit/>
          </a:bodyPr>
          <a:lstStyle/>
          <a:p>
            <a:pPr eaLnBrk="1" hangingPunct="1">
              <a:spcBef>
                <a:spcPct val="50000"/>
              </a:spcBef>
              <a:buFont typeface="Arial" charset="0"/>
              <a:buNone/>
            </a:pPr>
            <a:r>
              <a:rPr lang="en-US" sz="2800" i="1" dirty="0" smtClean="0">
                <a:solidFill>
                  <a:schemeClr val="bg1"/>
                </a:solidFill>
                <a:latin typeface="Times New Roman" charset="0"/>
              </a:rPr>
              <a:t>“The world will not evolve past its current state of crisis by using the same thinking that created the situation.”</a:t>
            </a:r>
            <a:r>
              <a:rPr lang="en-US" sz="2800" dirty="0" smtClean="0">
                <a:solidFill>
                  <a:schemeClr val="bg1"/>
                </a:solidFill>
              </a:rPr>
              <a:t> </a:t>
            </a:r>
          </a:p>
          <a:p>
            <a:pPr eaLnBrk="1" hangingPunct="1">
              <a:spcBef>
                <a:spcPct val="50000"/>
              </a:spcBef>
              <a:buFont typeface="Arial" charset="0"/>
              <a:buNone/>
            </a:pPr>
            <a:r>
              <a:rPr lang="en-US" dirty="0" smtClean="0">
                <a:solidFill>
                  <a:schemeClr val="bg1"/>
                </a:solidFill>
              </a:rPr>
              <a:t>– Albert Einstein</a:t>
            </a:r>
          </a:p>
        </p:txBody>
      </p:sp>
      <p:sp>
        <p:nvSpPr>
          <p:cNvPr id="5" name="TextBox 4"/>
          <p:cNvSpPr txBox="1">
            <a:spLocks noChangeArrowheads="1"/>
          </p:cNvSpPr>
          <p:nvPr/>
        </p:nvSpPr>
        <p:spPr bwMode="auto">
          <a:xfrm>
            <a:off x="1066800" y="5029200"/>
            <a:ext cx="7924800" cy="523875"/>
          </a:xfrm>
          <a:prstGeom prst="rect">
            <a:avLst/>
          </a:prstGeom>
          <a:noFill/>
          <a:ln w="9525">
            <a:noFill/>
            <a:miter lim="800000"/>
            <a:headEnd/>
            <a:tailEnd/>
          </a:ln>
          <a:effectLst>
            <a:outerShdw blurRad="50800" dist="38100" dir="2700000" algn="tl" rotWithShape="0">
              <a:prstClr val="black">
                <a:alpha val="40000"/>
              </a:prstClr>
            </a:outerShdw>
          </a:effectLst>
        </p:spPr>
        <p:txBody>
          <a:bodyPr>
            <a:spAutoFit/>
          </a:bodyPr>
          <a:lstStyle/>
          <a:p>
            <a:pPr algn="r"/>
            <a:r>
              <a:rPr lang="en-US" sz="2800" dirty="0">
                <a:latin typeface="Calibri" charset="0"/>
              </a:rPr>
              <a:t>…the world of DESIGN needs some </a:t>
            </a:r>
            <a:r>
              <a:rPr lang="en-US" sz="2800" dirty="0">
                <a:latin typeface="Marker Felt" charset="0"/>
              </a:rPr>
              <a:t>Radical</a:t>
            </a:r>
            <a:r>
              <a:rPr lang="en-US" sz="2800" dirty="0">
                <a:latin typeface="Calibri" charset="0"/>
              </a:rPr>
              <a:t> thinking!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1524000" y="5562600"/>
            <a:ext cx="7315200" cy="1143000"/>
          </a:xfrm>
        </p:spPr>
        <p:txBody>
          <a:bodyPr/>
          <a:lstStyle/>
          <a:p>
            <a:pPr eaLnBrk="1" hangingPunct="1"/>
            <a:r>
              <a:rPr lang="en-US" sz="2800" dirty="0" smtClean="0"/>
              <a:t>Being less BAD is not GOOD enough</a:t>
            </a:r>
          </a:p>
        </p:txBody>
      </p:sp>
      <p:pic>
        <p:nvPicPr>
          <p:cNvPr id="4099" name="Picture 5" descr="green_vw"/>
          <p:cNvPicPr>
            <a:picLocks noChangeAspect="1" noChangeArrowheads="1"/>
          </p:cNvPicPr>
          <p:nvPr/>
        </p:nvPicPr>
        <p:blipFill>
          <a:blip r:embed="rId2" cstate="print"/>
          <a:srcRect/>
          <a:stretch>
            <a:fillRect/>
          </a:stretch>
        </p:blipFill>
        <p:spPr bwMode="auto">
          <a:xfrm>
            <a:off x="1600200" y="1524000"/>
            <a:ext cx="6858000" cy="3889174"/>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4" name="TextBox 3"/>
          <p:cNvSpPr txBox="1"/>
          <p:nvPr/>
        </p:nvSpPr>
        <p:spPr>
          <a:xfrm>
            <a:off x="1447800" y="533400"/>
            <a:ext cx="7086600" cy="830997"/>
          </a:xfrm>
          <a:prstGeom prst="rect">
            <a:avLst/>
          </a:prstGeom>
          <a:noFill/>
        </p:spPr>
        <p:txBody>
          <a:bodyPr wrap="square" rtlCol="0">
            <a:spAutoFit/>
          </a:bodyPr>
          <a:lstStyle/>
          <a:p>
            <a:r>
              <a:rPr lang="en-CA" dirty="0" smtClean="0"/>
              <a:t>Most Green Building Rating systems are about being LESS BAD....</a:t>
            </a:r>
            <a:endParaRPr lang="en-C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76200" y="0"/>
            <a:ext cx="9220200" cy="6858000"/>
          </a:xfrm>
          <a:prstGeom prst="rect">
            <a:avLst/>
          </a:prstGeom>
          <a:solidFill>
            <a:srgbClr val="008000"/>
          </a:solidFill>
          <a:ln w="9525">
            <a:solidFill>
              <a:srgbClr val="008000"/>
            </a:solidFill>
            <a:miter lim="800000"/>
            <a:headEnd/>
            <a:tailEnd/>
          </a:ln>
          <a:effectLst>
            <a:outerShdw dist="23000" dir="5400000" rotWithShape="0">
              <a:srgbClr val="808080">
                <a:alpha val="34999"/>
              </a:srgbClr>
            </a:outerShdw>
          </a:effectLst>
        </p:spPr>
        <p:txBody>
          <a:bodyPr anchor="ctr"/>
          <a:lstStyle/>
          <a:p>
            <a:pPr algn="ctr">
              <a:defRPr/>
            </a:pPr>
            <a:endParaRPr lang="en-US">
              <a:solidFill>
                <a:srgbClr val="FFFFFF"/>
              </a:solidFill>
              <a:latin typeface="Calibri" charset="0"/>
            </a:endParaRPr>
          </a:p>
        </p:txBody>
      </p:sp>
      <p:sp>
        <p:nvSpPr>
          <p:cNvPr id="5123" name="Title 1"/>
          <p:cNvSpPr>
            <a:spLocks noGrp="1"/>
          </p:cNvSpPr>
          <p:nvPr>
            <p:ph type="ctrTitle"/>
          </p:nvPr>
        </p:nvSpPr>
        <p:spPr>
          <a:xfrm>
            <a:off x="609600" y="1066800"/>
            <a:ext cx="7772400" cy="1470025"/>
          </a:xfrm>
          <a:effectLst>
            <a:outerShdw blurRad="50800" dist="38100" dir="2700000" algn="tl" rotWithShape="0">
              <a:prstClr val="black">
                <a:alpha val="40000"/>
              </a:prstClr>
            </a:outerShdw>
          </a:effectLst>
        </p:spPr>
        <p:txBody>
          <a:bodyPr/>
          <a:lstStyle/>
          <a:p>
            <a:pPr algn="ctr" eaLnBrk="1" hangingPunct="1"/>
            <a:r>
              <a:rPr lang="en-US" dirty="0" smtClean="0">
                <a:solidFill>
                  <a:schemeClr val="tx1"/>
                </a:solidFill>
                <a:latin typeface="Marker Felt" charset="0"/>
              </a:rPr>
              <a:t>Radical</a:t>
            </a:r>
            <a:r>
              <a:rPr lang="en-US" dirty="0" smtClean="0">
                <a:solidFill>
                  <a:schemeClr val="bg1"/>
                </a:solidFill>
              </a:rPr>
              <a:t> </a:t>
            </a:r>
            <a:r>
              <a:rPr lang="en-US" dirty="0" smtClean="0">
                <a:solidFill>
                  <a:srgbClr val="9BBB59"/>
                </a:solidFill>
              </a:rPr>
              <a:t>CONFLICT!??</a:t>
            </a:r>
            <a:endParaRPr lang="en-US" sz="5400" dirty="0" smtClean="0">
              <a:solidFill>
                <a:srgbClr val="9BBB59"/>
              </a:solidFill>
            </a:endParaRPr>
          </a:p>
        </p:txBody>
      </p:sp>
      <p:sp>
        <p:nvSpPr>
          <p:cNvPr id="20484" name="Subtitle 2"/>
          <p:cNvSpPr>
            <a:spLocks noGrp="1"/>
          </p:cNvSpPr>
          <p:nvPr>
            <p:ph type="subTitle" idx="1"/>
          </p:nvPr>
        </p:nvSpPr>
        <p:spPr>
          <a:xfrm>
            <a:off x="685800" y="3276600"/>
            <a:ext cx="7772400" cy="1752600"/>
          </a:xfrm>
        </p:spPr>
        <p:txBody>
          <a:bodyPr/>
          <a:lstStyle/>
          <a:p>
            <a:pPr algn="ctr" eaLnBrk="1" hangingPunct="1"/>
            <a:r>
              <a:rPr lang="en-US" sz="4000" dirty="0" smtClean="0">
                <a:solidFill>
                  <a:srgbClr val="FFFFFF"/>
                </a:solidFill>
                <a:latin typeface="Calibri" pitchFamily="34" charset="0"/>
              </a:rPr>
              <a:t>#1 – GLOBAL WARMING – too much CO</a:t>
            </a:r>
            <a:r>
              <a:rPr lang="en-US" sz="4000" baseline="-25000" dirty="0" smtClean="0">
                <a:solidFill>
                  <a:srgbClr val="FFFFFF"/>
                </a:solidFill>
                <a:latin typeface="Calibri" pitchFamily="34" charset="0"/>
              </a:rPr>
              <a:t>2</a:t>
            </a:r>
          </a:p>
          <a:p>
            <a:pPr algn="ctr" eaLnBrk="1" hangingPunct="1"/>
            <a:r>
              <a:rPr lang="en-US" sz="4000" dirty="0" smtClean="0">
                <a:solidFill>
                  <a:srgbClr val="FFFFFF"/>
                </a:solidFill>
                <a:latin typeface="Calibri" pitchFamily="34" charset="0"/>
              </a:rPr>
              <a:t>#2 – RUNNING OUT OF OIL (oil causes CO</a:t>
            </a:r>
            <a:r>
              <a:rPr lang="en-US" sz="4000" baseline="-25000" dirty="0" smtClean="0">
                <a:solidFill>
                  <a:srgbClr val="FFFFFF"/>
                </a:solidFill>
                <a:latin typeface="Calibri" pitchFamily="34" charset="0"/>
              </a:rPr>
              <a:t>2</a:t>
            </a:r>
            <a:r>
              <a:rPr lang="en-US" sz="4000" dirty="0" smtClean="0">
                <a:solidFill>
                  <a:srgbClr val="FFFFFF"/>
                </a:solidFill>
                <a:latin typeface="Calibri" pitchFamily="34" charset="0"/>
              </a:rPr>
              <a:t> )</a:t>
            </a:r>
          </a:p>
          <a:p>
            <a:pPr algn="ctr" eaLnBrk="1" hangingPunct="1"/>
            <a:endParaRPr lang="en-US" sz="4000" dirty="0" smtClean="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anim calcmode="lin" valueType="num">
                                      <p:cBhvr additive="base">
                                        <p:cTn id="7" dur="500" fill="hold"/>
                                        <p:tgtEl>
                                          <p:spTgt spid="2048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484">
                                            <p:txEl>
                                              <p:pRg st="1" end="1"/>
                                            </p:txEl>
                                          </p:spTgt>
                                        </p:tgtEl>
                                        <p:attrNameLst>
                                          <p:attrName>style.visibility</p:attrName>
                                        </p:attrNameLst>
                                      </p:cBhvr>
                                      <p:to>
                                        <p:strVal val="visible"/>
                                      </p:to>
                                    </p:set>
                                    <p:anim calcmode="lin" valueType="num">
                                      <p:cBhvr additive="base">
                                        <p:cTn id="13" dur="500" fill="hold"/>
                                        <p:tgtEl>
                                          <p:spTgt spid="2048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r>
              <a:rPr lang="en-US" smtClean="0"/>
              <a:t>If we ran out of OIL right away…</a:t>
            </a:r>
          </a:p>
          <a:p>
            <a:pPr eaLnBrk="1" hangingPunct="1"/>
            <a:r>
              <a:rPr lang="en-US" smtClean="0"/>
              <a:t>We would solve part of the Global Warming problem….</a:t>
            </a:r>
          </a:p>
          <a:p>
            <a:pPr eaLnBrk="1" hangingPunct="1"/>
            <a:endParaRPr lang="en-US" smtClean="0"/>
          </a:p>
          <a:p>
            <a:pPr eaLnBrk="1" hangingPunct="1"/>
            <a:r>
              <a:rPr lang="en-US" smtClean="0"/>
              <a:t>PROBLEM: there is still LOTS of COAL, and COAL is even dirtier….</a:t>
            </a:r>
          </a:p>
        </p:txBody>
      </p:sp>
      <p:pic>
        <p:nvPicPr>
          <p:cNvPr id="4" name="Picture 3" descr="DSC_6890.JPG"/>
          <p:cNvPicPr>
            <a:picLocks noChangeAspect="1"/>
          </p:cNvPicPr>
          <p:nvPr/>
        </p:nvPicPr>
        <p:blipFill>
          <a:blip r:embed="rId2" cstate="print"/>
          <a:srcRect/>
          <a:stretch>
            <a:fillRect/>
          </a:stretch>
        </p:blipFill>
        <p:spPr bwMode="auto">
          <a:xfrm>
            <a:off x="-457200" y="-142875"/>
            <a:ext cx="10428288" cy="7000875"/>
          </a:xfrm>
          <a:prstGeom prst="rect">
            <a:avLst/>
          </a:prstGeom>
          <a:noFill/>
          <a:ln w="9525">
            <a:noFill/>
            <a:miter lim="800000"/>
            <a:headEnd/>
            <a:tailEnd/>
          </a:ln>
        </p:spPr>
      </p:pic>
      <p:sp>
        <p:nvSpPr>
          <p:cNvPr id="5" name="TextBox 4"/>
          <p:cNvSpPr txBox="1"/>
          <p:nvPr/>
        </p:nvSpPr>
        <p:spPr>
          <a:xfrm>
            <a:off x="838200" y="838200"/>
            <a:ext cx="7848600" cy="1938992"/>
          </a:xfrm>
          <a:prstGeom prst="rect">
            <a:avLst/>
          </a:prstGeom>
          <a:noFill/>
        </p:spPr>
        <p:txBody>
          <a:bodyPr wrap="square" rtlCol="0">
            <a:spAutoFit/>
          </a:bodyPr>
          <a:lstStyle/>
          <a:p>
            <a:r>
              <a:rPr lang="en-CA" dirty="0" smtClean="0">
                <a:solidFill>
                  <a:srgbClr val="FF0000"/>
                </a:solidFill>
              </a:rPr>
              <a:t>Coal is still plentiful and its widespread use is even more critical in impacting high levels of GHG emissions! It should not be viewed as a reasonable substitute for cheap or no oil! However, developing nations are burning coal as if there was no tomorrow….</a:t>
            </a:r>
            <a:endParaRPr lang="en-CA"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endParaRPr lang="en-US" smtClean="0"/>
          </a:p>
        </p:txBody>
      </p:sp>
      <p:pic>
        <p:nvPicPr>
          <p:cNvPr id="7171" name="Content Placeholder 3" descr="DSC_9092.JPG"/>
          <p:cNvPicPr>
            <a:picLocks noGrp="1" noChangeAspect="1"/>
          </p:cNvPicPr>
          <p:nvPr>
            <p:ph idx="1"/>
          </p:nvPr>
        </p:nvPicPr>
        <p:blipFill>
          <a:blip r:embed="rId2" cstate="print"/>
          <a:srcRect/>
          <a:stretch>
            <a:fillRect/>
          </a:stretch>
        </p:blipFill>
        <p:spPr>
          <a:xfrm>
            <a:off x="-285750" y="-214313"/>
            <a:ext cx="10855325" cy="7286626"/>
          </a:xfrm>
        </p:spPr>
      </p:pic>
      <p:sp>
        <p:nvSpPr>
          <p:cNvPr id="5" name="Rectangle 4"/>
          <p:cNvSpPr/>
          <p:nvPr/>
        </p:nvSpPr>
        <p:spPr>
          <a:xfrm>
            <a:off x="214313" y="1285875"/>
            <a:ext cx="8786812" cy="4071938"/>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 name="Picture 6" descr="bubble_wrap"/>
          <p:cNvPicPr>
            <a:picLocks noChangeAspect="1" noChangeArrowheads="1"/>
          </p:cNvPicPr>
          <p:nvPr/>
        </p:nvPicPr>
        <p:blipFill>
          <a:blip r:embed="rId3" cstate="print"/>
          <a:srcRect/>
          <a:stretch>
            <a:fillRect/>
          </a:stretch>
        </p:blipFill>
        <p:spPr bwMode="auto">
          <a:xfrm>
            <a:off x="6408738" y="2967038"/>
            <a:ext cx="2235200" cy="1676400"/>
          </a:xfrm>
          <a:prstGeom prst="rect">
            <a:avLst/>
          </a:prstGeom>
          <a:noFill/>
          <a:ln w="9525">
            <a:noFill/>
            <a:miter lim="800000"/>
            <a:headEnd/>
            <a:tailEnd/>
          </a:ln>
        </p:spPr>
      </p:pic>
      <p:pic>
        <p:nvPicPr>
          <p:cNvPr id="7" name="Picture 8" descr="0199ib_cans"/>
          <p:cNvPicPr>
            <a:picLocks noChangeAspect="1" noChangeArrowheads="1"/>
          </p:cNvPicPr>
          <p:nvPr/>
        </p:nvPicPr>
        <p:blipFill>
          <a:blip r:embed="rId4" cstate="print"/>
          <a:srcRect/>
          <a:stretch>
            <a:fillRect/>
          </a:stretch>
        </p:blipFill>
        <p:spPr bwMode="auto">
          <a:xfrm>
            <a:off x="3205163" y="3027363"/>
            <a:ext cx="2438400" cy="1616075"/>
          </a:xfrm>
          <a:prstGeom prst="rect">
            <a:avLst/>
          </a:prstGeom>
          <a:noFill/>
          <a:ln w="9525">
            <a:noFill/>
            <a:miter lim="800000"/>
            <a:headEnd/>
            <a:tailEnd/>
          </a:ln>
        </p:spPr>
      </p:pic>
      <p:pic>
        <p:nvPicPr>
          <p:cNvPr id="8" name="Picture 9" descr="nuclear_waste_cans"/>
          <p:cNvPicPr>
            <a:picLocks noChangeAspect="1" noChangeArrowheads="1"/>
          </p:cNvPicPr>
          <p:nvPr/>
        </p:nvPicPr>
        <p:blipFill>
          <a:blip r:embed="rId5" cstate="print"/>
          <a:srcRect/>
          <a:stretch>
            <a:fillRect/>
          </a:stretch>
        </p:blipFill>
        <p:spPr bwMode="auto">
          <a:xfrm>
            <a:off x="541338" y="3033713"/>
            <a:ext cx="1828800" cy="1609725"/>
          </a:xfrm>
          <a:prstGeom prst="rect">
            <a:avLst/>
          </a:prstGeom>
          <a:noFill/>
          <a:ln w="9525">
            <a:noFill/>
            <a:miter lim="800000"/>
            <a:headEnd/>
            <a:tailEnd/>
          </a:ln>
        </p:spPr>
      </p:pic>
      <p:sp>
        <p:nvSpPr>
          <p:cNvPr id="9" name="TextBox 8"/>
          <p:cNvSpPr txBox="1">
            <a:spLocks noChangeArrowheads="1"/>
          </p:cNvSpPr>
          <p:nvPr/>
        </p:nvSpPr>
        <p:spPr bwMode="auto">
          <a:xfrm>
            <a:off x="541338" y="1643063"/>
            <a:ext cx="8031162" cy="1446550"/>
          </a:xfrm>
          <a:prstGeom prst="rect">
            <a:avLst/>
          </a:prstGeom>
          <a:noFill/>
          <a:ln w="9525">
            <a:noFill/>
            <a:miter lim="800000"/>
            <a:headEnd/>
            <a:tailEnd/>
          </a:ln>
        </p:spPr>
        <p:txBody>
          <a:bodyPr>
            <a:spAutoFit/>
          </a:bodyPr>
          <a:lstStyle/>
          <a:p>
            <a:pPr algn="ctr"/>
            <a:r>
              <a:rPr lang="en-US" sz="2800" dirty="0">
                <a:solidFill>
                  <a:schemeClr val="bg1"/>
                </a:solidFill>
              </a:rPr>
              <a:t>POLLUTION IS AN ACT OF DESIGN</a:t>
            </a:r>
          </a:p>
          <a:p>
            <a:pPr algn="ctr"/>
            <a:r>
              <a:rPr lang="en-US" sz="2000" dirty="0"/>
              <a:t>Remember, EVERYTHING that is called 'disposable' was DESIGNED from day one to be garbage--as its PRIMARY and overriding design consideration.”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en-US" smtClean="0"/>
          </a:p>
        </p:txBody>
      </p:sp>
      <p:pic>
        <p:nvPicPr>
          <p:cNvPr id="8195" name="Content Placeholder 9" descr="coke.jpg"/>
          <p:cNvPicPr>
            <a:picLocks noGrp="1" noChangeAspect="1"/>
          </p:cNvPicPr>
          <p:nvPr>
            <p:ph idx="1"/>
          </p:nvPr>
        </p:nvPicPr>
        <p:blipFill>
          <a:blip r:embed="rId2" cstate="print"/>
          <a:srcRect/>
          <a:stretch>
            <a:fillRect/>
          </a:stretch>
        </p:blipFill>
        <p:spPr>
          <a:xfrm>
            <a:off x="3857625" y="4214813"/>
            <a:ext cx="2878138" cy="2297112"/>
          </a:xfrm>
        </p:spPr>
      </p:pic>
      <p:pic>
        <p:nvPicPr>
          <p:cNvPr id="8196" name="Picture 4" descr="cd-packaging"/>
          <p:cNvPicPr>
            <a:picLocks noChangeAspect="1" noChangeArrowheads="1"/>
          </p:cNvPicPr>
          <p:nvPr/>
        </p:nvPicPr>
        <p:blipFill>
          <a:blip r:embed="rId3" cstate="print"/>
          <a:srcRect/>
          <a:stretch>
            <a:fillRect/>
          </a:stretch>
        </p:blipFill>
        <p:spPr bwMode="auto">
          <a:xfrm>
            <a:off x="0" y="0"/>
            <a:ext cx="3143250" cy="2857500"/>
          </a:xfrm>
          <a:prstGeom prst="rect">
            <a:avLst/>
          </a:prstGeom>
          <a:noFill/>
          <a:ln w="9525">
            <a:noFill/>
            <a:miter lim="800000"/>
            <a:headEnd/>
            <a:tailEnd/>
          </a:ln>
        </p:spPr>
      </p:pic>
      <p:pic>
        <p:nvPicPr>
          <p:cNvPr id="8197" name="Picture 5" descr="Cypak Intelligent Pharmaceutical Packaging 1"/>
          <p:cNvPicPr>
            <a:picLocks noChangeAspect="1" noChangeArrowheads="1"/>
          </p:cNvPicPr>
          <p:nvPr/>
        </p:nvPicPr>
        <p:blipFill>
          <a:blip r:embed="rId4" cstate="print"/>
          <a:srcRect/>
          <a:stretch>
            <a:fillRect/>
          </a:stretch>
        </p:blipFill>
        <p:spPr bwMode="auto">
          <a:xfrm>
            <a:off x="3325813" y="-71438"/>
            <a:ext cx="2743200" cy="2743201"/>
          </a:xfrm>
          <a:prstGeom prst="rect">
            <a:avLst/>
          </a:prstGeom>
          <a:noFill/>
          <a:ln w="9525">
            <a:noFill/>
            <a:miter lim="800000"/>
            <a:headEnd/>
            <a:tailEnd/>
          </a:ln>
        </p:spPr>
      </p:pic>
      <p:pic>
        <p:nvPicPr>
          <p:cNvPr id="8198" name="Picture 6" descr="packaging_displays"/>
          <p:cNvPicPr>
            <a:picLocks noChangeAspect="1" noChangeArrowheads="1"/>
          </p:cNvPicPr>
          <p:nvPr/>
        </p:nvPicPr>
        <p:blipFill>
          <a:blip r:embed="rId5" cstate="print"/>
          <a:srcRect/>
          <a:stretch>
            <a:fillRect/>
          </a:stretch>
        </p:blipFill>
        <p:spPr bwMode="auto">
          <a:xfrm>
            <a:off x="6496050" y="3552825"/>
            <a:ext cx="2647950" cy="3305175"/>
          </a:xfrm>
          <a:prstGeom prst="rect">
            <a:avLst/>
          </a:prstGeom>
          <a:noFill/>
          <a:ln w="9525">
            <a:noFill/>
            <a:miter lim="800000"/>
            <a:headEnd/>
            <a:tailEnd/>
          </a:ln>
        </p:spPr>
      </p:pic>
      <p:pic>
        <p:nvPicPr>
          <p:cNvPr id="8199" name="Picture 7" descr="packaging_cartons_and_boxes"/>
          <p:cNvPicPr>
            <a:picLocks noChangeAspect="1" noChangeArrowheads="1"/>
          </p:cNvPicPr>
          <p:nvPr/>
        </p:nvPicPr>
        <p:blipFill>
          <a:blip r:embed="rId6" cstate="print"/>
          <a:srcRect/>
          <a:stretch>
            <a:fillRect/>
          </a:stretch>
        </p:blipFill>
        <p:spPr bwMode="auto">
          <a:xfrm>
            <a:off x="7448550" y="0"/>
            <a:ext cx="1695450" cy="2219325"/>
          </a:xfrm>
          <a:prstGeom prst="rect">
            <a:avLst/>
          </a:prstGeom>
          <a:noFill/>
          <a:ln w="9525">
            <a:noFill/>
            <a:miter lim="800000"/>
            <a:headEnd/>
            <a:tailEnd/>
          </a:ln>
        </p:spPr>
      </p:pic>
      <p:pic>
        <p:nvPicPr>
          <p:cNvPr id="8200" name="Picture 8" descr="homegraphic"/>
          <p:cNvPicPr>
            <a:picLocks noChangeAspect="1" noChangeArrowheads="1"/>
          </p:cNvPicPr>
          <p:nvPr/>
        </p:nvPicPr>
        <p:blipFill>
          <a:blip r:embed="rId7" cstate="print"/>
          <a:srcRect/>
          <a:stretch>
            <a:fillRect/>
          </a:stretch>
        </p:blipFill>
        <p:spPr bwMode="auto">
          <a:xfrm>
            <a:off x="0" y="3917950"/>
            <a:ext cx="4495800" cy="2638425"/>
          </a:xfrm>
          <a:prstGeom prst="rect">
            <a:avLst/>
          </a:prstGeom>
          <a:noFill/>
          <a:ln w="9525">
            <a:noFill/>
            <a:miter lim="800000"/>
            <a:headEnd/>
            <a:tailEnd/>
          </a:ln>
        </p:spPr>
      </p:pic>
      <p:sp>
        <p:nvSpPr>
          <p:cNvPr id="9" name="Text Box 9"/>
          <p:cNvSpPr txBox="1">
            <a:spLocks noChangeArrowheads="1"/>
          </p:cNvSpPr>
          <p:nvPr/>
        </p:nvSpPr>
        <p:spPr bwMode="auto">
          <a:xfrm>
            <a:off x="3000375" y="2428875"/>
            <a:ext cx="3068638" cy="2032000"/>
          </a:xfrm>
          <a:prstGeom prst="rect">
            <a:avLst/>
          </a:prstGeom>
          <a:noFill/>
          <a:ln w="9525">
            <a:noFill/>
            <a:miter lim="800000"/>
            <a:headEnd/>
            <a:tailEnd/>
          </a:ln>
        </p:spPr>
        <p:txBody>
          <a:bodyPr>
            <a:spAutoFit/>
          </a:bodyPr>
          <a:lstStyle/>
          <a:p>
            <a:pPr algn="ctr">
              <a:spcBef>
                <a:spcPct val="50000"/>
              </a:spcBef>
            </a:pPr>
            <a:r>
              <a:rPr lang="en-US" sz="2800"/>
              <a:t>this was ALL designed</a:t>
            </a:r>
          </a:p>
          <a:p>
            <a:pPr algn="ctr">
              <a:spcBef>
                <a:spcPct val="50000"/>
              </a:spcBef>
            </a:pPr>
            <a:r>
              <a:rPr lang="en-US" sz="2800"/>
              <a:t>To be thrown OUT!</a:t>
            </a:r>
          </a:p>
        </p:txBody>
      </p:sp>
      <p:pic>
        <p:nvPicPr>
          <p:cNvPr id="8202" name="Picture 10" descr="starbucks.jpg"/>
          <p:cNvPicPr>
            <a:picLocks noChangeAspect="1"/>
          </p:cNvPicPr>
          <p:nvPr/>
        </p:nvPicPr>
        <p:blipFill>
          <a:blip r:embed="rId8" cstate="print"/>
          <a:srcRect/>
          <a:stretch>
            <a:fillRect/>
          </a:stretch>
        </p:blipFill>
        <p:spPr bwMode="auto">
          <a:xfrm>
            <a:off x="5795963" y="1643063"/>
            <a:ext cx="1704975" cy="1984375"/>
          </a:xfrm>
          <a:prstGeom prst="rect">
            <a:avLst/>
          </a:prstGeom>
          <a:noFill/>
          <a:ln w="9525">
            <a:noFill/>
            <a:miter lim="800000"/>
            <a:headEnd/>
            <a:tailEnd/>
          </a:ln>
        </p:spPr>
      </p:pic>
      <p:pic>
        <p:nvPicPr>
          <p:cNvPr id="12" name="Picture 11" descr="2007-03-26_rmn2.jpg"/>
          <p:cNvPicPr>
            <a:picLocks noChangeAspect="1"/>
          </p:cNvPicPr>
          <p:nvPr/>
        </p:nvPicPr>
        <p:blipFill>
          <a:blip r:embed="rId9" cstate="print"/>
          <a:srcRect/>
          <a:stretch>
            <a:fillRect/>
          </a:stretch>
        </p:blipFill>
        <p:spPr bwMode="auto">
          <a:xfrm>
            <a:off x="-152400" y="0"/>
            <a:ext cx="9296400" cy="6858000"/>
          </a:xfrm>
          <a:prstGeom prst="rect">
            <a:avLst/>
          </a:prstGeom>
          <a:noFill/>
          <a:ln w="9525">
            <a:noFill/>
            <a:miter lim="800000"/>
            <a:headEnd/>
            <a:tailEnd/>
          </a:ln>
        </p:spPr>
      </p:pic>
      <p:sp>
        <p:nvSpPr>
          <p:cNvPr id="13" name="TextBox 12"/>
          <p:cNvSpPr txBox="1">
            <a:spLocks noChangeArrowheads="1"/>
          </p:cNvSpPr>
          <p:nvPr/>
        </p:nvSpPr>
        <p:spPr bwMode="auto">
          <a:xfrm>
            <a:off x="1428750" y="2012950"/>
            <a:ext cx="6786563" cy="831850"/>
          </a:xfrm>
          <a:prstGeom prst="rect">
            <a:avLst/>
          </a:prstGeom>
          <a:noFill/>
          <a:ln w="9525">
            <a:noFill/>
            <a:miter lim="800000"/>
            <a:headEnd/>
            <a:tailEnd/>
          </a:ln>
        </p:spPr>
        <p:txBody>
          <a:bodyPr>
            <a:spAutoFit/>
          </a:bodyPr>
          <a:lstStyle/>
          <a:p>
            <a:r>
              <a:rPr lang="en-US" sz="4800">
                <a:solidFill>
                  <a:schemeClr val="bg1"/>
                </a:solidFill>
              </a:rPr>
              <a:t>EVEN THIS BUILDING!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ox(in)">
                                      <p:cBhvr>
                                        <p:cTn id="13" dur="500"/>
                                        <p:tgtEl>
                                          <p:spTgt spid="12"/>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76200" y="0"/>
            <a:ext cx="9220200" cy="6858000"/>
          </a:xfrm>
          <a:prstGeom prst="rect">
            <a:avLst/>
          </a:prstGeom>
          <a:solidFill>
            <a:srgbClr val="008000"/>
          </a:solidFill>
          <a:ln w="9525">
            <a:solidFill>
              <a:srgbClr val="008000"/>
            </a:solidFill>
            <a:miter lim="800000"/>
            <a:headEnd/>
            <a:tailEnd/>
          </a:ln>
          <a:effectLst>
            <a:outerShdw dist="23000" dir="5400000" rotWithShape="0">
              <a:srgbClr val="808080">
                <a:alpha val="34999"/>
              </a:srgbClr>
            </a:outerShdw>
          </a:effectLst>
        </p:spPr>
        <p:txBody>
          <a:bodyPr anchor="ctr"/>
          <a:lstStyle/>
          <a:p>
            <a:pPr algn="ctr">
              <a:defRPr/>
            </a:pPr>
            <a:endParaRPr lang="en-US">
              <a:solidFill>
                <a:srgbClr val="FFFFFF"/>
              </a:solidFill>
              <a:latin typeface="Calibri" charset="0"/>
            </a:endParaRPr>
          </a:p>
        </p:txBody>
      </p:sp>
      <p:sp>
        <p:nvSpPr>
          <p:cNvPr id="2" name="Title 1"/>
          <p:cNvSpPr>
            <a:spLocks noGrp="1"/>
          </p:cNvSpPr>
          <p:nvPr>
            <p:ph type="ctrTitle"/>
          </p:nvPr>
        </p:nvSpPr>
        <p:spPr>
          <a:xfrm>
            <a:off x="609600" y="1066800"/>
            <a:ext cx="7772400" cy="1470025"/>
          </a:xfrm>
          <a:effectLst>
            <a:outerShdw blurRad="50800" dist="38100" dir="2700000" algn="tl" rotWithShape="0">
              <a:prstClr val="black">
                <a:alpha val="40000"/>
              </a:prstClr>
            </a:outerShdw>
          </a:effectLst>
        </p:spPr>
        <p:txBody>
          <a:bodyPr rtlCol="0">
            <a:normAutofit/>
          </a:bodyPr>
          <a:lstStyle/>
          <a:p>
            <a:pPr algn="ctr" eaLnBrk="1" fontAlgn="auto" hangingPunct="1">
              <a:spcAft>
                <a:spcPts val="0"/>
              </a:spcAft>
              <a:defRPr/>
            </a:pPr>
            <a:r>
              <a:rPr lang="en-US" dirty="0" smtClean="0">
                <a:solidFill>
                  <a:schemeClr val="tx1"/>
                </a:solidFill>
                <a:latin typeface="Marker Felt" charset="0"/>
              </a:rPr>
              <a:t>Radical</a:t>
            </a:r>
            <a:r>
              <a:rPr lang="en-US" dirty="0" smtClean="0">
                <a:solidFill>
                  <a:schemeClr val="bg1"/>
                </a:solidFill>
              </a:rPr>
              <a:t> </a:t>
            </a:r>
            <a:r>
              <a:rPr lang="en-US" dirty="0" smtClean="0">
                <a:solidFill>
                  <a:srgbClr val="92D050"/>
                </a:solidFill>
              </a:rPr>
              <a:t>PHILOSOPHY!??</a:t>
            </a:r>
            <a:endParaRPr lang="en-US" sz="5400" dirty="0" smtClean="0">
              <a:solidFill>
                <a:srgbClr val="92D050"/>
              </a:solidFill>
            </a:endParaRPr>
          </a:p>
        </p:txBody>
      </p:sp>
      <p:sp>
        <p:nvSpPr>
          <p:cNvPr id="20484" name="Subtitle 2"/>
          <p:cNvSpPr>
            <a:spLocks noGrp="1"/>
          </p:cNvSpPr>
          <p:nvPr>
            <p:ph type="subTitle" idx="1"/>
          </p:nvPr>
        </p:nvSpPr>
        <p:spPr>
          <a:xfrm>
            <a:off x="685800" y="2971800"/>
            <a:ext cx="7772400" cy="2438400"/>
          </a:xfrm>
        </p:spPr>
        <p:txBody>
          <a:bodyPr rtlCol="0">
            <a:normAutofit fontScale="85000" lnSpcReduction="20000"/>
          </a:bodyPr>
          <a:lstStyle/>
          <a:p>
            <a:pPr algn="ctr" eaLnBrk="1" fontAlgn="auto" hangingPunct="1">
              <a:spcAft>
                <a:spcPts val="0"/>
              </a:spcAft>
              <a:buFont typeface="Arial" pitchFamily="34" charset="0"/>
              <a:buNone/>
              <a:defRPr/>
            </a:pPr>
            <a:r>
              <a:rPr lang="en-US" sz="6400" dirty="0" smtClean="0">
                <a:solidFill>
                  <a:srgbClr val="FFFFFF"/>
                </a:solidFill>
              </a:rPr>
              <a:t>WASTE = FOOD</a:t>
            </a:r>
          </a:p>
          <a:p>
            <a:pPr algn="ctr" eaLnBrk="1" fontAlgn="auto" hangingPunct="1">
              <a:spcAft>
                <a:spcPts val="0"/>
              </a:spcAft>
              <a:buFont typeface="Arial" pitchFamily="34" charset="0"/>
              <a:buNone/>
              <a:defRPr/>
            </a:pPr>
            <a:endParaRPr lang="en-US" sz="3200" baseline="0" dirty="0" smtClean="0">
              <a:solidFill>
                <a:srgbClr val="FFFFFF"/>
              </a:solidFill>
            </a:endParaRPr>
          </a:p>
          <a:p>
            <a:pPr algn="ctr" eaLnBrk="1" fontAlgn="auto" hangingPunct="1">
              <a:spcAft>
                <a:spcPts val="0"/>
              </a:spcAft>
              <a:buFont typeface="Arial" pitchFamily="34" charset="0"/>
              <a:buNone/>
              <a:defRPr/>
            </a:pPr>
            <a:r>
              <a:rPr lang="en-US" sz="3200" baseline="0" dirty="0" smtClean="0">
                <a:solidFill>
                  <a:srgbClr val="FFFFFF"/>
                </a:solidFill>
              </a:rPr>
              <a:t>(the human race is the only species to DESIGN things with the INTENTION that they become  GARBAGE!)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idx="1"/>
          </p:nvPr>
        </p:nvSpPr>
        <p:spPr>
          <a:xfrm>
            <a:off x="1295400" y="2133600"/>
            <a:ext cx="7162800" cy="3886200"/>
          </a:xfrm>
        </p:spPr>
        <p:txBody>
          <a:bodyPr/>
          <a:lstStyle/>
          <a:p>
            <a:pPr eaLnBrk="1" hangingPunct="1">
              <a:buFont typeface="Arial" charset="0"/>
              <a:buNone/>
            </a:pPr>
            <a:r>
              <a:rPr lang="en-US" dirty="0" smtClean="0"/>
              <a:t>Design for a closed loop where WASTE becomes FOOD and FEEDS back into a healthy cycle….</a:t>
            </a:r>
          </a:p>
        </p:txBody>
      </p:sp>
      <p:pic>
        <p:nvPicPr>
          <p:cNvPr id="10243" name="Picture 5" descr="sheep"/>
          <p:cNvPicPr>
            <a:picLocks noChangeAspect="1" noChangeArrowheads="1"/>
          </p:cNvPicPr>
          <p:nvPr/>
        </p:nvPicPr>
        <p:blipFill>
          <a:blip r:embed="rId2" cstate="print"/>
          <a:srcRect/>
          <a:stretch>
            <a:fillRect/>
          </a:stretch>
        </p:blipFill>
        <p:spPr bwMode="auto">
          <a:xfrm>
            <a:off x="960438" y="3786188"/>
            <a:ext cx="2697162" cy="1793875"/>
          </a:xfrm>
          <a:prstGeom prst="rect">
            <a:avLst/>
          </a:prstGeom>
          <a:noFill/>
          <a:ln w="9525">
            <a:noFill/>
            <a:miter lim="800000"/>
            <a:headEnd/>
            <a:tailEnd/>
          </a:ln>
        </p:spPr>
      </p:pic>
      <p:pic>
        <p:nvPicPr>
          <p:cNvPr id="10244" name="Picture 6" descr="Scoured_Brown_Sheep_Wool"/>
          <p:cNvPicPr>
            <a:picLocks noChangeAspect="1" noChangeArrowheads="1"/>
          </p:cNvPicPr>
          <p:nvPr/>
        </p:nvPicPr>
        <p:blipFill>
          <a:blip r:embed="rId3" cstate="print"/>
          <a:srcRect/>
          <a:stretch>
            <a:fillRect/>
          </a:stretch>
        </p:blipFill>
        <p:spPr bwMode="auto">
          <a:xfrm>
            <a:off x="4152900" y="3786188"/>
            <a:ext cx="1790700" cy="1790700"/>
          </a:xfrm>
          <a:prstGeom prst="rect">
            <a:avLst/>
          </a:prstGeom>
          <a:noFill/>
          <a:ln w="9525">
            <a:noFill/>
            <a:miter lim="800000"/>
            <a:headEnd/>
            <a:tailEnd/>
          </a:ln>
        </p:spPr>
      </p:pic>
      <p:pic>
        <p:nvPicPr>
          <p:cNvPr id="10245" name="Picture 7" descr="Sheep Motif Items"/>
          <p:cNvPicPr>
            <a:picLocks noChangeAspect="1" noChangeArrowheads="1"/>
          </p:cNvPicPr>
          <p:nvPr/>
        </p:nvPicPr>
        <p:blipFill>
          <a:blip r:embed="rId4" cstate="print"/>
          <a:srcRect/>
          <a:stretch>
            <a:fillRect/>
          </a:stretch>
        </p:blipFill>
        <p:spPr bwMode="auto">
          <a:xfrm>
            <a:off x="6373813" y="3786188"/>
            <a:ext cx="1398587" cy="1752600"/>
          </a:xfrm>
          <a:prstGeom prst="rect">
            <a:avLst/>
          </a:prstGeom>
          <a:noFill/>
          <a:ln w="9525">
            <a:noFill/>
            <a:miter lim="800000"/>
            <a:headEnd/>
            <a:tailEnd/>
          </a:ln>
        </p:spPr>
      </p:pic>
      <p:sp>
        <p:nvSpPr>
          <p:cNvPr id="10246" name="Line 8"/>
          <p:cNvSpPr>
            <a:spLocks noChangeShapeType="1"/>
          </p:cNvSpPr>
          <p:nvPr/>
        </p:nvSpPr>
        <p:spPr bwMode="auto">
          <a:xfrm>
            <a:off x="3581400" y="4776788"/>
            <a:ext cx="533400" cy="0"/>
          </a:xfrm>
          <a:prstGeom prst="line">
            <a:avLst/>
          </a:prstGeom>
          <a:noFill/>
          <a:ln w="57150">
            <a:solidFill>
              <a:schemeClr val="tx1"/>
            </a:solidFill>
            <a:round/>
            <a:headEnd/>
            <a:tailEnd type="triangle" w="med" len="med"/>
          </a:ln>
        </p:spPr>
        <p:txBody>
          <a:bodyPr/>
          <a:lstStyle/>
          <a:p>
            <a:endParaRPr lang="en-US"/>
          </a:p>
        </p:txBody>
      </p:sp>
      <p:sp>
        <p:nvSpPr>
          <p:cNvPr id="10247" name="Line 9"/>
          <p:cNvSpPr>
            <a:spLocks noChangeShapeType="1"/>
          </p:cNvSpPr>
          <p:nvPr/>
        </p:nvSpPr>
        <p:spPr bwMode="auto">
          <a:xfrm>
            <a:off x="5867400" y="4776788"/>
            <a:ext cx="533400" cy="0"/>
          </a:xfrm>
          <a:prstGeom prst="line">
            <a:avLst/>
          </a:prstGeom>
          <a:noFill/>
          <a:ln w="57150">
            <a:solidFill>
              <a:schemeClr val="tx1"/>
            </a:solidFill>
            <a:round/>
            <a:headEnd/>
            <a:tailEnd type="triangle" w="med" len="med"/>
          </a:ln>
        </p:spPr>
        <p:txBody>
          <a:bodyPr/>
          <a:lstStyle/>
          <a:p>
            <a:endParaRPr lang="en-US"/>
          </a:p>
        </p:txBody>
      </p:sp>
      <p:sp>
        <p:nvSpPr>
          <p:cNvPr id="10248" name="Text Box 10"/>
          <p:cNvSpPr txBox="1">
            <a:spLocks noChangeArrowheads="1"/>
          </p:cNvSpPr>
          <p:nvPr/>
        </p:nvSpPr>
        <p:spPr bwMode="auto">
          <a:xfrm>
            <a:off x="6477000" y="5538788"/>
            <a:ext cx="2347913" cy="304800"/>
          </a:xfrm>
          <a:prstGeom prst="rect">
            <a:avLst/>
          </a:prstGeom>
          <a:noFill/>
          <a:ln w="9525">
            <a:noFill/>
            <a:miter lim="800000"/>
            <a:headEnd/>
            <a:tailEnd/>
          </a:ln>
        </p:spPr>
        <p:txBody>
          <a:bodyPr wrap="none">
            <a:spAutoFit/>
          </a:bodyPr>
          <a:lstStyle/>
          <a:p>
            <a:r>
              <a:rPr lang="en-US" sz="1400" b="1"/>
              <a:t>compostable end product</a:t>
            </a:r>
          </a:p>
        </p:txBody>
      </p:sp>
      <p:pic>
        <p:nvPicPr>
          <p:cNvPr id="10249" name="Picture 14" descr="grass"/>
          <p:cNvPicPr>
            <a:picLocks noChangeAspect="1" noChangeArrowheads="1"/>
          </p:cNvPicPr>
          <p:nvPr/>
        </p:nvPicPr>
        <p:blipFill>
          <a:blip r:embed="rId5" cstate="print"/>
          <a:srcRect/>
          <a:stretch>
            <a:fillRect/>
          </a:stretch>
        </p:blipFill>
        <p:spPr bwMode="auto">
          <a:xfrm>
            <a:off x="8201025" y="4090988"/>
            <a:ext cx="1704975" cy="1371600"/>
          </a:xfrm>
          <a:prstGeom prst="rect">
            <a:avLst/>
          </a:prstGeom>
          <a:noFill/>
          <a:ln w="9525">
            <a:noFill/>
            <a:miter lim="800000"/>
            <a:headEnd/>
            <a:tailEnd/>
          </a:ln>
        </p:spPr>
      </p:pic>
      <p:pic>
        <p:nvPicPr>
          <p:cNvPr id="10250" name="Picture 15" descr="grass"/>
          <p:cNvPicPr>
            <a:picLocks noChangeAspect="1" noChangeArrowheads="1"/>
          </p:cNvPicPr>
          <p:nvPr/>
        </p:nvPicPr>
        <p:blipFill>
          <a:blip r:embed="rId5" cstate="print"/>
          <a:srcRect/>
          <a:stretch>
            <a:fillRect/>
          </a:stretch>
        </p:blipFill>
        <p:spPr bwMode="auto">
          <a:xfrm>
            <a:off x="-1062038" y="4167188"/>
            <a:ext cx="1704976" cy="1371600"/>
          </a:xfrm>
          <a:prstGeom prst="rect">
            <a:avLst/>
          </a:prstGeom>
          <a:noFill/>
          <a:ln w="9525">
            <a:noFill/>
            <a:miter lim="800000"/>
            <a:headEnd/>
            <a:tailEnd/>
          </a:ln>
        </p:spPr>
      </p:pic>
      <p:sp>
        <p:nvSpPr>
          <p:cNvPr id="10251" name="Line 11"/>
          <p:cNvSpPr>
            <a:spLocks noChangeShapeType="1"/>
          </p:cNvSpPr>
          <p:nvPr/>
        </p:nvSpPr>
        <p:spPr bwMode="auto">
          <a:xfrm>
            <a:off x="7772400" y="4776788"/>
            <a:ext cx="533400" cy="0"/>
          </a:xfrm>
          <a:prstGeom prst="line">
            <a:avLst/>
          </a:prstGeom>
          <a:noFill/>
          <a:ln w="57150">
            <a:solidFill>
              <a:schemeClr val="tx1"/>
            </a:solidFill>
            <a:round/>
            <a:headEnd/>
            <a:tailEnd type="triangle" w="med" len="med"/>
          </a:ln>
        </p:spPr>
        <p:txBody>
          <a:bodyPr/>
          <a:lstStyle/>
          <a:p>
            <a:endParaRPr lang="en-US"/>
          </a:p>
        </p:txBody>
      </p:sp>
      <p:sp>
        <p:nvSpPr>
          <p:cNvPr id="14" name="Title 1"/>
          <p:cNvSpPr txBox="1">
            <a:spLocks/>
          </p:cNvSpPr>
          <p:nvPr/>
        </p:nvSpPr>
        <p:spPr>
          <a:xfrm>
            <a:off x="1295400" y="457200"/>
            <a:ext cx="7848600" cy="1143000"/>
          </a:xfrm>
          <a:prstGeom prst="rect">
            <a:avLst/>
          </a:prstGeom>
          <a:solidFill>
            <a:schemeClr val="tx1"/>
          </a:solidFill>
          <a:effectLst>
            <a:outerShdw blurRad="50800" dist="38100" dir="2700000" algn="tl" rotWithShape="0">
              <a:prstClr val="black">
                <a:alpha val="40000"/>
              </a:prstClr>
            </a:outerShdw>
          </a:effectLst>
        </p:spPr>
        <p:txBody>
          <a:bodyPr anchor="ctr">
            <a:normAutofit/>
          </a:bodyPr>
          <a:lstStyle/>
          <a:p>
            <a:pPr algn="ctr" defTabSz="914400" fontAlgn="auto">
              <a:spcAft>
                <a:spcPts val="0"/>
              </a:spcAft>
              <a:defRPr/>
            </a:pPr>
            <a:r>
              <a:rPr lang="en-US" sz="4400" dirty="0">
                <a:solidFill>
                  <a:schemeClr val="bg1"/>
                </a:solidFill>
                <a:latin typeface="Marker Felt" charset="0"/>
                <a:ea typeface="+mj-ea"/>
                <a:cs typeface="+mj-cs"/>
              </a:rPr>
              <a:t>MIMIC NATURAL CYCLES</a:t>
            </a:r>
            <a:endParaRPr lang="en-US" sz="4400" dirty="0">
              <a:solidFill>
                <a:schemeClr val="bg1"/>
              </a:solidFill>
              <a:latin typeface="+mj-lt"/>
              <a:ea typeface="+mj-ea"/>
              <a:cs typeface="+mj-cs"/>
            </a:endParaRPr>
          </a:p>
        </p:txBody>
      </p:sp>
      <p:sp>
        <p:nvSpPr>
          <p:cNvPr id="10253" name="Line 12"/>
          <p:cNvSpPr>
            <a:spLocks noChangeShapeType="1"/>
          </p:cNvSpPr>
          <p:nvPr/>
        </p:nvSpPr>
        <p:spPr bwMode="auto">
          <a:xfrm>
            <a:off x="457200" y="4700588"/>
            <a:ext cx="533400" cy="0"/>
          </a:xfrm>
          <a:prstGeom prst="line">
            <a:avLst/>
          </a:prstGeom>
          <a:noFill/>
          <a:ln w="57150">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76200" y="0"/>
            <a:ext cx="9220200" cy="6858000"/>
          </a:xfrm>
          <a:prstGeom prst="rect">
            <a:avLst/>
          </a:prstGeom>
          <a:solidFill>
            <a:srgbClr val="008000"/>
          </a:solidFill>
          <a:ln w="9525">
            <a:solidFill>
              <a:srgbClr val="008000"/>
            </a:solidFill>
            <a:miter lim="800000"/>
            <a:headEnd/>
            <a:tailEnd/>
          </a:ln>
          <a:effectLst>
            <a:outerShdw blurRad="50800" dist="38100" dir="2700000" algn="tl" rotWithShape="0">
              <a:prstClr val="black">
                <a:alpha val="40000"/>
              </a:prstClr>
            </a:outerShdw>
          </a:effectLst>
        </p:spPr>
        <p:txBody>
          <a:bodyPr anchor="ctr"/>
          <a:lstStyle/>
          <a:p>
            <a:pPr algn="ctr">
              <a:defRPr/>
            </a:pPr>
            <a:endParaRPr lang="en-US">
              <a:solidFill>
                <a:srgbClr val="FFFFFF"/>
              </a:solidFill>
              <a:latin typeface="Calibri" charset="0"/>
            </a:endParaRPr>
          </a:p>
        </p:txBody>
      </p:sp>
      <p:sp>
        <p:nvSpPr>
          <p:cNvPr id="11267" name="Title 1"/>
          <p:cNvSpPr>
            <a:spLocks noGrp="1"/>
          </p:cNvSpPr>
          <p:nvPr>
            <p:ph type="ctrTitle"/>
          </p:nvPr>
        </p:nvSpPr>
        <p:spPr>
          <a:xfrm>
            <a:off x="609600" y="1066800"/>
            <a:ext cx="7772400" cy="1470025"/>
          </a:xfrm>
          <a:effectLst>
            <a:outerShdw blurRad="50800" dist="38100" dir="2700000" algn="tl" rotWithShape="0">
              <a:prstClr val="black">
                <a:alpha val="40000"/>
              </a:prstClr>
            </a:outerShdw>
          </a:effectLst>
        </p:spPr>
        <p:txBody>
          <a:bodyPr/>
          <a:lstStyle/>
          <a:p>
            <a:pPr algn="ctr" eaLnBrk="1" hangingPunct="1"/>
            <a:r>
              <a:rPr lang="en-US" dirty="0" smtClean="0">
                <a:solidFill>
                  <a:schemeClr val="tx1"/>
                </a:solidFill>
                <a:latin typeface="Marker Felt" charset="0"/>
              </a:rPr>
              <a:t>Radical</a:t>
            </a:r>
            <a:r>
              <a:rPr lang="en-US" dirty="0" smtClean="0">
                <a:solidFill>
                  <a:schemeClr val="tx1"/>
                </a:solidFill>
              </a:rPr>
              <a:t> </a:t>
            </a:r>
            <a:r>
              <a:rPr lang="en-US" dirty="0" smtClean="0">
                <a:solidFill>
                  <a:srgbClr val="92D050"/>
                </a:solidFill>
              </a:rPr>
              <a:t>PROPOSITION!??</a:t>
            </a:r>
            <a:endParaRPr lang="en-US" sz="5400" dirty="0" smtClean="0">
              <a:solidFill>
                <a:srgbClr val="92D050"/>
              </a:solidFill>
            </a:endParaRPr>
          </a:p>
        </p:txBody>
      </p:sp>
      <p:sp>
        <p:nvSpPr>
          <p:cNvPr id="11268" name="Subtitle 2"/>
          <p:cNvSpPr>
            <a:spLocks noGrp="1"/>
          </p:cNvSpPr>
          <p:nvPr>
            <p:ph type="subTitle" idx="1"/>
          </p:nvPr>
        </p:nvSpPr>
        <p:spPr>
          <a:xfrm>
            <a:off x="685800" y="2209800"/>
            <a:ext cx="7772400" cy="1752600"/>
          </a:xfrm>
        </p:spPr>
        <p:txBody>
          <a:bodyPr/>
          <a:lstStyle/>
          <a:p>
            <a:pPr algn="ctr" eaLnBrk="1" hangingPunct="1"/>
            <a:r>
              <a:rPr lang="en-US" sz="2800" b="1" baseline="0" dirty="0" smtClean="0">
                <a:solidFill>
                  <a:srgbClr val="FFFFFF"/>
                </a:solidFill>
              </a:rPr>
              <a:t>DESIGN FOR DISASSEMBLY</a:t>
            </a:r>
          </a:p>
          <a:p>
            <a:pPr algn="ctr" eaLnBrk="1" hangingPunct="1"/>
            <a:r>
              <a:rPr lang="en-US" sz="2800" baseline="0" dirty="0" smtClean="0">
                <a:solidFill>
                  <a:srgbClr val="FFFFFF"/>
                </a:solidFill>
              </a:rPr>
              <a:t>So that we can take things (even buildings!) apart and easily repair or reuse them</a:t>
            </a:r>
          </a:p>
          <a:p>
            <a:pPr algn="ctr" eaLnBrk="1" hangingPunct="1"/>
            <a:r>
              <a:rPr lang="en-US" sz="2800" b="1" baseline="0" dirty="0" smtClean="0">
                <a:solidFill>
                  <a:srgbClr val="FFFFFF"/>
                </a:solidFill>
              </a:rPr>
              <a:t>REUSE</a:t>
            </a:r>
            <a:r>
              <a:rPr lang="en-US" sz="2800" baseline="0" dirty="0" smtClean="0">
                <a:solidFill>
                  <a:srgbClr val="FFFFFF"/>
                </a:solidFill>
              </a:rPr>
              <a:t> MEANS LESS ENERGY THAN RECYCLE</a:t>
            </a:r>
          </a:p>
          <a:p>
            <a:pPr algn="ctr" eaLnBrk="1" hangingPunct="1"/>
            <a:r>
              <a:rPr lang="en-US" sz="2800" baseline="0" dirty="0" smtClean="0">
                <a:solidFill>
                  <a:srgbClr val="FFFFFF"/>
                </a:solidFill>
              </a:rPr>
              <a:t>so select materials for building that can be #1 reused and #2 recycled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68">
                                            <p:txEl>
                                              <p:pRg st="1" end="1"/>
                                            </p:txEl>
                                          </p:spTgt>
                                        </p:tgtEl>
                                        <p:attrNameLst>
                                          <p:attrName>style.visibility</p:attrName>
                                        </p:attrNameLst>
                                      </p:cBhvr>
                                      <p:to>
                                        <p:strVal val="visible"/>
                                      </p:to>
                                    </p:set>
                                    <p:anim calcmode="lin" valueType="num">
                                      <p:cBhvr additive="base">
                                        <p:cTn id="7" dur="500" fill="hold"/>
                                        <p:tgtEl>
                                          <p:spTgt spid="1126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268">
                                            <p:txEl>
                                              <p:pRg st="2" end="2"/>
                                            </p:txEl>
                                          </p:spTgt>
                                        </p:tgtEl>
                                        <p:attrNameLst>
                                          <p:attrName>style.visibility</p:attrName>
                                        </p:attrNameLst>
                                      </p:cBhvr>
                                      <p:to>
                                        <p:strVal val="visible"/>
                                      </p:to>
                                    </p:set>
                                    <p:anim calcmode="lin" valueType="num">
                                      <p:cBhvr additive="base">
                                        <p:cTn id="13" dur="500" fill="hold"/>
                                        <p:tgtEl>
                                          <p:spTgt spid="1126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268">
                                            <p:txEl>
                                              <p:pRg st="3" end="3"/>
                                            </p:txEl>
                                          </p:spTgt>
                                        </p:tgtEl>
                                        <p:attrNameLst>
                                          <p:attrName>style.visibility</p:attrName>
                                        </p:attrNameLst>
                                      </p:cBhvr>
                                      <p:to>
                                        <p:strVal val="visible"/>
                                      </p:to>
                                    </p:set>
                                    <p:anim calcmode="lin" valueType="num">
                                      <p:cBhvr additive="base">
                                        <p:cTn id="19" dur="500" fill="hold"/>
                                        <p:tgtEl>
                                          <p:spTgt spid="1126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26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1" descr="disassembly.jpg"/>
          <p:cNvPicPr>
            <a:picLocks noGrp="1" noChangeAspect="1"/>
          </p:cNvPicPr>
          <p:nvPr>
            <p:ph idx="1"/>
          </p:nvPr>
        </p:nvPicPr>
        <p:blipFill>
          <a:blip r:embed="rId2" cstate="print"/>
          <a:srcRect/>
          <a:stretch>
            <a:fillRect/>
          </a:stretch>
        </p:blipFill>
        <p:spPr>
          <a:xfrm>
            <a:off x="1295400" y="1524000"/>
            <a:ext cx="6835775" cy="4525963"/>
          </a:xfrm>
          <a:noFill/>
        </p:spPr>
      </p:pic>
      <p:sp>
        <p:nvSpPr>
          <p:cNvPr id="12292" name="TextBox 15"/>
          <p:cNvSpPr txBox="1">
            <a:spLocks noChangeArrowheads="1"/>
          </p:cNvSpPr>
          <p:nvPr/>
        </p:nvSpPr>
        <p:spPr bwMode="auto">
          <a:xfrm>
            <a:off x="1295400" y="5997714"/>
            <a:ext cx="7258050" cy="707886"/>
          </a:xfrm>
          <a:prstGeom prst="rect">
            <a:avLst/>
          </a:prstGeom>
          <a:noFill/>
          <a:ln w="9525">
            <a:noFill/>
            <a:miter lim="800000"/>
            <a:headEnd/>
            <a:tailEnd/>
          </a:ln>
        </p:spPr>
        <p:txBody>
          <a:bodyPr wrap="square">
            <a:spAutoFit/>
          </a:bodyPr>
          <a:lstStyle/>
          <a:p>
            <a:r>
              <a:rPr lang="en-US" sz="2000" dirty="0"/>
              <a:t>DESIGN BUILDINGS TO COME APART SO THAT THEY CAN BE REPAIRED, REUSED AND RECYCLED – EASILY!</a:t>
            </a:r>
          </a:p>
        </p:txBody>
      </p:sp>
      <p:sp>
        <p:nvSpPr>
          <p:cNvPr id="14" name="Title 1"/>
          <p:cNvSpPr txBox="1">
            <a:spLocks/>
          </p:cNvSpPr>
          <p:nvPr/>
        </p:nvSpPr>
        <p:spPr>
          <a:xfrm>
            <a:off x="1295400" y="427038"/>
            <a:ext cx="7848599" cy="1143000"/>
          </a:xfrm>
          <a:prstGeom prst="rect">
            <a:avLst/>
          </a:prstGeom>
          <a:solidFill>
            <a:schemeClr val="tx1"/>
          </a:solidFill>
          <a:effectLst>
            <a:outerShdw blurRad="50800" dist="38100" dir="2700000" algn="tl" rotWithShape="0">
              <a:prstClr val="black">
                <a:alpha val="40000"/>
              </a:prstClr>
            </a:outerShdw>
          </a:effectLst>
        </p:spPr>
        <p:txBody>
          <a:bodyPr anchor="ctr">
            <a:normAutofit/>
          </a:bodyPr>
          <a:lstStyle/>
          <a:p>
            <a:pPr algn="ctr" defTabSz="914400" fontAlgn="auto">
              <a:spcAft>
                <a:spcPts val="0"/>
              </a:spcAft>
              <a:defRPr/>
            </a:pPr>
            <a:r>
              <a:rPr lang="en-US" sz="3600" dirty="0">
                <a:solidFill>
                  <a:schemeClr val="bg1"/>
                </a:solidFill>
                <a:latin typeface="Marker Felt" charset="0"/>
                <a:ea typeface="+mj-ea"/>
                <a:cs typeface="+mj-cs"/>
              </a:rPr>
              <a:t>MIMIC OTHER INDUSTRIES</a:t>
            </a:r>
            <a:endParaRPr lang="en-US" sz="3600" dirty="0">
              <a:solidFill>
                <a:schemeClr val="bg1"/>
              </a:solidFill>
              <a:latin typeface="+mj-lt"/>
              <a:ea typeface="+mj-ea"/>
              <a:cs typeface="+mj-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76200" y="0"/>
            <a:ext cx="9220200" cy="6858000"/>
          </a:xfrm>
          <a:prstGeom prst="rect">
            <a:avLst/>
          </a:prstGeom>
          <a:solidFill>
            <a:srgbClr val="008000"/>
          </a:solidFill>
          <a:ln w="9525">
            <a:solidFill>
              <a:srgbClr val="008000"/>
            </a:solidFill>
            <a:miter lim="800000"/>
            <a:headEnd/>
            <a:tailEnd/>
          </a:ln>
          <a:effectLst>
            <a:outerShdw dist="23000" dir="5400000" rotWithShape="0">
              <a:srgbClr val="808080">
                <a:alpha val="34999"/>
              </a:srgbClr>
            </a:outerShdw>
          </a:effectLst>
        </p:spPr>
        <p:txBody>
          <a:bodyPr anchor="ctr"/>
          <a:lstStyle/>
          <a:p>
            <a:pPr algn="ctr">
              <a:defRPr/>
            </a:pPr>
            <a:endParaRPr lang="en-US">
              <a:solidFill>
                <a:srgbClr val="FFFFFF"/>
              </a:solidFill>
              <a:latin typeface="Calibri" charset="0"/>
            </a:endParaRPr>
          </a:p>
        </p:txBody>
      </p:sp>
      <p:sp>
        <p:nvSpPr>
          <p:cNvPr id="13315" name="Title 1"/>
          <p:cNvSpPr>
            <a:spLocks noGrp="1"/>
          </p:cNvSpPr>
          <p:nvPr>
            <p:ph type="ctrTitle"/>
          </p:nvPr>
        </p:nvSpPr>
        <p:spPr>
          <a:xfrm>
            <a:off x="609600" y="1066800"/>
            <a:ext cx="7772400" cy="1470025"/>
          </a:xfrm>
          <a:effectLst>
            <a:outerShdw blurRad="50800" dist="38100" dir="2700000" algn="tl" rotWithShape="0">
              <a:prstClr val="black">
                <a:alpha val="40000"/>
              </a:prstClr>
            </a:outerShdw>
          </a:effectLst>
        </p:spPr>
        <p:txBody>
          <a:bodyPr/>
          <a:lstStyle/>
          <a:p>
            <a:pPr algn="ctr" eaLnBrk="1" hangingPunct="1"/>
            <a:r>
              <a:rPr lang="en-US" dirty="0" smtClean="0">
                <a:solidFill>
                  <a:schemeClr val="tx1"/>
                </a:solidFill>
                <a:latin typeface="Marker Felt" charset="0"/>
              </a:rPr>
              <a:t>Inconvenient</a:t>
            </a:r>
            <a:r>
              <a:rPr lang="en-US" dirty="0" smtClean="0">
                <a:solidFill>
                  <a:schemeClr val="tx1"/>
                </a:solidFill>
              </a:rPr>
              <a:t> </a:t>
            </a:r>
            <a:r>
              <a:rPr lang="en-US" dirty="0" smtClean="0">
                <a:solidFill>
                  <a:srgbClr val="92D050"/>
                </a:solidFill>
              </a:rPr>
              <a:t>TRUTH</a:t>
            </a:r>
            <a:endParaRPr lang="en-US" sz="5400" dirty="0" smtClean="0">
              <a:solidFill>
                <a:srgbClr val="92D050"/>
              </a:solidFill>
            </a:endParaRPr>
          </a:p>
        </p:txBody>
      </p:sp>
      <p:sp>
        <p:nvSpPr>
          <p:cNvPr id="20484" name="Subtitle 2"/>
          <p:cNvSpPr>
            <a:spLocks noGrp="1"/>
          </p:cNvSpPr>
          <p:nvPr>
            <p:ph type="subTitle" idx="1"/>
          </p:nvPr>
        </p:nvSpPr>
        <p:spPr>
          <a:xfrm>
            <a:off x="685800" y="1905000"/>
            <a:ext cx="7772400" cy="1752600"/>
          </a:xfrm>
        </p:spPr>
        <p:txBody>
          <a:bodyPr/>
          <a:lstStyle/>
          <a:p>
            <a:pPr algn="ctr" eaLnBrk="1" hangingPunct="1"/>
            <a:r>
              <a:rPr lang="en-US" baseline="0" dirty="0" smtClean="0">
                <a:solidFill>
                  <a:srgbClr val="FFFFFF"/>
                </a:solidFill>
              </a:rPr>
              <a:t>BUILDINGS ARE RESPONSIBLE FOR BETWEEN</a:t>
            </a:r>
            <a:br>
              <a:rPr lang="en-US" baseline="0" dirty="0" smtClean="0">
                <a:solidFill>
                  <a:srgbClr val="FFFFFF"/>
                </a:solidFill>
              </a:rPr>
            </a:br>
            <a:r>
              <a:rPr lang="en-US" baseline="0" dirty="0" smtClean="0">
                <a:solidFill>
                  <a:srgbClr val="FFFFFF"/>
                </a:solidFill>
              </a:rPr>
              <a:t>40% TO 70% OF WORLD CARBON EMISSIONS</a:t>
            </a:r>
          </a:p>
          <a:p>
            <a:pPr algn="ctr" eaLnBrk="1" hangingPunct="1"/>
            <a:r>
              <a:rPr lang="en-US" b="1" baseline="0" dirty="0" smtClean="0">
                <a:solidFill>
                  <a:srgbClr val="FFFFFF"/>
                </a:solidFill>
              </a:rPr>
              <a:t>IT IS NOT ALL ABOUT CARS…</a:t>
            </a:r>
          </a:p>
        </p:txBody>
      </p:sp>
      <p:pic>
        <p:nvPicPr>
          <p:cNvPr id="5" name="Picture 4" descr="inconvenient_truth.jpg"/>
          <p:cNvPicPr>
            <a:picLocks noChangeAspect="1"/>
          </p:cNvPicPr>
          <p:nvPr/>
        </p:nvPicPr>
        <p:blipFill>
          <a:blip r:embed="rId2" cstate="print"/>
          <a:srcRect/>
          <a:stretch>
            <a:fillRect/>
          </a:stretch>
        </p:blipFill>
        <p:spPr bwMode="auto">
          <a:xfrm>
            <a:off x="2286000" y="1981200"/>
            <a:ext cx="4286250" cy="3429000"/>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6" name="TextBox 5"/>
          <p:cNvSpPr txBox="1"/>
          <p:nvPr/>
        </p:nvSpPr>
        <p:spPr>
          <a:xfrm>
            <a:off x="914400" y="5562600"/>
            <a:ext cx="7086600" cy="707886"/>
          </a:xfrm>
          <a:prstGeom prst="rect">
            <a:avLst/>
          </a:prstGeom>
          <a:noFill/>
        </p:spPr>
        <p:txBody>
          <a:bodyPr wrap="square" rtlCol="0">
            <a:spAutoFit/>
          </a:bodyPr>
          <a:lstStyle/>
          <a:p>
            <a:pPr algn="ctr"/>
            <a:r>
              <a:rPr lang="en-CA" sz="2000" dirty="0" smtClean="0"/>
              <a:t>This was an important film by former U.S. Vice President Al Gore, but what he did not stress was that...</a:t>
            </a:r>
            <a:endParaRPr lang="en-CA" sz="2000" dirty="0"/>
          </a:p>
        </p:txBody>
      </p:sp>
      <p:pic>
        <p:nvPicPr>
          <p:cNvPr id="7" name="Picture 6" descr="hummer.jpg"/>
          <p:cNvPicPr>
            <a:picLocks noChangeAspect="1"/>
          </p:cNvPicPr>
          <p:nvPr/>
        </p:nvPicPr>
        <p:blipFill>
          <a:blip r:embed="rId3" cstate="print"/>
          <a:stretch>
            <a:fillRect/>
          </a:stretch>
        </p:blipFill>
        <p:spPr>
          <a:xfrm>
            <a:off x="2819400" y="3352800"/>
            <a:ext cx="3143250" cy="2514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5"/>
                                        </p:tgtEl>
                                        <p:attrNameLst>
                                          <p:attrName>ppt_x</p:attrName>
                                        </p:attrNameLst>
                                      </p:cBhvr>
                                      <p:tavLst>
                                        <p:tav tm="0">
                                          <p:val>
                                            <p:strVal val="ppt_x"/>
                                          </p:val>
                                        </p:tav>
                                        <p:tav tm="100000">
                                          <p:val>
                                            <p:strVal val="ppt_x"/>
                                          </p:val>
                                        </p:tav>
                                      </p:tavLst>
                                    </p:anim>
                                    <p:anim calcmode="lin" valueType="num">
                                      <p:cBhvr additive="base">
                                        <p:cTn id="7" dur="500"/>
                                        <p:tgtEl>
                                          <p:spTgt spid="5"/>
                                        </p:tgtEl>
                                        <p:attrNameLst>
                                          <p:attrName>ppt_y</p:attrName>
                                        </p:attrNameLst>
                                      </p:cBhvr>
                                      <p:tavLst>
                                        <p:tav tm="0">
                                          <p:val>
                                            <p:strVal val="ppt_y"/>
                                          </p:val>
                                        </p:tav>
                                        <p:tav tm="100000">
                                          <p:val>
                                            <p:strVal val="1+ppt_h/2"/>
                                          </p:val>
                                        </p:tav>
                                      </p:tavLst>
                                    </p:anim>
                                    <p:set>
                                      <p:cBhvr>
                                        <p:cTn id="8" dur="1" fill="hold">
                                          <p:stCondLst>
                                            <p:cond delay="499"/>
                                          </p:stCondLst>
                                        </p:cTn>
                                        <p:tgtEl>
                                          <p:spTgt spid="5"/>
                                        </p:tgtEl>
                                        <p:attrNameLst>
                                          <p:attrName>style.visibility</p:attrName>
                                        </p:attrNameLst>
                                      </p:cBhvr>
                                      <p:to>
                                        <p:strVal val="hidden"/>
                                      </p:to>
                                    </p:set>
                                  </p:childTnLst>
                                </p:cTn>
                              </p:par>
                              <p:par>
                                <p:cTn id="9" presetID="2" presetClass="exit" presetSubtype="4" fill="hold" grpId="0" nodeType="withEffect">
                                  <p:stCondLst>
                                    <p:cond delay="0"/>
                                  </p:stCondLst>
                                  <p:childTnLst>
                                    <p:anim calcmode="lin" valueType="num">
                                      <p:cBhvr additive="base">
                                        <p:cTn id="10" dur="500"/>
                                        <p:tgtEl>
                                          <p:spTgt spid="6"/>
                                        </p:tgtEl>
                                        <p:attrNameLst>
                                          <p:attrName>ppt_x</p:attrName>
                                        </p:attrNameLst>
                                      </p:cBhvr>
                                      <p:tavLst>
                                        <p:tav tm="0">
                                          <p:val>
                                            <p:strVal val="ppt_x"/>
                                          </p:val>
                                        </p:tav>
                                        <p:tav tm="100000">
                                          <p:val>
                                            <p:strVal val="ppt_x"/>
                                          </p:val>
                                        </p:tav>
                                      </p:tavLst>
                                    </p:anim>
                                    <p:anim calcmode="lin" valueType="num">
                                      <p:cBhvr additive="base">
                                        <p:cTn id="11" dur="500"/>
                                        <p:tgtEl>
                                          <p:spTgt spid="6"/>
                                        </p:tgtEl>
                                        <p:attrNameLst>
                                          <p:attrName>ppt_y</p:attrName>
                                        </p:attrNameLst>
                                      </p:cBhvr>
                                      <p:tavLst>
                                        <p:tav tm="0">
                                          <p:val>
                                            <p:strVal val="ppt_y"/>
                                          </p:val>
                                        </p:tav>
                                        <p:tav tm="100000">
                                          <p:val>
                                            <p:strVal val="1+ppt_h/2"/>
                                          </p:val>
                                        </p:tav>
                                      </p:tavLst>
                                    </p:anim>
                                    <p:set>
                                      <p:cBhvr>
                                        <p:cTn id="12" dur="1" fill="hold">
                                          <p:stCondLst>
                                            <p:cond delay="499"/>
                                          </p:stCondLst>
                                        </p:cTn>
                                        <p:tgtEl>
                                          <p:spTgt spid="6"/>
                                        </p:tgtEl>
                                        <p:attrNameLst>
                                          <p:attrName>style.visibility</p:attrName>
                                        </p:attrNameLst>
                                      </p:cBhvr>
                                      <p:to>
                                        <p:strVal val="hidden"/>
                                      </p:to>
                                    </p:set>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20484">
                                            <p:txEl>
                                              <p:pRg st="0" end="0"/>
                                            </p:txEl>
                                          </p:spTgt>
                                        </p:tgtEl>
                                        <p:attrNameLst>
                                          <p:attrName>style.visibility</p:attrName>
                                        </p:attrNameLst>
                                      </p:cBhvr>
                                      <p:to>
                                        <p:strVal val="visible"/>
                                      </p:to>
                                    </p:set>
                                    <p:anim calcmode="lin" valueType="num">
                                      <p:cBhvr additive="base">
                                        <p:cTn id="16" dur="500" fill="hold"/>
                                        <p:tgtEl>
                                          <p:spTgt spid="20484">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2048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0484">
                                            <p:txEl>
                                              <p:pRg st="1" end="1"/>
                                            </p:txEl>
                                          </p:spTgt>
                                        </p:tgtEl>
                                        <p:attrNameLst>
                                          <p:attrName>style.visibility</p:attrName>
                                        </p:attrNameLst>
                                      </p:cBhvr>
                                      <p:to>
                                        <p:strVal val="visible"/>
                                      </p:to>
                                    </p:set>
                                    <p:anim calcmode="lin" valueType="num">
                                      <p:cBhvr additive="base">
                                        <p:cTn id="22" dur="500" fill="hold"/>
                                        <p:tgtEl>
                                          <p:spTgt spid="20484">
                                            <p:txEl>
                                              <p:pRg st="1" end="1"/>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0484">
                                            <p:txEl>
                                              <p:pRg st="1" end="1"/>
                                            </p:txEl>
                                          </p:spTgt>
                                        </p:tgtEl>
                                        <p:attrNameLst>
                                          <p:attrName>ppt_y</p:attrName>
                                        </p:attrNameLst>
                                      </p:cBhvr>
                                      <p:tavLst>
                                        <p:tav tm="0">
                                          <p:val>
                                            <p:strVal val="1+#ppt_h/2"/>
                                          </p:val>
                                        </p:tav>
                                        <p:tav tm="100000">
                                          <p:val>
                                            <p:strVal val="#ppt_y"/>
                                          </p:val>
                                        </p:tav>
                                      </p:tavLst>
                                    </p:anim>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build="p"/>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endParaRPr lang="en-US" smtClean="0"/>
          </a:p>
        </p:txBody>
      </p:sp>
      <p:pic>
        <p:nvPicPr>
          <p:cNvPr id="5123" name="Content Placeholder 3" descr="DSCN2957.JPG"/>
          <p:cNvPicPr>
            <a:picLocks noGrp="1" noChangeAspect="1"/>
          </p:cNvPicPr>
          <p:nvPr>
            <p:ph idx="1"/>
          </p:nvPr>
        </p:nvPicPr>
        <p:blipFill>
          <a:blip r:embed="rId3" cstate="print"/>
          <a:srcRect/>
          <a:stretch>
            <a:fillRect/>
          </a:stretch>
        </p:blipFill>
        <p:spPr>
          <a:xfrm>
            <a:off x="-304800" y="-53975"/>
            <a:ext cx="9520238" cy="6911975"/>
          </a:xfrm>
        </p:spPr>
      </p:pic>
      <p:sp>
        <p:nvSpPr>
          <p:cNvPr id="5125" name="TextBox 5"/>
          <p:cNvSpPr txBox="1">
            <a:spLocks noChangeArrowheads="1"/>
          </p:cNvSpPr>
          <p:nvPr/>
        </p:nvSpPr>
        <p:spPr bwMode="auto">
          <a:xfrm>
            <a:off x="1981200" y="1752600"/>
            <a:ext cx="5486400" cy="523875"/>
          </a:xfrm>
          <a:prstGeom prst="rect">
            <a:avLst/>
          </a:prstGeom>
          <a:noFill/>
          <a:ln w="9525">
            <a:noFill/>
            <a:miter lim="800000"/>
            <a:headEnd/>
            <a:tailEnd/>
          </a:ln>
        </p:spPr>
        <p:txBody>
          <a:bodyPr>
            <a:spAutoFit/>
          </a:bodyPr>
          <a:lstStyle/>
          <a:p>
            <a:r>
              <a:rPr lang="en-CA" sz="2800" dirty="0">
                <a:solidFill>
                  <a:schemeClr val="bg1"/>
                </a:solidFill>
              </a:rPr>
              <a:t>Energy Use </a:t>
            </a:r>
            <a:r>
              <a:rPr lang="en-CA" sz="2800" dirty="0" smtClean="0">
                <a:solidFill>
                  <a:schemeClr val="bg1"/>
                </a:solidFill>
              </a:rPr>
              <a:t>by Buildings</a:t>
            </a:r>
            <a:endParaRPr lang="en-CA" sz="2800" dirty="0">
              <a:solidFill>
                <a:schemeClr val="bg1"/>
              </a:solidFill>
            </a:endParaRPr>
          </a:p>
        </p:txBody>
      </p:sp>
      <p:graphicFrame>
        <p:nvGraphicFramePr>
          <p:cNvPr id="6" name="Chart 5"/>
          <p:cNvGraphicFramePr/>
          <p:nvPr/>
        </p:nvGraphicFramePr>
        <p:xfrm>
          <a:off x="1524000" y="1397000"/>
          <a:ext cx="6096000" cy="40640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rtlCol="0">
            <a:normAutofit fontScale="90000"/>
          </a:bodyPr>
          <a:lstStyle/>
          <a:p>
            <a:pPr eaLnBrk="1" fontAlgn="auto" hangingPunct="1">
              <a:spcAft>
                <a:spcPts val="0"/>
              </a:spcAft>
              <a:defRPr/>
            </a:pPr>
            <a:r>
              <a:rPr lang="en-CA" sz="4900" b="1" cap="small" dirty="0" smtClean="0">
                <a:solidFill>
                  <a:schemeClr val="bg1"/>
                </a:solidFill>
              </a:rPr>
              <a:t>Background</a:t>
            </a:r>
            <a:r>
              <a:rPr lang="en-CA" b="1" cap="small" dirty="0" smtClean="0">
                <a:solidFill>
                  <a:schemeClr val="bg1"/>
                </a:solidFill>
              </a:rPr>
              <a:t/>
            </a:r>
            <a:br>
              <a:rPr lang="en-CA" b="1" cap="small" dirty="0" smtClean="0">
                <a:solidFill>
                  <a:schemeClr val="bg1"/>
                </a:solidFill>
              </a:rPr>
            </a:br>
            <a:endParaRPr lang="en-CA" b="1" cap="small" dirty="0">
              <a:solidFill>
                <a:srgbClr val="00FF00"/>
              </a:solidFill>
            </a:endParaRPr>
          </a:p>
        </p:txBody>
      </p:sp>
      <p:sp>
        <p:nvSpPr>
          <p:cNvPr id="3" name="Content Placeholder 2"/>
          <p:cNvSpPr>
            <a:spLocks noGrp="1"/>
          </p:cNvSpPr>
          <p:nvPr>
            <p:ph idx="1"/>
          </p:nvPr>
        </p:nvSpPr>
        <p:spPr>
          <a:xfrm>
            <a:off x="1295400" y="1371600"/>
            <a:ext cx="7391400" cy="4554538"/>
          </a:xfrm>
        </p:spPr>
        <p:txBody>
          <a:bodyPr rtlCol="0">
            <a:normAutofit/>
          </a:bodyPr>
          <a:lstStyle/>
          <a:p>
            <a:pPr marL="514350" indent="-514350" eaLnBrk="1" fontAlgn="auto" hangingPunct="1">
              <a:spcAft>
                <a:spcPts val="0"/>
              </a:spcAft>
              <a:buFont typeface="Arial" pitchFamily="34" charset="0"/>
              <a:buNone/>
              <a:defRPr/>
            </a:pPr>
            <a:r>
              <a:rPr lang="en-CA" sz="2800" b="1" dirty="0" smtClean="0">
                <a:solidFill>
                  <a:schemeClr val="tx1"/>
                </a:solidFill>
              </a:rPr>
              <a:t>Greenhouse Gas Equivalency</a:t>
            </a:r>
          </a:p>
          <a:p>
            <a:pPr marL="514350" indent="-514350" eaLnBrk="1" fontAlgn="auto" hangingPunct="1">
              <a:spcAft>
                <a:spcPts val="0"/>
              </a:spcAft>
              <a:buFont typeface="Arial" pitchFamily="34" charset="0"/>
              <a:buNone/>
              <a:defRPr/>
            </a:pPr>
            <a:endParaRPr lang="en-CA" sz="1600" dirty="0" smtClean="0">
              <a:solidFill>
                <a:schemeClr val="tx1"/>
              </a:solidFill>
            </a:endParaRPr>
          </a:p>
          <a:p>
            <a:pPr eaLnBrk="1" fontAlgn="auto" hangingPunct="1">
              <a:spcAft>
                <a:spcPts val="0"/>
              </a:spcAft>
              <a:buFont typeface="Arial" pitchFamily="34" charset="0"/>
              <a:buNone/>
              <a:defRPr/>
            </a:pPr>
            <a:endParaRPr lang="en-CA" dirty="0" smtClean="0">
              <a:solidFill>
                <a:schemeClr val="tx1"/>
              </a:solidFill>
            </a:endParaRPr>
          </a:p>
          <a:p>
            <a:pPr eaLnBrk="1" fontAlgn="auto" hangingPunct="1">
              <a:spcAft>
                <a:spcPts val="0"/>
              </a:spcAft>
              <a:buFont typeface="Arial" pitchFamily="34" charset="0"/>
              <a:buNone/>
              <a:defRPr/>
            </a:pPr>
            <a:endParaRPr lang="en-CA" dirty="0" smtClean="0">
              <a:solidFill>
                <a:schemeClr val="tx1"/>
              </a:solidFill>
            </a:endParaRPr>
          </a:p>
        </p:txBody>
      </p:sp>
      <p:sp>
        <p:nvSpPr>
          <p:cNvPr id="18436" name="Footer Placeholder 16"/>
          <p:cNvSpPr>
            <a:spLocks noGrp="1"/>
          </p:cNvSpPr>
          <p:nvPr>
            <p:ph type="ftr" sz="quarter" idx="4294967295"/>
          </p:nvPr>
        </p:nvSpPr>
        <p:spPr bwMode="auto">
          <a:xfrm>
            <a:off x="7000522" y="6324600"/>
            <a:ext cx="2600678"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CA" sz="1600" dirty="0" smtClean="0"/>
              <a:t>www.cn-sbs.cssbi.ca</a:t>
            </a:r>
          </a:p>
        </p:txBody>
      </p:sp>
      <p:graphicFrame>
        <p:nvGraphicFramePr>
          <p:cNvPr id="8" name="Content Placeholder 4"/>
          <p:cNvGraphicFramePr>
            <a:graphicFrameLocks/>
          </p:cNvGraphicFramePr>
          <p:nvPr/>
        </p:nvGraphicFramePr>
        <p:xfrm>
          <a:off x="2368004" y="2285992"/>
          <a:ext cx="5132953" cy="37862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463" name="TextBox 8"/>
          <p:cNvSpPr txBox="1">
            <a:spLocks noChangeArrowheads="1"/>
          </p:cNvSpPr>
          <p:nvPr/>
        </p:nvSpPr>
        <p:spPr bwMode="auto">
          <a:xfrm>
            <a:off x="1295400" y="2133600"/>
            <a:ext cx="1732360" cy="584200"/>
          </a:xfrm>
          <a:prstGeom prst="rect">
            <a:avLst/>
          </a:prstGeom>
          <a:noFill/>
          <a:ln w="9525">
            <a:noFill/>
            <a:miter lim="800000"/>
            <a:headEnd/>
            <a:tailEnd/>
          </a:ln>
        </p:spPr>
        <p:txBody>
          <a:bodyPr wrap="square">
            <a:spAutoFit/>
          </a:bodyPr>
          <a:lstStyle/>
          <a:p>
            <a:pPr algn="ctr"/>
            <a:r>
              <a:rPr lang="en-CA" sz="1600" dirty="0"/>
              <a:t>0.2 cars not used for 1 year</a:t>
            </a:r>
          </a:p>
        </p:txBody>
      </p:sp>
      <p:sp>
        <p:nvSpPr>
          <p:cNvPr id="19464" name="TextBox 9"/>
          <p:cNvSpPr txBox="1">
            <a:spLocks noChangeArrowheads="1"/>
          </p:cNvSpPr>
          <p:nvPr/>
        </p:nvSpPr>
        <p:spPr bwMode="auto">
          <a:xfrm>
            <a:off x="1295400" y="4114800"/>
            <a:ext cx="1732360" cy="584200"/>
          </a:xfrm>
          <a:prstGeom prst="rect">
            <a:avLst/>
          </a:prstGeom>
          <a:noFill/>
          <a:ln w="9525">
            <a:noFill/>
            <a:miter lim="800000"/>
            <a:headEnd/>
            <a:tailEnd/>
          </a:ln>
        </p:spPr>
        <p:txBody>
          <a:bodyPr wrap="square">
            <a:spAutoFit/>
          </a:bodyPr>
          <a:lstStyle/>
          <a:p>
            <a:pPr algn="ctr"/>
            <a:r>
              <a:rPr lang="en-CA" sz="1600" dirty="0"/>
              <a:t>0.3 tonnes of recycled waste</a:t>
            </a:r>
          </a:p>
        </p:txBody>
      </p:sp>
      <p:sp>
        <p:nvSpPr>
          <p:cNvPr id="19465" name="TextBox 10"/>
          <p:cNvSpPr txBox="1">
            <a:spLocks noChangeArrowheads="1"/>
          </p:cNvSpPr>
          <p:nvPr/>
        </p:nvSpPr>
        <p:spPr bwMode="auto">
          <a:xfrm>
            <a:off x="5210307" y="1928813"/>
            <a:ext cx="1219067" cy="857250"/>
          </a:xfrm>
          <a:prstGeom prst="rect">
            <a:avLst/>
          </a:prstGeom>
          <a:noFill/>
          <a:ln w="9525">
            <a:noFill/>
            <a:miter lim="800000"/>
            <a:headEnd/>
            <a:tailEnd/>
          </a:ln>
        </p:spPr>
        <p:txBody>
          <a:bodyPr wrap="square">
            <a:spAutoFit/>
          </a:bodyPr>
          <a:lstStyle/>
          <a:p>
            <a:pPr algn="ctr"/>
            <a:r>
              <a:rPr lang="en-CA" sz="1600"/>
              <a:t>406.6 L of gas not consumed</a:t>
            </a:r>
          </a:p>
        </p:txBody>
      </p:sp>
      <p:sp>
        <p:nvSpPr>
          <p:cNvPr id="19466" name="TextBox 11"/>
          <p:cNvSpPr txBox="1">
            <a:spLocks noChangeArrowheads="1"/>
          </p:cNvSpPr>
          <p:nvPr/>
        </p:nvSpPr>
        <p:spPr bwMode="auto">
          <a:xfrm>
            <a:off x="7475802" y="2500313"/>
            <a:ext cx="1668198" cy="857250"/>
          </a:xfrm>
          <a:prstGeom prst="rect">
            <a:avLst/>
          </a:prstGeom>
          <a:noFill/>
          <a:ln w="9525">
            <a:noFill/>
            <a:miter lim="800000"/>
            <a:headEnd/>
            <a:tailEnd/>
          </a:ln>
        </p:spPr>
        <p:txBody>
          <a:bodyPr wrap="square">
            <a:spAutoFit/>
          </a:bodyPr>
          <a:lstStyle/>
          <a:p>
            <a:pPr algn="ctr"/>
            <a:r>
              <a:rPr lang="en-CA" sz="1600" dirty="0"/>
              <a:t>2.1 barrels of crude oil not consumed</a:t>
            </a:r>
          </a:p>
        </p:txBody>
      </p:sp>
      <p:sp>
        <p:nvSpPr>
          <p:cNvPr id="19467" name="TextBox 12"/>
          <p:cNvSpPr txBox="1">
            <a:spLocks noChangeArrowheads="1"/>
          </p:cNvSpPr>
          <p:nvPr/>
        </p:nvSpPr>
        <p:spPr bwMode="auto">
          <a:xfrm>
            <a:off x="7589573" y="4357688"/>
            <a:ext cx="1411552" cy="1323439"/>
          </a:xfrm>
          <a:prstGeom prst="rect">
            <a:avLst/>
          </a:prstGeom>
          <a:noFill/>
          <a:ln w="9525">
            <a:noFill/>
            <a:miter lim="800000"/>
            <a:headEnd/>
            <a:tailEnd/>
          </a:ln>
        </p:spPr>
        <p:txBody>
          <a:bodyPr wrap="square">
            <a:spAutoFit/>
          </a:bodyPr>
          <a:lstStyle/>
          <a:p>
            <a:pPr algn="ctr"/>
            <a:r>
              <a:rPr lang="en-CA" sz="1600"/>
              <a:t>1 person reducing energy use by 20% for 1 year</a:t>
            </a:r>
          </a:p>
        </p:txBody>
      </p:sp>
      <p:sp>
        <p:nvSpPr>
          <p:cNvPr id="19468" name="TextBox 13"/>
          <p:cNvSpPr txBox="1">
            <a:spLocks noChangeArrowheads="1"/>
          </p:cNvSpPr>
          <p:nvPr/>
        </p:nvSpPr>
        <p:spPr bwMode="auto">
          <a:xfrm>
            <a:off x="5268515" y="5786438"/>
            <a:ext cx="1732359" cy="830997"/>
          </a:xfrm>
          <a:prstGeom prst="rect">
            <a:avLst/>
          </a:prstGeom>
          <a:noFill/>
          <a:ln w="9525">
            <a:noFill/>
            <a:miter lim="800000"/>
            <a:headEnd/>
            <a:tailEnd/>
          </a:ln>
        </p:spPr>
        <p:txBody>
          <a:bodyPr wrap="square">
            <a:spAutoFit/>
          </a:bodyPr>
          <a:lstStyle/>
          <a:p>
            <a:pPr algn="ctr"/>
            <a:r>
              <a:rPr lang="en-CA" sz="1600" dirty="0"/>
              <a:t>0.9 acres of forest absorbing carbon</a:t>
            </a:r>
          </a:p>
        </p:txBody>
      </p:sp>
      <p:sp>
        <p:nvSpPr>
          <p:cNvPr id="15" name="TextBox 14"/>
          <p:cNvSpPr txBox="1"/>
          <p:nvPr/>
        </p:nvSpPr>
        <p:spPr>
          <a:xfrm>
            <a:off x="1447800" y="6248400"/>
            <a:ext cx="6865276" cy="461963"/>
          </a:xfrm>
          <a:prstGeom prst="rect">
            <a:avLst/>
          </a:prstGeom>
          <a:noFill/>
        </p:spPr>
        <p:txBody>
          <a:bodyPr wrap="square">
            <a:spAutoFit/>
          </a:bodyPr>
          <a:lstStyle/>
          <a:p>
            <a:pPr eaLnBrk="0" fontAlgn="auto" hangingPunct="0">
              <a:spcBef>
                <a:spcPts val="0"/>
              </a:spcBef>
              <a:spcAft>
                <a:spcPts val="0"/>
              </a:spcAft>
              <a:defRPr/>
            </a:pPr>
            <a:r>
              <a:rPr lang="en-CA" sz="1200" i="1" dirty="0">
                <a:effectLst>
                  <a:outerShdw blurRad="38100" dist="38100" dir="2700000" algn="tl">
                    <a:srgbClr val="000000">
                      <a:alpha val="43137"/>
                    </a:srgbClr>
                  </a:outerShdw>
                </a:effectLst>
                <a:latin typeface="+mn-lt"/>
                <a:cs typeface="+mn-cs"/>
              </a:rPr>
              <a:t>Source: </a:t>
            </a:r>
            <a:r>
              <a:rPr lang="en-CA" sz="1200" i="1" dirty="0">
                <a:effectLst>
                  <a:outerShdw blurRad="38100" dist="38100" dir="2700000" algn="tl">
                    <a:srgbClr val="000000">
                      <a:alpha val="43137"/>
                    </a:srgbClr>
                  </a:outerShdw>
                </a:effectLst>
                <a:latin typeface="Arial" pitchFamily="34" charset="0"/>
                <a:cs typeface="Arial" pitchFamily="34" charset="0"/>
              </a:rPr>
              <a:t>Natural Resources Canada,</a:t>
            </a:r>
          </a:p>
          <a:p>
            <a:pPr eaLnBrk="0" fontAlgn="auto" hangingPunct="0">
              <a:spcBef>
                <a:spcPts val="0"/>
              </a:spcBef>
              <a:spcAft>
                <a:spcPts val="0"/>
              </a:spcAft>
              <a:defRPr/>
            </a:pPr>
            <a:r>
              <a:rPr lang="en-CA" sz="1200" i="1" dirty="0">
                <a:effectLst>
                  <a:outerShdw blurRad="38100" dist="38100" dir="2700000" algn="tl">
                    <a:srgbClr val="000000">
                      <a:alpha val="43137"/>
                    </a:srgbClr>
                  </a:outerShdw>
                </a:effectLst>
                <a:latin typeface="Arial" pitchFamily="34" charset="0"/>
                <a:cs typeface="Arial" pitchFamily="34" charset="0"/>
              </a:rPr>
              <a:t>             RETScreen International v4</a:t>
            </a:r>
          </a:p>
        </p:txBody>
      </p:sp>
      <p:sp>
        <p:nvSpPr>
          <p:cNvPr id="14" name="Title 1"/>
          <p:cNvSpPr txBox="1">
            <a:spLocks/>
          </p:cNvSpPr>
          <p:nvPr/>
        </p:nvSpPr>
        <p:spPr bwMode="auto">
          <a:xfrm>
            <a:off x="1295400" y="381000"/>
            <a:ext cx="7848600" cy="83820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CA" sz="3000" b="1" i="0" u="none" strike="noStrike" kern="0" cap="none" spc="0" normalizeH="0" baseline="0" noProof="0" dirty="0" smtClean="0">
                <a:ln>
                  <a:noFill/>
                </a:ln>
                <a:solidFill>
                  <a:schemeClr val="bg1"/>
                </a:solidFill>
                <a:effectLst/>
                <a:uLnTx/>
                <a:uFillTx/>
                <a:latin typeface="+mj-lt"/>
                <a:ea typeface="+mj-ea"/>
                <a:cs typeface="+mj-cs"/>
              </a:rPr>
              <a:t>What is 1 tonne of CO</a:t>
            </a:r>
            <a:r>
              <a:rPr kumimoji="0" lang="en-CA" sz="3000" b="1" i="0" u="none" strike="noStrike" kern="0" cap="none" spc="0" normalizeH="0" baseline="-25000" noProof="0" dirty="0" smtClean="0">
                <a:ln>
                  <a:noFill/>
                </a:ln>
                <a:solidFill>
                  <a:schemeClr val="bg1"/>
                </a:solidFill>
                <a:effectLst/>
                <a:uLnTx/>
                <a:uFillTx/>
                <a:latin typeface="+mj-lt"/>
                <a:ea typeface="+mj-ea"/>
                <a:cs typeface="+mj-cs"/>
              </a:rPr>
              <a:t>2</a:t>
            </a:r>
            <a:r>
              <a:rPr kumimoji="0" lang="en-CA" sz="3000" b="1" i="0" u="none" strike="noStrike" kern="0" cap="none" spc="0" normalizeH="0" baseline="0" noProof="0" dirty="0" smtClean="0">
                <a:ln>
                  <a:noFill/>
                </a:ln>
                <a:solidFill>
                  <a:schemeClr val="bg1"/>
                </a:solidFill>
                <a:effectLst/>
                <a:uLnTx/>
                <a:uFillTx/>
                <a:latin typeface="+mj-lt"/>
                <a:ea typeface="+mj-ea"/>
                <a:cs typeface="+mj-cs"/>
              </a:rPr>
              <a:t>?</a:t>
            </a:r>
            <a:endParaRPr kumimoji="0" lang="en-CA" sz="3000" b="1" i="0" u="none" strike="noStrike" kern="0" cap="none" spc="0" normalizeH="0" baseline="0" noProof="0" dirty="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rtlCol="0">
            <a:normAutofit/>
          </a:bodyPr>
          <a:lstStyle/>
          <a:p>
            <a:pPr eaLnBrk="1" fontAlgn="auto" hangingPunct="1">
              <a:spcAft>
                <a:spcPts val="0"/>
              </a:spcAft>
              <a:defRPr/>
            </a:pPr>
            <a:r>
              <a:rPr lang="en-CA" sz="4000" b="1" cap="small" dirty="0" smtClean="0">
                <a:solidFill>
                  <a:srgbClr val="00FF00"/>
                </a:solidFill>
              </a:rPr>
              <a:t>Energy Use in Buildings</a:t>
            </a:r>
            <a:endParaRPr lang="en-CA" b="1" cap="small" dirty="0">
              <a:solidFill>
                <a:srgbClr val="00FF00"/>
              </a:solidFill>
            </a:endParaRPr>
          </a:p>
        </p:txBody>
      </p:sp>
      <p:sp>
        <p:nvSpPr>
          <p:cNvPr id="3" name="Content Placeholder 2"/>
          <p:cNvSpPr>
            <a:spLocks noGrp="1"/>
          </p:cNvSpPr>
          <p:nvPr>
            <p:ph idx="1"/>
          </p:nvPr>
        </p:nvSpPr>
        <p:spPr/>
        <p:txBody>
          <a:bodyPr rtlCol="0">
            <a:normAutofit/>
          </a:bodyPr>
          <a:lstStyle/>
          <a:p>
            <a:pPr marL="514350" indent="-514350" eaLnBrk="1" fontAlgn="auto" hangingPunct="1">
              <a:spcAft>
                <a:spcPts val="0"/>
              </a:spcAft>
              <a:buFont typeface="Arial" pitchFamily="34" charset="0"/>
              <a:buNone/>
              <a:defRPr/>
            </a:pPr>
            <a:r>
              <a:rPr lang="en-CA" sz="2800" b="1" dirty="0" smtClean="0">
                <a:solidFill>
                  <a:schemeClr val="tx1"/>
                </a:solidFill>
              </a:rPr>
              <a:t>Global Warming Potential (GWP)</a:t>
            </a:r>
          </a:p>
          <a:p>
            <a:pPr marL="514350" indent="-514350" eaLnBrk="1" fontAlgn="auto" hangingPunct="1">
              <a:spcAft>
                <a:spcPts val="0"/>
              </a:spcAft>
              <a:buFont typeface="Arial" pitchFamily="34" charset="0"/>
              <a:buNone/>
              <a:defRPr/>
            </a:pPr>
            <a:endParaRPr lang="en-CA" sz="1600" dirty="0" smtClean="0">
              <a:solidFill>
                <a:schemeClr val="tx1"/>
              </a:solidFill>
            </a:endParaRPr>
          </a:p>
          <a:p>
            <a:pPr lvl="1" eaLnBrk="1" fontAlgn="auto" hangingPunct="1">
              <a:spcAft>
                <a:spcPts val="0"/>
              </a:spcAft>
              <a:buFont typeface="Arial" pitchFamily="34" charset="0"/>
              <a:buChar char="–"/>
              <a:defRPr/>
            </a:pPr>
            <a:r>
              <a:rPr lang="en-CA" sz="1800" dirty="0" smtClean="0">
                <a:solidFill>
                  <a:schemeClr val="tx1"/>
                </a:solidFill>
              </a:rPr>
              <a:t>A dimensionless term that was developed to compare one Greenhouse Gas (GHG) to another in terms of their ability to trap heat in the Earth’s atmosphere</a:t>
            </a:r>
            <a:endParaRPr lang="en-CA" sz="1800" dirty="0" smtClean="0">
              <a:solidFill>
                <a:schemeClr val="tx1"/>
              </a:solidFill>
              <a:cs typeface="Arial" pitchFamily="34" charset="0"/>
            </a:endParaRPr>
          </a:p>
          <a:p>
            <a:pPr eaLnBrk="1" fontAlgn="auto" hangingPunct="1">
              <a:spcAft>
                <a:spcPts val="0"/>
              </a:spcAft>
              <a:buFont typeface="Arial" pitchFamily="34" charset="0"/>
              <a:buNone/>
              <a:defRPr/>
            </a:pPr>
            <a:endParaRPr lang="en-CA" dirty="0" smtClean="0">
              <a:solidFill>
                <a:schemeClr val="tx1"/>
              </a:solidFill>
            </a:endParaRPr>
          </a:p>
          <a:p>
            <a:pPr marL="514350" indent="-514350" eaLnBrk="1" fontAlgn="auto" hangingPunct="1">
              <a:spcAft>
                <a:spcPts val="0"/>
              </a:spcAft>
              <a:buFont typeface="Arial" pitchFamily="34" charset="0"/>
              <a:buNone/>
              <a:defRPr/>
            </a:pPr>
            <a:r>
              <a:rPr lang="en-CA" sz="2800" b="1" dirty="0" smtClean="0">
                <a:solidFill>
                  <a:schemeClr val="tx1"/>
                </a:solidFill>
              </a:rPr>
              <a:t>Carbon Dioxide Equivalency (CO</a:t>
            </a:r>
            <a:r>
              <a:rPr lang="en-CA" sz="2800" b="1" baseline="-25000" dirty="0" smtClean="0">
                <a:solidFill>
                  <a:schemeClr val="tx1"/>
                </a:solidFill>
              </a:rPr>
              <a:t>2</a:t>
            </a:r>
            <a:r>
              <a:rPr lang="en-CA" sz="2800" b="1" dirty="0" smtClean="0">
                <a:solidFill>
                  <a:schemeClr val="tx1"/>
                </a:solidFill>
              </a:rPr>
              <a:t>e)</a:t>
            </a:r>
          </a:p>
          <a:p>
            <a:pPr marL="514350" indent="-514350" eaLnBrk="1" fontAlgn="auto" hangingPunct="1">
              <a:spcAft>
                <a:spcPts val="0"/>
              </a:spcAft>
              <a:buFont typeface="Arial" pitchFamily="34" charset="0"/>
              <a:buNone/>
              <a:defRPr/>
            </a:pPr>
            <a:endParaRPr lang="en-CA" sz="1600" dirty="0" smtClean="0">
              <a:solidFill>
                <a:schemeClr val="tx1"/>
              </a:solidFill>
            </a:endParaRPr>
          </a:p>
          <a:p>
            <a:pPr lvl="1" eaLnBrk="1" fontAlgn="auto" hangingPunct="1">
              <a:spcAft>
                <a:spcPts val="0"/>
              </a:spcAft>
              <a:buFont typeface="Arial" pitchFamily="34" charset="0"/>
              <a:buChar char="–"/>
              <a:defRPr/>
            </a:pPr>
            <a:r>
              <a:rPr lang="en-CA" sz="1800" dirty="0" smtClean="0">
                <a:solidFill>
                  <a:schemeClr val="tx1"/>
                </a:solidFill>
              </a:rPr>
              <a:t>A measure of the equivalent amount of CO</a:t>
            </a:r>
            <a:r>
              <a:rPr lang="en-CA" sz="1800" baseline="-25000" dirty="0" smtClean="0">
                <a:solidFill>
                  <a:schemeClr val="tx1"/>
                </a:solidFill>
              </a:rPr>
              <a:t>2</a:t>
            </a:r>
            <a:r>
              <a:rPr lang="en-CA" sz="1800" dirty="0" smtClean="0">
                <a:solidFill>
                  <a:schemeClr val="tx1"/>
                </a:solidFill>
              </a:rPr>
              <a:t> that would have the same GWP as a given mixture of CO</a:t>
            </a:r>
            <a:r>
              <a:rPr lang="en-CA" sz="1800" baseline="-25000" dirty="0" smtClean="0">
                <a:solidFill>
                  <a:schemeClr val="tx1"/>
                </a:solidFill>
              </a:rPr>
              <a:t>2</a:t>
            </a:r>
            <a:r>
              <a:rPr lang="en-CA" sz="1800" dirty="0" smtClean="0">
                <a:solidFill>
                  <a:schemeClr val="tx1"/>
                </a:solidFill>
              </a:rPr>
              <a:t> and other GHGs in the Earth’s atmosphere</a:t>
            </a:r>
          </a:p>
          <a:p>
            <a:pPr eaLnBrk="1" fontAlgn="auto" hangingPunct="1">
              <a:spcAft>
                <a:spcPts val="0"/>
              </a:spcAft>
              <a:buFont typeface="Arial" pitchFamily="34" charset="0"/>
              <a:buNone/>
              <a:defRPr/>
            </a:pPr>
            <a:endParaRPr lang="en-CA" dirty="0" smtClean="0">
              <a:solidFill>
                <a:schemeClr val="tx1"/>
              </a:solidFill>
            </a:endParaRPr>
          </a:p>
          <a:p>
            <a:pPr eaLnBrk="1" fontAlgn="auto" hangingPunct="1">
              <a:spcAft>
                <a:spcPts val="0"/>
              </a:spcAft>
              <a:buFont typeface="Arial" pitchFamily="34" charset="0"/>
              <a:buNone/>
              <a:defRPr/>
            </a:pPr>
            <a:endParaRPr lang="en-CA" dirty="0" smtClean="0">
              <a:solidFill>
                <a:schemeClr val="tx1"/>
              </a:solidFill>
            </a:endParaRPr>
          </a:p>
        </p:txBody>
      </p:sp>
      <p:sp>
        <p:nvSpPr>
          <p:cNvPr id="17412" name="Footer Placeholder 16"/>
          <p:cNvSpPr>
            <a:spLocks noGrp="1"/>
          </p:cNvSpPr>
          <p:nvPr>
            <p:ph type="ftr" sz="quarter" idx="4294967295"/>
          </p:nvPr>
        </p:nvSpPr>
        <p:spPr bwMode="auto">
          <a:xfrm>
            <a:off x="3124200" y="6356350"/>
            <a:ext cx="28956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CA" sz="1800" smtClean="0">
                <a:solidFill>
                  <a:schemeClr val="bg1"/>
                </a:solidFill>
              </a:rPr>
              <a:t>www.cn-sbs.cssbi.ca</a:t>
            </a:r>
            <a:endParaRPr lang="en-CA" smtClean="0">
              <a:solidFill>
                <a:schemeClr val="bg1"/>
              </a:solidFill>
            </a:endParaRPr>
          </a:p>
        </p:txBody>
      </p:sp>
      <p:sp>
        <p:nvSpPr>
          <p:cNvPr id="17413" name="Slide Number Placeholder 4"/>
          <p:cNvSpPr>
            <a:spLocks noGrp="1"/>
          </p:cNvSpPr>
          <p:nvPr>
            <p:ph type="sldNum" sz="quarter" idx="4294967295"/>
          </p:nvPr>
        </p:nvSpPr>
        <p:spPr bwMode="auto">
          <a:xfrm>
            <a:off x="6553200" y="6356350"/>
            <a:ext cx="21336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34CBCDD8-84A3-4EDF-94AE-2D8428B02D56}" type="slidenum">
              <a:rPr lang="en-CA" smtClean="0">
                <a:solidFill>
                  <a:schemeClr val="bg1"/>
                </a:solidFill>
              </a:rPr>
              <a:pPr fontAlgn="base">
                <a:spcBef>
                  <a:spcPct val="0"/>
                </a:spcBef>
                <a:spcAft>
                  <a:spcPct val="0"/>
                </a:spcAft>
                <a:defRPr/>
              </a:pPr>
              <a:t>22</a:t>
            </a:fld>
            <a:endParaRPr lang="en-CA" dirty="0" smtClean="0">
              <a:solidFill>
                <a:schemeClr val="bg1"/>
              </a:solidFill>
            </a:endParaRPr>
          </a:p>
        </p:txBody>
      </p:sp>
      <p:pic>
        <p:nvPicPr>
          <p:cNvPr id="7" name="Picture 1"/>
          <p:cNvPicPr>
            <a:picLocks noChangeAspect="1" noChangeArrowheads="1"/>
          </p:cNvPicPr>
          <p:nvPr/>
        </p:nvPicPr>
        <p:blipFill>
          <a:blip r:embed="rId3" cstate="print"/>
          <a:srcRect/>
          <a:stretch>
            <a:fillRect/>
          </a:stretch>
        </p:blipFill>
        <p:spPr bwMode="auto">
          <a:xfrm>
            <a:off x="5572132" y="4931997"/>
            <a:ext cx="3571868" cy="1926002"/>
          </a:xfrm>
          <a:prstGeom prst="rect">
            <a:avLst/>
          </a:prstGeom>
          <a:noFill/>
          <a:ln w="9525">
            <a:noFill/>
            <a:miter lim="800000"/>
            <a:headEnd/>
            <a:tailEnd/>
          </a:ln>
          <a:effectLst>
            <a:softEdge rad="635000"/>
          </a:effectLst>
        </p:spPr>
      </p:pic>
      <p:pic>
        <p:nvPicPr>
          <p:cNvPr id="260098" name="Picture 2" descr="http://www.inloughborough.com/newsimages/2008/05/images/carbon-molecule.jpg"/>
          <p:cNvPicPr>
            <a:picLocks noChangeAspect="1" noChangeArrowheads="1"/>
          </p:cNvPicPr>
          <p:nvPr/>
        </p:nvPicPr>
        <p:blipFill>
          <a:blip r:embed="rId4" cstate="print"/>
          <a:srcRect/>
          <a:stretch>
            <a:fillRect/>
          </a:stretch>
        </p:blipFill>
        <p:spPr bwMode="auto">
          <a:xfrm>
            <a:off x="6781800" y="2743200"/>
            <a:ext cx="1785950" cy="1189443"/>
          </a:xfrm>
          <a:prstGeom prst="rect">
            <a:avLst/>
          </a:prstGeom>
          <a:noFill/>
          <a:effectLst>
            <a:outerShdw blurRad="50800" dist="38100" dir="2700000" algn="tl" rotWithShape="0">
              <a:prstClr val="black">
                <a:alpha val="40000"/>
              </a:prstClr>
            </a:outerShdw>
            <a:softEdge rad="317500"/>
          </a:effectLst>
        </p:spPr>
      </p:pic>
      <p:sp>
        <p:nvSpPr>
          <p:cNvPr id="8" name="Title 1"/>
          <p:cNvSpPr txBox="1">
            <a:spLocks/>
          </p:cNvSpPr>
          <p:nvPr/>
        </p:nvSpPr>
        <p:spPr bwMode="auto">
          <a:xfrm>
            <a:off x="1295400" y="381000"/>
            <a:ext cx="7848600" cy="83820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CA" sz="3000" b="1" i="0" u="none" strike="noStrike" kern="0" cap="none" spc="0" normalizeH="0" baseline="0" noProof="0" dirty="0" smtClean="0">
                <a:ln>
                  <a:noFill/>
                </a:ln>
                <a:solidFill>
                  <a:schemeClr val="bg1"/>
                </a:solidFill>
                <a:effectLst/>
                <a:uLnTx/>
                <a:uFillTx/>
                <a:latin typeface="+mj-lt"/>
                <a:ea typeface="+mj-ea"/>
                <a:cs typeface="+mj-cs"/>
              </a:rPr>
              <a:t>Key Terms</a:t>
            </a:r>
            <a:endParaRPr kumimoji="0" lang="en-CA" sz="3000" b="1" i="0" u="none" strike="noStrike" kern="0" cap="none" spc="0" normalizeH="0" baseline="0" noProof="0" dirty="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990600"/>
          </a:xfrm>
          <a:solidFill>
            <a:schemeClr val="tx1"/>
          </a:solidFill>
          <a:effectLst>
            <a:outerShdw blurRad="50800" dist="38100" dir="2700000" algn="tl" rotWithShape="0">
              <a:prstClr val="black">
                <a:alpha val="40000"/>
              </a:prstClr>
            </a:outerShdw>
          </a:effectLst>
        </p:spPr>
        <p:txBody>
          <a:bodyPr/>
          <a:lstStyle/>
          <a:p>
            <a:pPr eaLnBrk="1" hangingPunct="1">
              <a:defRPr/>
            </a:pPr>
            <a:r>
              <a:rPr lang="en-US" sz="2800" dirty="0" smtClean="0">
                <a:solidFill>
                  <a:schemeClr val="bg1"/>
                </a:solidFill>
                <a:latin typeface="+mn-lt"/>
              </a:rPr>
              <a:t>CO</a:t>
            </a:r>
            <a:r>
              <a:rPr lang="en-US" sz="2800" baseline="-25000" dirty="0" smtClean="0">
                <a:solidFill>
                  <a:schemeClr val="bg1"/>
                </a:solidFill>
                <a:latin typeface="+mn-lt"/>
              </a:rPr>
              <a:t>2</a:t>
            </a:r>
            <a:r>
              <a:rPr lang="en-US" sz="2800" dirty="0" smtClean="0">
                <a:solidFill>
                  <a:schemeClr val="bg1"/>
                </a:solidFill>
                <a:latin typeface="+mn-lt"/>
              </a:rPr>
              <a:t> Production by Country in 1997 </a:t>
            </a:r>
            <a:br>
              <a:rPr lang="en-US" sz="2800" dirty="0" smtClean="0">
                <a:solidFill>
                  <a:schemeClr val="bg1"/>
                </a:solidFill>
                <a:latin typeface="+mn-lt"/>
              </a:rPr>
            </a:br>
            <a:r>
              <a:rPr lang="en-US" sz="2800" dirty="0" smtClean="0">
                <a:solidFill>
                  <a:schemeClr val="bg1"/>
                </a:solidFill>
                <a:latin typeface="+mn-lt"/>
              </a:rPr>
              <a:t>“Pre-LEED”</a:t>
            </a:r>
            <a:endParaRPr lang="en-US" sz="2800" dirty="0">
              <a:solidFill>
                <a:schemeClr val="bg1"/>
              </a:solidFill>
              <a:latin typeface="+mn-lt"/>
            </a:endParaRPr>
          </a:p>
        </p:txBody>
      </p:sp>
      <p:sp>
        <p:nvSpPr>
          <p:cNvPr id="27651" name="Content Placeholder 2"/>
          <p:cNvSpPr>
            <a:spLocks noGrp="1"/>
          </p:cNvSpPr>
          <p:nvPr>
            <p:ph idx="1"/>
          </p:nvPr>
        </p:nvSpPr>
        <p:spPr>
          <a:xfrm>
            <a:off x="1295400" y="1447800"/>
            <a:ext cx="7696200" cy="4724400"/>
          </a:xfrm>
        </p:spPr>
        <p:txBody>
          <a:bodyPr/>
          <a:lstStyle/>
          <a:p>
            <a:pPr eaLnBrk="1" hangingPunct="1">
              <a:buFontTx/>
              <a:buNone/>
            </a:pPr>
            <a:r>
              <a:rPr lang="en-US" sz="1800" b="1" dirty="0" smtClean="0"/>
              <a:t>Country	 		CO</a:t>
            </a:r>
            <a:r>
              <a:rPr lang="en-US" sz="1800" b="1" baseline="-25000" dirty="0" smtClean="0"/>
              <a:t>2</a:t>
            </a:r>
            <a:r>
              <a:rPr lang="en-US" sz="1800" b="1" dirty="0" smtClean="0"/>
              <a:t> Produced  	(</a:t>
            </a:r>
            <a:r>
              <a:rPr lang="en-US" sz="1800" b="1" dirty="0" err="1" smtClean="0"/>
              <a:t>tonnes</a:t>
            </a:r>
            <a:r>
              <a:rPr lang="en-US" sz="1800" b="1" dirty="0" smtClean="0"/>
              <a:t> of carbon</a:t>
            </a:r>
            <a:r>
              <a:rPr lang="en-US" sz="1800" dirty="0" smtClean="0"/>
              <a:t>)				</a:t>
            </a:r>
            <a:r>
              <a:rPr lang="en-US" sz="1800" b="1" dirty="0" smtClean="0"/>
              <a:t>Total (millions)	Per Capita</a:t>
            </a:r>
            <a:r>
              <a:rPr lang="en-US" sz="1800" dirty="0" smtClean="0"/>
              <a:t>	</a:t>
            </a:r>
          </a:p>
          <a:p>
            <a:pPr eaLnBrk="1" hangingPunct="1">
              <a:buFontTx/>
              <a:buNone/>
            </a:pPr>
            <a:r>
              <a:rPr lang="en-US" sz="1800" b="1" dirty="0" smtClean="0">
                <a:solidFill>
                  <a:srgbClr val="0070C0"/>
                </a:solidFill>
              </a:rPr>
              <a:t>U.S.			1,489.6		5.48</a:t>
            </a:r>
            <a:r>
              <a:rPr lang="en-US" sz="1800" dirty="0" smtClean="0"/>
              <a:t>	</a:t>
            </a:r>
          </a:p>
          <a:p>
            <a:pPr eaLnBrk="1" hangingPunct="1">
              <a:buFontTx/>
              <a:buNone/>
            </a:pPr>
            <a:r>
              <a:rPr lang="en-US" sz="1800" b="1" dirty="0" smtClean="0">
                <a:solidFill>
                  <a:srgbClr val="FF0000"/>
                </a:solidFill>
              </a:rPr>
              <a:t>China			913.8		0.75	</a:t>
            </a:r>
          </a:p>
          <a:p>
            <a:pPr eaLnBrk="1" hangingPunct="1">
              <a:buFontTx/>
              <a:buNone/>
            </a:pPr>
            <a:r>
              <a:rPr lang="en-US" sz="1800" dirty="0" smtClean="0"/>
              <a:t>Russia			390.6		2.65	</a:t>
            </a:r>
          </a:p>
          <a:p>
            <a:pPr eaLnBrk="1" hangingPunct="1">
              <a:buFontTx/>
              <a:buNone/>
            </a:pPr>
            <a:r>
              <a:rPr lang="en-US" sz="1800" dirty="0" smtClean="0"/>
              <a:t>Japan			316.2		2.51	</a:t>
            </a:r>
          </a:p>
          <a:p>
            <a:pPr eaLnBrk="1" hangingPunct="1">
              <a:buFontTx/>
              <a:buNone/>
            </a:pPr>
            <a:r>
              <a:rPr lang="en-US" sz="1800" b="1" dirty="0" smtClean="0">
                <a:solidFill>
                  <a:srgbClr val="FF0000"/>
                </a:solidFill>
              </a:rPr>
              <a:t>India</a:t>
            </a:r>
            <a:r>
              <a:rPr lang="en-US" sz="1800" dirty="0" smtClean="0"/>
              <a:t>			279.9		</a:t>
            </a:r>
            <a:r>
              <a:rPr lang="en-US" sz="1800" b="1" dirty="0" smtClean="0">
                <a:solidFill>
                  <a:srgbClr val="FF0000"/>
                </a:solidFill>
              </a:rPr>
              <a:t>0.29</a:t>
            </a:r>
            <a:r>
              <a:rPr lang="en-US" sz="1800" dirty="0" smtClean="0"/>
              <a:t>	</a:t>
            </a:r>
          </a:p>
          <a:p>
            <a:pPr eaLnBrk="1" hangingPunct="1">
              <a:buFontTx/>
              <a:buNone/>
            </a:pPr>
            <a:r>
              <a:rPr lang="en-US" sz="1800" dirty="0" smtClean="0"/>
              <a:t>Germany		227.4		2.77	</a:t>
            </a:r>
          </a:p>
          <a:p>
            <a:pPr eaLnBrk="1" hangingPunct="1">
              <a:buFontTx/>
              <a:buNone/>
            </a:pPr>
            <a:r>
              <a:rPr lang="en-US" sz="1800" dirty="0" smtClean="0"/>
              <a:t>UK				142.1		2.41	</a:t>
            </a:r>
          </a:p>
          <a:p>
            <a:pPr eaLnBrk="1" hangingPunct="1">
              <a:buFontTx/>
              <a:buNone/>
            </a:pPr>
            <a:r>
              <a:rPr lang="en-US" sz="1800" b="1" dirty="0" smtClean="0">
                <a:solidFill>
                  <a:srgbClr val="0070C0"/>
                </a:solidFill>
              </a:rPr>
              <a:t>Canada			133.9		4.42</a:t>
            </a:r>
            <a:r>
              <a:rPr lang="en-US" sz="1800" dirty="0" smtClean="0"/>
              <a:t>	</a:t>
            </a:r>
          </a:p>
          <a:p>
            <a:pPr eaLnBrk="1" hangingPunct="1">
              <a:buFontTx/>
              <a:buNone/>
            </a:pPr>
            <a:r>
              <a:rPr lang="en-US" sz="1800" dirty="0" smtClean="0"/>
              <a:t>Italy			111.3		1.94	</a:t>
            </a:r>
          </a:p>
          <a:p>
            <a:pPr eaLnBrk="1" hangingPunct="1">
              <a:buFontTx/>
              <a:buNone/>
            </a:pPr>
            <a:r>
              <a:rPr lang="en-US" sz="1800" dirty="0" smtClean="0"/>
              <a:t>Ukraine			100.4		1.97	</a:t>
            </a:r>
          </a:p>
          <a:p>
            <a:pPr eaLnBrk="1" hangingPunct="1">
              <a:buFontTx/>
              <a:buNone/>
            </a:pPr>
            <a:r>
              <a:rPr lang="en-US" sz="1400" dirty="0" smtClean="0"/>
              <a:t>Source: Carbon Dioxide Information Analysis Center, Oak Ridge National Laboratory, Tennessee</a:t>
            </a:r>
            <a:r>
              <a:rPr lang="en-US" sz="1800" dirty="0" smtClean="0"/>
              <a:t>	</a:t>
            </a:r>
          </a:p>
          <a:p>
            <a:pPr eaLnBrk="1" hangingPunct="1"/>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914400"/>
          </a:xfrm>
          <a:solidFill>
            <a:schemeClr val="tx1"/>
          </a:solidFill>
          <a:effectLst>
            <a:outerShdw blurRad="50800" dist="38100" dir="2700000" algn="tl" rotWithShape="0">
              <a:prstClr val="black">
                <a:alpha val="40000"/>
              </a:prstClr>
            </a:outerShdw>
          </a:effectLst>
        </p:spPr>
        <p:txBody>
          <a:bodyPr/>
          <a:lstStyle/>
          <a:p>
            <a:pPr eaLnBrk="1" hangingPunct="1">
              <a:defRPr/>
            </a:pPr>
            <a:r>
              <a:rPr lang="en-US" sz="2800" dirty="0" smtClean="0">
                <a:solidFill>
                  <a:schemeClr val="bg1"/>
                </a:solidFill>
                <a:latin typeface="+mn-lt"/>
              </a:rPr>
              <a:t>CO</a:t>
            </a:r>
            <a:r>
              <a:rPr lang="en-US" sz="2800" baseline="-25000" dirty="0" smtClean="0">
                <a:solidFill>
                  <a:schemeClr val="bg1"/>
                </a:solidFill>
                <a:latin typeface="+mn-lt"/>
              </a:rPr>
              <a:t>2</a:t>
            </a:r>
            <a:r>
              <a:rPr lang="en-US" sz="2800" dirty="0" smtClean="0">
                <a:solidFill>
                  <a:schemeClr val="bg1"/>
                </a:solidFill>
                <a:latin typeface="+mn-lt"/>
              </a:rPr>
              <a:t> Production by Country in 2007</a:t>
            </a:r>
            <a:br>
              <a:rPr lang="en-US" sz="2800" dirty="0" smtClean="0">
                <a:solidFill>
                  <a:schemeClr val="bg1"/>
                </a:solidFill>
                <a:latin typeface="+mn-lt"/>
              </a:rPr>
            </a:br>
            <a:r>
              <a:rPr lang="en-US" sz="2800" dirty="0" smtClean="0">
                <a:solidFill>
                  <a:schemeClr val="bg1"/>
                </a:solidFill>
                <a:latin typeface="+mn-lt"/>
              </a:rPr>
              <a:t>10 Years into LEED</a:t>
            </a:r>
            <a:endParaRPr lang="en-US" sz="2800" dirty="0">
              <a:solidFill>
                <a:schemeClr val="bg1"/>
              </a:solidFill>
              <a:latin typeface="+mn-lt"/>
            </a:endParaRPr>
          </a:p>
        </p:txBody>
      </p:sp>
      <p:sp>
        <p:nvSpPr>
          <p:cNvPr id="27651" name="Content Placeholder 2"/>
          <p:cNvSpPr>
            <a:spLocks noGrp="1"/>
          </p:cNvSpPr>
          <p:nvPr>
            <p:ph idx="1"/>
          </p:nvPr>
        </p:nvSpPr>
        <p:spPr>
          <a:xfrm>
            <a:off x="1295400" y="1295400"/>
            <a:ext cx="7696200" cy="4724400"/>
          </a:xfrm>
        </p:spPr>
        <p:txBody>
          <a:bodyPr/>
          <a:lstStyle/>
          <a:p>
            <a:pPr eaLnBrk="1" hangingPunct="1">
              <a:buFontTx/>
              <a:buNone/>
            </a:pPr>
            <a:r>
              <a:rPr lang="en-US" sz="1800" b="1" dirty="0" smtClean="0"/>
              <a:t>Country	 		CO</a:t>
            </a:r>
            <a:r>
              <a:rPr lang="en-US" sz="1800" b="1" baseline="-25000" dirty="0" smtClean="0"/>
              <a:t>2</a:t>
            </a:r>
            <a:r>
              <a:rPr lang="en-US" sz="1800" b="1" dirty="0" smtClean="0"/>
              <a:t> Produced  	% total world emissions</a:t>
            </a:r>
          </a:p>
          <a:p>
            <a:pPr eaLnBrk="1" hangingPunct="1">
              <a:buFontTx/>
              <a:buNone/>
            </a:pPr>
            <a:r>
              <a:rPr lang="en-US" sz="1800" b="1" dirty="0" smtClean="0"/>
              <a:t>				metric </a:t>
            </a:r>
            <a:r>
              <a:rPr lang="en-US" sz="1800" b="1" dirty="0" err="1" smtClean="0"/>
              <a:t>tonnes</a:t>
            </a:r>
            <a:r>
              <a:rPr lang="en-US" sz="1800" dirty="0" smtClean="0"/>
              <a:t>	</a:t>
            </a:r>
          </a:p>
          <a:p>
            <a:pPr eaLnBrk="1" hangingPunct="1">
              <a:buFontTx/>
              <a:buNone/>
            </a:pPr>
            <a:r>
              <a:rPr lang="en-US" sz="1800" b="1" dirty="0" smtClean="0">
                <a:solidFill>
                  <a:srgbClr val="0070C0"/>
                </a:solidFill>
              </a:rPr>
              <a:t>U.S.			5,752		20.2%</a:t>
            </a:r>
            <a:r>
              <a:rPr lang="en-US" sz="1800" dirty="0" smtClean="0"/>
              <a:t>	</a:t>
            </a:r>
          </a:p>
          <a:p>
            <a:pPr eaLnBrk="1" hangingPunct="1">
              <a:buFontTx/>
              <a:buNone/>
            </a:pPr>
            <a:r>
              <a:rPr lang="en-US" sz="1800" b="1" dirty="0" smtClean="0">
                <a:solidFill>
                  <a:srgbClr val="FF0000"/>
                </a:solidFill>
              </a:rPr>
              <a:t>China			6,103		21.5%</a:t>
            </a:r>
          </a:p>
          <a:p>
            <a:pPr eaLnBrk="1" hangingPunct="1">
              <a:buFontTx/>
              <a:buNone/>
            </a:pPr>
            <a:r>
              <a:rPr lang="en-US" sz="1800" dirty="0" smtClean="0">
                <a:solidFill>
                  <a:schemeClr val="tx1"/>
                </a:solidFill>
              </a:rPr>
              <a:t>European Union		1,314		13.8%	</a:t>
            </a:r>
          </a:p>
          <a:p>
            <a:pPr eaLnBrk="1" hangingPunct="1">
              <a:buFontTx/>
              <a:buNone/>
            </a:pPr>
            <a:r>
              <a:rPr lang="en-US" sz="1800" dirty="0" smtClean="0"/>
              <a:t>Russia			1,564		5.5%</a:t>
            </a:r>
          </a:p>
          <a:p>
            <a:pPr eaLnBrk="1" hangingPunct="1">
              <a:buFontTx/>
              <a:buNone/>
            </a:pPr>
            <a:r>
              <a:rPr lang="en-US" sz="1800" dirty="0" smtClean="0"/>
              <a:t>India			1,510		</a:t>
            </a:r>
            <a:r>
              <a:rPr lang="en-US" sz="1800" dirty="0" smtClean="0">
                <a:solidFill>
                  <a:schemeClr val="tx1"/>
                </a:solidFill>
              </a:rPr>
              <a:t>5.3% </a:t>
            </a:r>
            <a:r>
              <a:rPr lang="en-US" sz="1800" dirty="0" smtClean="0"/>
              <a:t>	</a:t>
            </a:r>
          </a:p>
          <a:p>
            <a:pPr eaLnBrk="1" hangingPunct="1">
              <a:buFontTx/>
              <a:buNone/>
            </a:pPr>
            <a:r>
              <a:rPr lang="en-US" sz="1800" dirty="0" smtClean="0"/>
              <a:t>Japan			1,293		4.6%	</a:t>
            </a:r>
          </a:p>
          <a:p>
            <a:pPr eaLnBrk="1" hangingPunct="1">
              <a:buFontTx/>
              <a:buNone/>
            </a:pPr>
            <a:r>
              <a:rPr lang="en-US" sz="1800" b="1" dirty="0" smtClean="0">
                <a:solidFill>
                  <a:srgbClr val="0070C0"/>
                </a:solidFill>
              </a:rPr>
              <a:t>Canada			545		1.9%</a:t>
            </a:r>
            <a:r>
              <a:rPr lang="en-US" sz="1800" dirty="0" smtClean="0"/>
              <a:t>	</a:t>
            </a:r>
          </a:p>
          <a:p>
            <a:pPr eaLnBrk="1" hangingPunct="1">
              <a:buFontTx/>
              <a:buNone/>
            </a:pPr>
            <a:endParaRPr lang="en-US" sz="1800" dirty="0" smtClean="0"/>
          </a:p>
          <a:p>
            <a:pPr eaLnBrk="1" hangingPunct="1">
              <a:buFontTx/>
              <a:buNone/>
            </a:pPr>
            <a:r>
              <a:rPr lang="en-US" sz="1800" dirty="0" smtClean="0"/>
              <a:t>The Global situation in the past 10 years has become many times WORSE. China’s emissions INCREASED by 668% in 10 years.</a:t>
            </a:r>
          </a:p>
          <a:p>
            <a:pPr eaLnBrk="1" hangingPunct="1">
              <a:buFontTx/>
              <a:buNone/>
            </a:pPr>
            <a:r>
              <a:rPr lang="en-US" sz="1800" dirty="0" smtClean="0"/>
              <a:t>	</a:t>
            </a:r>
          </a:p>
          <a:p>
            <a:pPr eaLnBrk="1" hangingPunct="1">
              <a:buFontTx/>
              <a:buNone/>
            </a:pPr>
            <a:r>
              <a:rPr lang="en-US" sz="1400" dirty="0" smtClean="0"/>
              <a:t>Source: Wikipedia, accessed Sept 3, 2009</a:t>
            </a:r>
            <a:r>
              <a:rPr lang="en-US" sz="1800" dirty="0" smtClean="0"/>
              <a:t>	</a:t>
            </a:r>
          </a:p>
          <a:p>
            <a:pPr eaLnBrk="1" hangingPunct="1"/>
            <a:endParaRPr lang="en-US" dirty="0" smtClean="0"/>
          </a:p>
        </p:txBody>
      </p:sp>
      <p:pic>
        <p:nvPicPr>
          <p:cNvPr id="4" name="Picture 3" descr="656px-World_CO2_emission_by_country_2006.svg.png"/>
          <p:cNvPicPr>
            <a:picLocks noChangeAspect="1"/>
          </p:cNvPicPr>
          <p:nvPr/>
        </p:nvPicPr>
        <p:blipFill>
          <a:blip r:embed="rId2" cstate="print"/>
          <a:stretch>
            <a:fillRect/>
          </a:stretch>
        </p:blipFill>
        <p:spPr>
          <a:xfrm>
            <a:off x="1295400" y="1401104"/>
            <a:ext cx="6857708" cy="5456896"/>
          </a:xfrm>
          <a:prstGeom prst="rect">
            <a:avLst/>
          </a:prstGeom>
        </p:spPr>
      </p:pic>
      <p:sp>
        <p:nvSpPr>
          <p:cNvPr id="7" name="TextBox 6"/>
          <p:cNvSpPr txBox="1"/>
          <p:nvPr/>
        </p:nvSpPr>
        <p:spPr>
          <a:xfrm>
            <a:off x="1295400" y="6019800"/>
            <a:ext cx="1265090" cy="461665"/>
          </a:xfrm>
          <a:prstGeom prst="rect">
            <a:avLst/>
          </a:prstGeom>
          <a:noFill/>
        </p:spPr>
        <p:txBody>
          <a:bodyPr wrap="none" rtlCol="0">
            <a:spAutoFit/>
          </a:bodyPr>
          <a:lstStyle/>
          <a:p>
            <a:r>
              <a:rPr lang="en-CA" dirty="0" smtClean="0"/>
              <a:t>Canada</a:t>
            </a:r>
            <a:endParaRPr lang="en-CA" dirty="0"/>
          </a:p>
        </p:txBody>
      </p:sp>
      <p:sp>
        <p:nvSpPr>
          <p:cNvPr id="8" name="TextBox 7"/>
          <p:cNvSpPr txBox="1"/>
          <p:nvPr/>
        </p:nvSpPr>
        <p:spPr>
          <a:xfrm>
            <a:off x="4648200" y="4267200"/>
            <a:ext cx="817853" cy="461665"/>
          </a:xfrm>
          <a:prstGeom prst="rect">
            <a:avLst/>
          </a:prstGeom>
          <a:noFill/>
        </p:spPr>
        <p:txBody>
          <a:bodyPr wrap="none" rtlCol="0">
            <a:spAutoFit/>
          </a:bodyPr>
          <a:lstStyle/>
          <a:p>
            <a:r>
              <a:rPr lang="en-CA" dirty="0" smtClean="0">
                <a:solidFill>
                  <a:schemeClr val="bg1"/>
                </a:solidFill>
              </a:rPr>
              <a:t>USA</a:t>
            </a:r>
            <a:endParaRPr lang="en-CA" dirty="0">
              <a:solidFill>
                <a:schemeClr val="bg1"/>
              </a:solidFill>
            </a:endParaRPr>
          </a:p>
        </p:txBody>
      </p:sp>
      <p:sp>
        <p:nvSpPr>
          <p:cNvPr id="9" name="TextBox 8"/>
          <p:cNvSpPr txBox="1"/>
          <p:nvPr/>
        </p:nvSpPr>
        <p:spPr>
          <a:xfrm>
            <a:off x="3962400" y="2819400"/>
            <a:ext cx="990977" cy="461665"/>
          </a:xfrm>
          <a:prstGeom prst="rect">
            <a:avLst/>
          </a:prstGeom>
          <a:noFill/>
        </p:spPr>
        <p:txBody>
          <a:bodyPr wrap="none" rtlCol="0">
            <a:spAutoFit/>
          </a:bodyPr>
          <a:lstStyle/>
          <a:p>
            <a:r>
              <a:rPr lang="en-CA" dirty="0" smtClean="0">
                <a:solidFill>
                  <a:schemeClr val="bg1"/>
                </a:solidFill>
              </a:rPr>
              <a:t>China</a:t>
            </a:r>
            <a:endParaRPr lang="en-CA" dirty="0">
              <a:solidFill>
                <a:schemeClr val="bg1"/>
              </a:solidFill>
            </a:endParaRPr>
          </a:p>
        </p:txBody>
      </p:sp>
      <p:sp>
        <p:nvSpPr>
          <p:cNvPr id="10" name="Rectangle 9"/>
          <p:cNvSpPr/>
          <p:nvPr/>
        </p:nvSpPr>
        <p:spPr bwMode="auto">
          <a:xfrm>
            <a:off x="8153400" y="1371600"/>
            <a:ext cx="762000" cy="5334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0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20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The Elephant in the Room….</a:t>
            </a:r>
            <a:endParaRPr lang="en-CA" dirty="0">
              <a:solidFill>
                <a:schemeClr val="bg1"/>
              </a:solidFill>
            </a:endParaRPr>
          </a:p>
        </p:txBody>
      </p:sp>
      <p:pic>
        <p:nvPicPr>
          <p:cNvPr id="4" name="Content Placeholder 3" descr="elephant-in-the-room.jpg"/>
          <p:cNvPicPr>
            <a:picLocks noGrp="1" noChangeAspect="1"/>
          </p:cNvPicPr>
          <p:nvPr>
            <p:ph idx="1"/>
          </p:nvPr>
        </p:nvPicPr>
        <p:blipFill>
          <a:blip r:embed="rId2" cstate="print"/>
          <a:stretch>
            <a:fillRect/>
          </a:stretch>
        </p:blipFill>
        <p:spPr>
          <a:xfrm>
            <a:off x="2133600" y="1524000"/>
            <a:ext cx="6091868" cy="4495799"/>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52400" y="0"/>
            <a:ext cx="9296400" cy="6858000"/>
          </a:xfrm>
          <a:prstGeom prst="rect">
            <a:avLst/>
          </a:prstGeom>
          <a:solidFill>
            <a:srgbClr val="008000"/>
          </a:solidFill>
          <a:ln w="9525">
            <a:solidFill>
              <a:srgbClr val="008000"/>
            </a:solidFill>
            <a:miter lim="800000"/>
            <a:headEnd/>
            <a:tailEnd/>
          </a:ln>
          <a:effectLst>
            <a:outerShdw dist="23000" dir="5400000" rotWithShape="0">
              <a:srgbClr val="808080">
                <a:alpha val="34999"/>
              </a:srgbClr>
            </a:outerShdw>
          </a:effectLst>
        </p:spPr>
        <p:txBody>
          <a:bodyPr anchor="ctr"/>
          <a:lstStyle/>
          <a:p>
            <a:pPr algn="ctr">
              <a:defRPr/>
            </a:pPr>
            <a:endParaRPr lang="en-US">
              <a:solidFill>
                <a:srgbClr val="FFFFFF"/>
              </a:solidFill>
              <a:latin typeface="Calibri" charset="0"/>
            </a:endParaRPr>
          </a:p>
        </p:txBody>
      </p:sp>
      <p:sp>
        <p:nvSpPr>
          <p:cNvPr id="24579" name="Title 1"/>
          <p:cNvSpPr>
            <a:spLocks noGrp="1"/>
          </p:cNvSpPr>
          <p:nvPr>
            <p:ph type="ctrTitle"/>
          </p:nvPr>
        </p:nvSpPr>
        <p:spPr>
          <a:xfrm>
            <a:off x="609600" y="1066800"/>
            <a:ext cx="7772400" cy="1470025"/>
          </a:xfrm>
          <a:effectLst>
            <a:outerShdw blurRad="50800" dist="38100" dir="2700000" algn="tl" rotWithShape="0">
              <a:prstClr val="black">
                <a:alpha val="40000"/>
              </a:prstClr>
            </a:outerShdw>
          </a:effectLst>
        </p:spPr>
        <p:txBody>
          <a:bodyPr/>
          <a:lstStyle/>
          <a:p>
            <a:pPr algn="ctr" eaLnBrk="1" hangingPunct="1"/>
            <a:r>
              <a:rPr lang="en-US" dirty="0" smtClean="0">
                <a:solidFill>
                  <a:schemeClr val="tx1"/>
                </a:solidFill>
                <a:latin typeface="Marker Felt" charset="0"/>
              </a:rPr>
              <a:t>Radical</a:t>
            </a:r>
            <a:r>
              <a:rPr lang="en-US" dirty="0" smtClean="0">
                <a:solidFill>
                  <a:schemeClr val="bg1"/>
                </a:solidFill>
              </a:rPr>
              <a:t> </a:t>
            </a:r>
            <a:r>
              <a:rPr lang="en-US" dirty="0" smtClean="0">
                <a:solidFill>
                  <a:srgbClr val="92D050"/>
                </a:solidFill>
              </a:rPr>
              <a:t>REALIZATION</a:t>
            </a:r>
            <a:endParaRPr lang="en-US" sz="5400" dirty="0" smtClean="0">
              <a:solidFill>
                <a:srgbClr val="92D050"/>
              </a:solidFill>
            </a:endParaRPr>
          </a:p>
        </p:txBody>
      </p:sp>
      <p:sp>
        <p:nvSpPr>
          <p:cNvPr id="20484" name="Subtitle 2"/>
          <p:cNvSpPr>
            <a:spLocks noGrp="1"/>
          </p:cNvSpPr>
          <p:nvPr>
            <p:ph type="subTitle" idx="1"/>
          </p:nvPr>
        </p:nvSpPr>
        <p:spPr>
          <a:xfrm>
            <a:off x="685800" y="2590800"/>
            <a:ext cx="7772400" cy="2909888"/>
          </a:xfrm>
        </p:spPr>
        <p:txBody>
          <a:bodyPr rtlCol="0">
            <a:normAutofit fontScale="92500" lnSpcReduction="20000"/>
          </a:bodyPr>
          <a:lstStyle/>
          <a:p>
            <a:pPr eaLnBrk="1" fontAlgn="auto" hangingPunct="1">
              <a:spcAft>
                <a:spcPts val="0"/>
              </a:spcAft>
              <a:buFont typeface="Arial" pitchFamily="34" charset="0"/>
              <a:buNone/>
              <a:defRPr/>
            </a:pPr>
            <a:r>
              <a:rPr lang="en-US" sz="3000" dirty="0" smtClean="0">
                <a:solidFill>
                  <a:srgbClr val="FFFFFF"/>
                </a:solidFill>
              </a:rPr>
              <a:t>#1 - OUR NORTH AMERICAN LIFESTYLE OF CONSUMPTION IS NOT SUSTAINABLE</a:t>
            </a:r>
          </a:p>
          <a:p>
            <a:pPr eaLnBrk="1" fontAlgn="auto" hangingPunct="1">
              <a:spcAft>
                <a:spcPts val="0"/>
              </a:spcAft>
              <a:buFont typeface="Arial" pitchFamily="34" charset="0"/>
              <a:buNone/>
              <a:defRPr/>
            </a:pPr>
            <a:r>
              <a:rPr lang="en-US" sz="3000" dirty="0" smtClean="0">
                <a:solidFill>
                  <a:srgbClr val="FFFFFF"/>
                </a:solidFill>
              </a:rPr>
              <a:t>#2 – DEVELOPING COUNTRIES (WITH ZILLIONS MORE PEOPLE THAN WE) ARE STRIVING TO BE </a:t>
            </a:r>
            <a:r>
              <a:rPr lang="en-US" sz="3000" i="1" dirty="0" smtClean="0">
                <a:solidFill>
                  <a:srgbClr val="FFFFFF"/>
                </a:solidFill>
              </a:rPr>
              <a:t>JUST LIKE US (but only on the surface – call it “Knock Off Architecture”)</a:t>
            </a:r>
          </a:p>
          <a:p>
            <a:pPr eaLnBrk="1" fontAlgn="auto" hangingPunct="1">
              <a:spcAft>
                <a:spcPts val="0"/>
              </a:spcAft>
              <a:buFont typeface="Arial" pitchFamily="34" charset="0"/>
              <a:buNone/>
              <a:defRPr/>
            </a:pPr>
            <a:endParaRPr lang="en-US" i="1" dirty="0" smtClean="0">
              <a:solidFill>
                <a:srgbClr val="FFFFFF"/>
              </a:solidFill>
            </a:endParaRPr>
          </a:p>
          <a:p>
            <a:pPr eaLnBrk="1" fontAlgn="auto" hangingPunct="1">
              <a:spcAft>
                <a:spcPts val="0"/>
              </a:spcAft>
              <a:buFont typeface="Arial" pitchFamily="34" charset="0"/>
              <a:buNone/>
              <a:defRPr/>
            </a:pPr>
            <a:r>
              <a:rPr lang="en-US" i="1" baseline="0" dirty="0" smtClean="0">
                <a:solidFill>
                  <a:srgbClr val="FFFFFF"/>
                </a:solidFill>
              </a:rPr>
              <a:t>HOW DO WE TELL CHINA AND INDIA – DON’T COPY NORTH AMERICAN MODERN ARCHITECTURE AS IT IS NOT GREEN AND IT IS A SUSTAINABLE FAILURE!</a:t>
            </a:r>
            <a:endParaRPr lang="en-US" i="1" dirty="0" smtClean="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anim calcmode="lin" valueType="num">
                                      <p:cBhvr additive="base">
                                        <p:cTn id="7" dur="500" fill="hold"/>
                                        <p:tgtEl>
                                          <p:spTgt spid="2048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484">
                                            <p:txEl>
                                              <p:pRg st="1" end="1"/>
                                            </p:txEl>
                                          </p:spTgt>
                                        </p:tgtEl>
                                        <p:attrNameLst>
                                          <p:attrName>style.visibility</p:attrName>
                                        </p:attrNameLst>
                                      </p:cBhvr>
                                      <p:to>
                                        <p:strVal val="visible"/>
                                      </p:to>
                                    </p:set>
                                    <p:anim calcmode="lin" valueType="num">
                                      <p:cBhvr additive="base">
                                        <p:cTn id="13" dur="500" fill="hold"/>
                                        <p:tgtEl>
                                          <p:spTgt spid="2048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484">
                                            <p:txEl>
                                              <p:pRg st="3" end="3"/>
                                            </p:txEl>
                                          </p:spTgt>
                                        </p:tgtEl>
                                        <p:attrNameLst>
                                          <p:attrName>style.visibility</p:attrName>
                                        </p:attrNameLst>
                                      </p:cBhvr>
                                      <p:to>
                                        <p:strVal val="visible"/>
                                      </p:to>
                                    </p:set>
                                    <p:anim calcmode="lin" valueType="num">
                                      <p:cBhvr additive="base">
                                        <p:cTn id="19" dur="500" fill="hold"/>
                                        <p:tgtEl>
                                          <p:spTgt spid="2048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48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SC_9410.JPG"/>
          <p:cNvPicPr>
            <a:picLocks noGrp="1" noChangeAspect="1"/>
          </p:cNvPicPr>
          <p:nvPr>
            <p:ph idx="1"/>
          </p:nvPr>
        </p:nvPicPr>
        <p:blipFill>
          <a:blip r:embed="rId2" cstate="print"/>
          <a:stretch>
            <a:fillRect/>
          </a:stretch>
        </p:blipFill>
        <p:spPr>
          <a:xfrm>
            <a:off x="228600" y="533400"/>
            <a:ext cx="8763000" cy="5882345"/>
          </a:xfrm>
          <a:effectLst>
            <a:outerShdw blurRad="50800" dist="38100" dir="2700000" algn="tl" rotWithShape="0">
              <a:prstClr val="black">
                <a:alpha val="40000"/>
              </a:prstClr>
            </a:outerShdw>
          </a:effectLst>
        </p:spPr>
      </p:pic>
      <p:sp>
        <p:nvSpPr>
          <p:cNvPr id="6" name="TextBox 5"/>
          <p:cNvSpPr txBox="1"/>
          <p:nvPr/>
        </p:nvSpPr>
        <p:spPr>
          <a:xfrm>
            <a:off x="838200" y="685800"/>
            <a:ext cx="7772400" cy="1200329"/>
          </a:xfrm>
          <a:prstGeom prst="rect">
            <a:avLst/>
          </a:prstGeom>
          <a:noFill/>
        </p:spPr>
        <p:txBody>
          <a:bodyPr wrap="square" rtlCol="0">
            <a:spAutoFit/>
          </a:bodyPr>
          <a:lstStyle/>
          <a:p>
            <a:r>
              <a:rPr lang="en-CA" dirty="0" smtClean="0"/>
              <a:t>Developing nations are slowly swapping coal for nuclear, rather than rethinking HOW they construct buildings to use less energy. </a:t>
            </a:r>
            <a:r>
              <a:rPr lang="en-CA" i="1" dirty="0" smtClean="0"/>
              <a:t>Just like North America….</a:t>
            </a:r>
            <a:endParaRPr lang="en-CA" i="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SC_9794.JPG"/>
          <p:cNvPicPr>
            <a:picLocks noGrp="1" noChangeAspect="1"/>
          </p:cNvPicPr>
          <p:nvPr>
            <p:ph idx="1"/>
          </p:nvPr>
        </p:nvPicPr>
        <p:blipFill>
          <a:blip r:embed="rId2" cstate="print"/>
          <a:stretch>
            <a:fillRect/>
          </a:stretch>
        </p:blipFill>
        <p:spPr>
          <a:xfrm>
            <a:off x="201005" y="685800"/>
            <a:ext cx="8790595" cy="5900869"/>
          </a:xfrm>
          <a:effectLst>
            <a:outerShdw blurRad="50800" dist="38100" dir="2700000" algn="tl" rotWithShape="0">
              <a:prstClr val="black">
                <a:alpha val="40000"/>
              </a:prstClr>
            </a:outerShdw>
          </a:effectLst>
        </p:spPr>
      </p:pic>
      <p:sp>
        <p:nvSpPr>
          <p:cNvPr id="7" name="TextBox 6"/>
          <p:cNvSpPr txBox="1"/>
          <p:nvPr/>
        </p:nvSpPr>
        <p:spPr>
          <a:xfrm>
            <a:off x="914400" y="914400"/>
            <a:ext cx="7696200" cy="830997"/>
          </a:xfrm>
          <a:prstGeom prst="rect">
            <a:avLst/>
          </a:prstGeom>
          <a:noFill/>
        </p:spPr>
        <p:txBody>
          <a:bodyPr wrap="square" rtlCol="0">
            <a:spAutoFit/>
          </a:bodyPr>
          <a:lstStyle/>
          <a:p>
            <a:r>
              <a:rPr lang="en-CA" dirty="0" smtClean="0"/>
              <a:t>How can you consider natural ventilation as an alternative, when your air looks (AND FEELS) like this?</a:t>
            </a:r>
            <a:endParaRPr lang="en-CA"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1" descr="DSC_1655.JPG"/>
          <p:cNvPicPr>
            <a:picLocks noChangeAspect="1"/>
          </p:cNvPicPr>
          <p:nvPr/>
        </p:nvPicPr>
        <p:blipFill>
          <a:blip r:embed="rId2" cstate="print"/>
          <a:srcRect/>
          <a:stretch>
            <a:fillRect/>
          </a:stretch>
        </p:blipFill>
        <p:spPr bwMode="auto">
          <a:xfrm>
            <a:off x="-685800" y="-76200"/>
            <a:ext cx="10366375" cy="6958013"/>
          </a:xfrm>
          <a:prstGeom prst="rect">
            <a:avLst/>
          </a:prstGeom>
          <a:noFill/>
          <a:ln w="9525">
            <a:noFill/>
            <a:miter lim="800000"/>
            <a:headEnd/>
            <a:tailEnd/>
          </a:ln>
        </p:spPr>
      </p:pic>
      <p:sp>
        <p:nvSpPr>
          <p:cNvPr id="54275" name="TextBox 3"/>
          <p:cNvSpPr txBox="1">
            <a:spLocks noChangeArrowheads="1"/>
          </p:cNvSpPr>
          <p:nvPr/>
        </p:nvSpPr>
        <p:spPr bwMode="auto">
          <a:xfrm>
            <a:off x="1219200" y="1752600"/>
            <a:ext cx="7086600" cy="2554288"/>
          </a:xfrm>
          <a:prstGeom prst="rect">
            <a:avLst/>
          </a:prstGeom>
          <a:noFill/>
          <a:ln w="9525">
            <a:noFill/>
            <a:miter lim="800000"/>
            <a:headEnd/>
            <a:tailEnd/>
          </a:ln>
        </p:spPr>
        <p:txBody>
          <a:bodyPr>
            <a:prstTxWarp prst="textNoShape">
              <a:avLst/>
            </a:prstTxWarp>
            <a:spAutoFit/>
          </a:bodyPr>
          <a:lstStyle/>
          <a:p>
            <a:pPr algn="ctr"/>
            <a:r>
              <a:rPr lang="en-US" sz="3200"/>
              <a:t>LOW CARBON CITIES AND BUILDINGS ARE NOT POSSIBLE WITHOUT</a:t>
            </a:r>
          </a:p>
          <a:p>
            <a:pPr algn="ctr"/>
            <a:endParaRPr lang="en-US" sz="3200"/>
          </a:p>
          <a:p>
            <a:pPr algn="ctr"/>
            <a:r>
              <a:rPr lang="en-US" sz="3200"/>
              <a:t>CLEAN AIR – NO POLLUTION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ChangeArrowheads="1"/>
          </p:cNvSpPr>
          <p:nvPr/>
        </p:nvSpPr>
        <p:spPr bwMode="auto">
          <a:xfrm>
            <a:off x="1295400" y="228600"/>
            <a:ext cx="7848600" cy="914400"/>
          </a:xfrm>
          <a:prstGeom prst="rect">
            <a:avLst/>
          </a:prstGeom>
          <a:solidFill>
            <a:schemeClr val="tx1"/>
          </a:solidFill>
          <a:ln w="9525">
            <a:solidFill>
              <a:schemeClr val="tx1"/>
            </a:solidFill>
            <a:round/>
            <a:headEnd/>
            <a:tailEnd/>
          </a:ln>
          <a:effectLst>
            <a:outerShdw blurRad="50800" dist="38100" dir="2700000" algn="tl" rotWithShape="0">
              <a:prstClr val="black">
                <a:alpha val="40000"/>
              </a:prstClr>
            </a:outerShdw>
          </a:effectLst>
        </p:spPr>
        <p:txBody>
          <a:bodyPr>
            <a:prstTxWarp prst="textNoShape">
              <a:avLst/>
            </a:prstTxWarp>
          </a:bodyPr>
          <a:lstStyle/>
          <a:p>
            <a:endParaRPr lang="en-US"/>
          </a:p>
        </p:txBody>
      </p:sp>
      <p:sp>
        <p:nvSpPr>
          <p:cNvPr id="55299" name="Rectangle 2"/>
          <p:cNvSpPr>
            <a:spLocks noGrp="1" noChangeArrowheads="1"/>
          </p:cNvSpPr>
          <p:nvPr>
            <p:ph type="title"/>
          </p:nvPr>
        </p:nvSpPr>
        <p:spPr/>
        <p:txBody>
          <a:bodyPr/>
          <a:lstStyle/>
          <a:p>
            <a:pPr eaLnBrk="1" hangingPunct="1"/>
            <a:r>
              <a:rPr lang="en-US" smtClean="0">
                <a:solidFill>
                  <a:srgbClr val="29D033"/>
                </a:solidFill>
                <a:cs typeface="ヒラギノ角ゴ Pro W3" charset="-128"/>
              </a:rPr>
              <a:t>THE AIR MUST BE CLEAN BECAUSE:</a:t>
            </a:r>
          </a:p>
        </p:txBody>
      </p:sp>
      <p:sp>
        <p:nvSpPr>
          <p:cNvPr id="115715" name="Rectangle 3"/>
          <p:cNvSpPr>
            <a:spLocks noGrp="1" noChangeArrowheads="1"/>
          </p:cNvSpPr>
          <p:nvPr>
            <p:ph idx="1"/>
          </p:nvPr>
        </p:nvSpPr>
        <p:spPr>
          <a:xfrm>
            <a:off x="1295400" y="1143000"/>
            <a:ext cx="7696200" cy="5029200"/>
          </a:xfrm>
        </p:spPr>
        <p:txBody>
          <a:bodyPr/>
          <a:lstStyle/>
          <a:p>
            <a:pPr marL="0" indent="0" eaLnBrk="1" hangingPunct="1"/>
            <a:r>
              <a:rPr lang="en-US" b="1" dirty="0">
                <a:solidFill>
                  <a:srgbClr val="000000"/>
                </a:solidFill>
                <a:cs typeface="ヒラギノ角ゴ Pro W3" charset="-128"/>
              </a:rPr>
              <a:t>#1</a:t>
            </a:r>
            <a:r>
              <a:rPr lang="en-US" dirty="0">
                <a:solidFill>
                  <a:srgbClr val="000000"/>
                </a:solidFill>
                <a:cs typeface="ヒラギノ角ゴ Pro W3" charset="-128"/>
              </a:rPr>
              <a:t> -    </a:t>
            </a:r>
            <a:r>
              <a:rPr lang="en-US" dirty="0" smtClean="0">
                <a:solidFill>
                  <a:srgbClr val="000000"/>
                </a:solidFill>
                <a:cs typeface="ヒラギノ角ゴ Pro W3" charset="-128"/>
              </a:rPr>
              <a:t> </a:t>
            </a:r>
            <a:r>
              <a:rPr lang="en-US" b="1" dirty="0" smtClean="0">
                <a:solidFill>
                  <a:srgbClr val="000000"/>
                </a:solidFill>
                <a:cs typeface="ヒラギノ角ゴ Pro W3" charset="-128"/>
              </a:rPr>
              <a:t>You need </a:t>
            </a:r>
            <a:r>
              <a:rPr lang="en-US" b="1" dirty="0">
                <a:solidFill>
                  <a:srgbClr val="000000"/>
                </a:solidFill>
                <a:cs typeface="ヒラギノ角ゴ Pro W3" charset="-128"/>
              </a:rPr>
              <a:t>natural ventilation – </a:t>
            </a:r>
            <a:r>
              <a:rPr lang="en-US" dirty="0">
                <a:solidFill>
                  <a:srgbClr val="000000"/>
                </a:solidFill>
                <a:cs typeface="ヒラギノ角ゴ Pro W3" charset="-128"/>
              </a:rPr>
              <a:t>this is unpleasant and unhealthy if particulate levels are high</a:t>
            </a:r>
          </a:p>
          <a:p>
            <a:pPr marL="0" indent="0" eaLnBrk="1" hangingPunct="1"/>
            <a:r>
              <a:rPr lang="en-US" dirty="0">
                <a:solidFill>
                  <a:srgbClr val="000000"/>
                </a:solidFill>
                <a:cs typeface="ヒラギノ角ゴ Pro W3" charset="-128"/>
              </a:rPr>
              <a:t/>
            </a:r>
            <a:br>
              <a:rPr lang="en-US" dirty="0">
                <a:solidFill>
                  <a:srgbClr val="000000"/>
                </a:solidFill>
                <a:cs typeface="ヒラギノ角ゴ Pro W3" charset="-128"/>
              </a:rPr>
            </a:br>
            <a:r>
              <a:rPr lang="en-US" dirty="0">
                <a:solidFill>
                  <a:srgbClr val="000000"/>
                </a:solidFill>
                <a:cs typeface="ヒラギノ角ゴ Pro W3" charset="-128"/>
              </a:rPr>
              <a:t>#2 -     </a:t>
            </a:r>
            <a:r>
              <a:rPr lang="en-US" b="1" dirty="0">
                <a:solidFill>
                  <a:srgbClr val="000000"/>
                </a:solidFill>
                <a:cs typeface="ヒラギノ角ゴ Pro W3" charset="-128"/>
              </a:rPr>
              <a:t>CLOSED WINDOWS make people depend on Air Conditioning. </a:t>
            </a:r>
            <a:r>
              <a:rPr lang="en-US" dirty="0">
                <a:solidFill>
                  <a:srgbClr val="000000"/>
                </a:solidFill>
                <a:cs typeface="ヒラギノ角ゴ Pro W3" charset="-128"/>
              </a:rPr>
              <a:t>These use energy and make the air hotter by their function. A vicious circle.</a:t>
            </a:r>
          </a:p>
          <a:p>
            <a:pPr marL="0" indent="0" eaLnBrk="1" hangingPunct="1"/>
            <a:r>
              <a:rPr lang="en-US" dirty="0">
                <a:solidFill>
                  <a:srgbClr val="000000"/>
                </a:solidFill>
                <a:cs typeface="ヒラギノ角ゴ Pro W3" charset="-128"/>
              </a:rPr>
              <a:t/>
            </a:r>
            <a:br>
              <a:rPr lang="en-US" dirty="0">
                <a:solidFill>
                  <a:srgbClr val="000000"/>
                </a:solidFill>
                <a:cs typeface="ヒラギノ角ゴ Pro W3" charset="-128"/>
              </a:rPr>
            </a:br>
            <a:r>
              <a:rPr lang="en-US" dirty="0">
                <a:solidFill>
                  <a:srgbClr val="000000"/>
                </a:solidFill>
                <a:cs typeface="ヒラギノ角ゴ Pro W3" charset="-128"/>
              </a:rPr>
              <a:t>#3 -     </a:t>
            </a:r>
            <a:r>
              <a:rPr lang="en-US" b="1" dirty="0" err="1">
                <a:solidFill>
                  <a:srgbClr val="000000"/>
                </a:solidFill>
                <a:cs typeface="ヒラギノ角ゴ Pro W3" charset="-128"/>
              </a:rPr>
              <a:t>Renewables</a:t>
            </a:r>
            <a:r>
              <a:rPr lang="en-US" b="1" dirty="0">
                <a:solidFill>
                  <a:srgbClr val="000000"/>
                </a:solidFill>
                <a:cs typeface="ヒラギノ角ゴ Pro W3" charset="-128"/>
              </a:rPr>
              <a:t> such as </a:t>
            </a:r>
            <a:r>
              <a:rPr lang="en-US" b="1" dirty="0" smtClean="0">
                <a:solidFill>
                  <a:srgbClr val="000000"/>
                </a:solidFill>
                <a:cs typeface="ヒラギノ角ゴ Pro W3" charset="-128"/>
              </a:rPr>
              <a:t>PHOTOVOLTAICS </a:t>
            </a:r>
            <a:r>
              <a:rPr lang="en-US" b="1" dirty="0">
                <a:solidFill>
                  <a:srgbClr val="000000"/>
                </a:solidFill>
                <a:cs typeface="ヒラギノ角ゴ Pro W3" charset="-128"/>
              </a:rPr>
              <a:t>cannot be efficient if the sun cannot reach them</a:t>
            </a:r>
            <a:r>
              <a:rPr lang="en-US" dirty="0">
                <a:solidFill>
                  <a:srgbClr val="000000"/>
                </a:solidFill>
                <a:cs typeface="ヒラギノ角ゴ Pro W3" charset="-128"/>
              </a:rPr>
              <a:t/>
            </a:r>
            <a:br>
              <a:rPr lang="en-US" dirty="0">
                <a:solidFill>
                  <a:srgbClr val="000000"/>
                </a:solidFill>
                <a:cs typeface="ヒラギノ角ゴ Pro W3" charset="-128"/>
              </a:rPr>
            </a:br>
            <a:endParaRPr lang="en-US" dirty="0">
              <a:solidFill>
                <a:srgbClr val="000000"/>
              </a:solidFill>
              <a:cs typeface="ヒラギノ角ゴ Pro W3" charset="-128"/>
            </a:endParaRPr>
          </a:p>
          <a:p>
            <a:pPr marL="0" indent="0" eaLnBrk="1" hangingPunct="1"/>
            <a:r>
              <a:rPr lang="en-US" dirty="0">
                <a:solidFill>
                  <a:srgbClr val="000000"/>
                </a:solidFill>
                <a:cs typeface="ヒラギノ角ゴ Pro W3" charset="-128"/>
              </a:rPr>
              <a:t>#4 -	</a:t>
            </a:r>
            <a:r>
              <a:rPr lang="en-US" b="1" dirty="0">
                <a:solidFill>
                  <a:srgbClr val="000000"/>
                </a:solidFill>
                <a:cs typeface="ヒラギノ角ゴ Pro W3" charset="-128"/>
              </a:rPr>
              <a:t>PARTICULATE BUILD UP makes PV quite ineffective.</a:t>
            </a:r>
            <a:r>
              <a:rPr lang="en-US" dirty="0">
                <a:solidFill>
                  <a:srgbClr val="000000"/>
                </a:solidFill>
                <a:cs typeface="ヒラギノ角ゴ Pro W3" charset="-128"/>
              </a:rPr>
              <a:t/>
            </a:r>
            <a:br>
              <a:rPr lang="en-US" dirty="0">
                <a:solidFill>
                  <a:srgbClr val="000000"/>
                </a:solidFill>
                <a:cs typeface="ヒラギノ角ゴ Pro W3" charset="-128"/>
              </a:rPr>
            </a:br>
            <a:r>
              <a:rPr lang="en-US" sz="2000" dirty="0">
                <a:cs typeface="ヒラギノ角ゴ Pro W3" charset="-128"/>
              </a:rPr>
              <a:t/>
            </a:r>
            <a:br>
              <a:rPr lang="en-US" sz="2000" dirty="0">
                <a:cs typeface="ヒラギノ角ゴ Pro W3" charset="-128"/>
              </a:rPr>
            </a:br>
            <a:endParaRPr lang="en-US" sz="2000" dirty="0">
              <a:cs typeface="ヒラギノ角ゴ Pro W3"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anim calcmode="lin" valueType="num">
                                      <p:cBhvr additive="base">
                                        <p:cTn id="7" dur="500" fill="hold"/>
                                        <p:tgtEl>
                                          <p:spTgt spid="11571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157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15715">
                                            <p:txEl>
                                              <p:pRg st="1" end="1"/>
                                            </p:txEl>
                                          </p:spTgt>
                                        </p:tgtEl>
                                        <p:attrNameLst>
                                          <p:attrName>style.visibility</p:attrName>
                                        </p:attrNameLst>
                                      </p:cBhvr>
                                      <p:to>
                                        <p:strVal val="visible"/>
                                      </p:to>
                                    </p:set>
                                    <p:anim calcmode="lin" valueType="num">
                                      <p:cBhvr additive="base">
                                        <p:cTn id="13" dur="500" fill="hold"/>
                                        <p:tgtEl>
                                          <p:spTgt spid="11571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1571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15715">
                                            <p:txEl>
                                              <p:pRg st="2" end="2"/>
                                            </p:txEl>
                                          </p:spTgt>
                                        </p:tgtEl>
                                        <p:attrNameLst>
                                          <p:attrName>style.visibility</p:attrName>
                                        </p:attrNameLst>
                                      </p:cBhvr>
                                      <p:to>
                                        <p:strVal val="visible"/>
                                      </p:to>
                                    </p:set>
                                    <p:anim calcmode="lin" valueType="num">
                                      <p:cBhvr additive="base">
                                        <p:cTn id="19" dur="500" fill="hold"/>
                                        <p:tgtEl>
                                          <p:spTgt spid="11571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1571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15715">
                                            <p:txEl>
                                              <p:pRg st="3" end="3"/>
                                            </p:txEl>
                                          </p:spTgt>
                                        </p:tgtEl>
                                        <p:attrNameLst>
                                          <p:attrName>style.visibility</p:attrName>
                                        </p:attrNameLst>
                                      </p:cBhvr>
                                      <p:to>
                                        <p:strVal val="visible"/>
                                      </p:to>
                                    </p:set>
                                    <p:anim calcmode="lin" valueType="num">
                                      <p:cBhvr additive="base">
                                        <p:cTn id="25" dur="500" fill="hold"/>
                                        <p:tgtEl>
                                          <p:spTgt spid="11571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1571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endParaRPr lang="en-US">
              <a:cs typeface="ヒラギノ角ゴ Pro W3" charset="-128"/>
            </a:endParaRPr>
          </a:p>
        </p:txBody>
      </p:sp>
      <p:pic>
        <p:nvPicPr>
          <p:cNvPr id="57347" name="Content Placeholder 3" descr="DSC_1752.JPG"/>
          <p:cNvPicPr>
            <a:picLocks noGrp="1" noChangeAspect="1"/>
          </p:cNvPicPr>
          <p:nvPr>
            <p:ph idx="1"/>
          </p:nvPr>
        </p:nvPicPr>
        <p:blipFill>
          <a:blip r:embed="rId3" cstate="print"/>
          <a:srcRect l="-887" r="-887"/>
          <a:stretch>
            <a:fillRect/>
          </a:stretch>
        </p:blipFill>
        <p:spPr>
          <a:xfrm>
            <a:off x="-228600" y="0"/>
            <a:ext cx="10398125" cy="6858000"/>
          </a:xfrm>
        </p:spPr>
      </p:pic>
      <p:pic>
        <p:nvPicPr>
          <p:cNvPr id="5" name="Picture 4" descr="DSC_8530.JPG"/>
          <p:cNvPicPr>
            <a:picLocks noChangeAspect="1"/>
          </p:cNvPicPr>
          <p:nvPr/>
        </p:nvPicPr>
        <p:blipFill>
          <a:blip r:embed="rId4" cstate="print"/>
          <a:srcRect/>
          <a:stretch>
            <a:fillRect/>
          </a:stretch>
        </p:blipFill>
        <p:spPr bwMode="auto">
          <a:xfrm>
            <a:off x="-152400" y="0"/>
            <a:ext cx="1021715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SC_1688.JPG"/>
          <p:cNvPicPr>
            <a:picLocks noChangeAspect="1"/>
          </p:cNvPicPr>
          <p:nvPr/>
        </p:nvPicPr>
        <p:blipFill>
          <a:blip r:embed="rId2" cstate="print"/>
          <a:stretch>
            <a:fillRect/>
          </a:stretch>
        </p:blipFill>
        <p:spPr>
          <a:xfrm>
            <a:off x="152400" y="551688"/>
            <a:ext cx="8827008" cy="5925312"/>
          </a:xfrm>
          <a:prstGeom prst="rect">
            <a:avLst/>
          </a:prstGeom>
          <a:effectLst>
            <a:outerShdw blurRad="50800" dist="38100" dir="2700000" algn="tl" rotWithShape="0">
              <a:prstClr val="black">
                <a:alpha val="40000"/>
              </a:prstClr>
            </a:outerShdw>
          </a:effectLst>
        </p:spPr>
      </p:pic>
      <p:sp>
        <p:nvSpPr>
          <p:cNvPr id="3" name="TextBox 2"/>
          <p:cNvSpPr txBox="1"/>
          <p:nvPr/>
        </p:nvSpPr>
        <p:spPr>
          <a:xfrm>
            <a:off x="609600" y="5334000"/>
            <a:ext cx="8229600" cy="1015663"/>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r>
              <a:rPr lang="en-CA" sz="2000" dirty="0" smtClean="0"/>
              <a:t>Durability is not an issue as old neighbourhoods are razed to make room for new ones – whose construction quality and energy efficiency is not a priority.</a:t>
            </a:r>
            <a:endParaRPr lang="en-CA" sz="2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SC_8668.JPG"/>
          <p:cNvPicPr>
            <a:picLocks noGrp="1" noChangeAspect="1"/>
          </p:cNvPicPr>
          <p:nvPr>
            <p:ph idx="1"/>
          </p:nvPr>
        </p:nvPicPr>
        <p:blipFill>
          <a:blip r:embed="rId2" cstate="print"/>
          <a:stretch>
            <a:fillRect/>
          </a:stretch>
        </p:blipFill>
        <p:spPr>
          <a:xfrm>
            <a:off x="381000" y="980917"/>
            <a:ext cx="8534400" cy="5728893"/>
          </a:xfrm>
          <a:effectLst>
            <a:outerShdw blurRad="50800" dist="38100" dir="2700000" algn="tl" rotWithShape="0">
              <a:prstClr val="black">
                <a:alpha val="40000"/>
              </a:prstClr>
            </a:outerShdw>
          </a:effectLst>
        </p:spPr>
      </p:pic>
      <p:sp>
        <p:nvSpPr>
          <p:cNvPr id="5" name="TextBox 4"/>
          <p:cNvSpPr txBox="1"/>
          <p:nvPr/>
        </p:nvSpPr>
        <p:spPr>
          <a:xfrm>
            <a:off x="1295400" y="282714"/>
            <a:ext cx="7696200" cy="707886"/>
          </a:xfrm>
          <a:prstGeom prst="rect">
            <a:avLst/>
          </a:prstGeom>
          <a:noFill/>
        </p:spPr>
        <p:txBody>
          <a:bodyPr wrap="square" rtlCol="0">
            <a:spAutoFit/>
          </a:bodyPr>
          <a:lstStyle/>
          <a:p>
            <a:r>
              <a:rPr lang="en-CA" sz="2000" dirty="0" smtClean="0"/>
              <a:t>For many climates in the world, the easiest and most effective way to reduce operating energy/GHG would be to eliminate A/C.</a:t>
            </a:r>
            <a:endParaRPr lang="en-CA" sz="2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95400" y="152400"/>
            <a:ext cx="7543800" cy="1015663"/>
          </a:xfrm>
          <a:prstGeom prst="rect">
            <a:avLst/>
          </a:prstGeom>
          <a:noFill/>
        </p:spPr>
        <p:txBody>
          <a:bodyPr wrap="square" rtlCol="0">
            <a:spAutoFit/>
          </a:bodyPr>
          <a:lstStyle/>
          <a:p>
            <a:r>
              <a:rPr lang="en-CA" sz="2000" dirty="0" smtClean="0"/>
              <a:t>But in spite of GHG awareness, buildings continue to be built with shoddy envelopes, insufficient or no insulation and with a tear down mentality.</a:t>
            </a:r>
            <a:endParaRPr lang="en-CA" sz="2000" dirty="0"/>
          </a:p>
        </p:txBody>
      </p:sp>
      <p:pic>
        <p:nvPicPr>
          <p:cNvPr id="5" name="Picture 4" descr="DSC_8172.JPG"/>
          <p:cNvPicPr>
            <a:picLocks noChangeAspect="1"/>
          </p:cNvPicPr>
          <p:nvPr/>
        </p:nvPicPr>
        <p:blipFill>
          <a:blip r:embed="rId2" cstate="print"/>
          <a:stretch>
            <a:fillRect/>
          </a:stretch>
        </p:blipFill>
        <p:spPr>
          <a:xfrm>
            <a:off x="838200" y="1222356"/>
            <a:ext cx="8141208" cy="5464955"/>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SC_0844.JPG"/>
          <p:cNvPicPr>
            <a:picLocks noChangeAspect="1"/>
          </p:cNvPicPr>
          <p:nvPr/>
        </p:nvPicPr>
        <p:blipFill>
          <a:blip r:embed="rId2" cstate="print"/>
          <a:stretch>
            <a:fillRect/>
          </a:stretch>
        </p:blipFill>
        <p:spPr>
          <a:xfrm>
            <a:off x="381000" y="1163022"/>
            <a:ext cx="8229600" cy="5524290"/>
          </a:xfrm>
          <a:prstGeom prst="rect">
            <a:avLst/>
          </a:prstGeom>
          <a:effectLst>
            <a:outerShdw blurRad="50800" dist="38100" dir="2700000" algn="tl" rotWithShape="0">
              <a:prstClr val="black">
                <a:alpha val="40000"/>
              </a:prstClr>
            </a:outerShdw>
          </a:effectLst>
        </p:spPr>
      </p:pic>
      <p:sp>
        <p:nvSpPr>
          <p:cNvPr id="4" name="TextBox 3"/>
          <p:cNvSpPr txBox="1"/>
          <p:nvPr/>
        </p:nvSpPr>
        <p:spPr>
          <a:xfrm>
            <a:off x="1295400" y="282714"/>
            <a:ext cx="7391400" cy="707886"/>
          </a:xfrm>
          <a:prstGeom prst="rect">
            <a:avLst/>
          </a:prstGeom>
          <a:noFill/>
        </p:spPr>
        <p:txBody>
          <a:bodyPr wrap="square" rtlCol="0">
            <a:spAutoFit/>
          </a:bodyPr>
          <a:lstStyle/>
          <a:p>
            <a:r>
              <a:rPr lang="en-CA" sz="2000" dirty="0" smtClean="0"/>
              <a:t>Yet buildings continue to be built with shoddy envelopes, insufficient or no insulation and with a tear down mentality.</a:t>
            </a:r>
            <a:endParaRPr lang="en-CA" sz="2000" dirty="0"/>
          </a:p>
        </p:txBody>
      </p:sp>
      <p:pic>
        <p:nvPicPr>
          <p:cNvPr id="6" name="Picture 5" descr="DSC_0841.JPG"/>
          <p:cNvPicPr>
            <a:picLocks noChangeAspect="1"/>
          </p:cNvPicPr>
          <p:nvPr/>
        </p:nvPicPr>
        <p:blipFill>
          <a:blip r:embed="rId3" cstate="print"/>
          <a:stretch>
            <a:fillRect/>
          </a:stretch>
        </p:blipFill>
        <p:spPr>
          <a:xfrm>
            <a:off x="381000" y="1143000"/>
            <a:ext cx="8217408" cy="5516105"/>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ChangeArrowheads="1"/>
          </p:cNvSpPr>
          <p:nvPr/>
        </p:nvSpPr>
        <p:spPr bwMode="auto">
          <a:xfrm>
            <a:off x="-76200" y="0"/>
            <a:ext cx="9220200" cy="6858000"/>
          </a:xfrm>
          <a:prstGeom prst="rect">
            <a:avLst/>
          </a:prstGeom>
          <a:solidFill>
            <a:srgbClr val="009900"/>
          </a:solidFill>
          <a:ln w="9525">
            <a:solidFill>
              <a:srgbClr val="29D033"/>
            </a:solidFill>
            <a:miter lim="800000"/>
            <a:headEnd/>
            <a:tailEnd/>
          </a:ln>
        </p:spPr>
        <p:txBody>
          <a:bodyPr wrap="none" anchor="ctr"/>
          <a:lstStyle/>
          <a:p>
            <a:endParaRPr lang="en-US"/>
          </a:p>
        </p:txBody>
      </p:sp>
      <p:sp>
        <p:nvSpPr>
          <p:cNvPr id="5" name="Rectangle 4"/>
          <p:cNvSpPr/>
          <p:nvPr/>
        </p:nvSpPr>
        <p:spPr bwMode="auto">
          <a:xfrm>
            <a:off x="1676400" y="533400"/>
            <a:ext cx="5715000" cy="5791200"/>
          </a:xfrm>
          <a:prstGeom prst="rect">
            <a:avLst/>
          </a:prstGeom>
          <a:solidFill>
            <a:schemeClr val="tx1"/>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
        <p:nvSpPr>
          <p:cNvPr id="5123" name="Rectangle 4"/>
          <p:cNvSpPr>
            <a:spLocks noGrp="1" noChangeArrowheads="1"/>
          </p:cNvSpPr>
          <p:nvPr>
            <p:ph type="ctrTitle"/>
          </p:nvPr>
        </p:nvSpPr>
        <p:spPr>
          <a:xfrm>
            <a:off x="609600" y="1371600"/>
            <a:ext cx="7772400" cy="1470025"/>
          </a:xfrm>
        </p:spPr>
        <p:txBody>
          <a:bodyPr/>
          <a:lstStyle/>
          <a:p>
            <a:pPr algn="ctr" eaLnBrk="1" hangingPunct="1"/>
            <a:r>
              <a:rPr lang="en-US" sz="2800" dirty="0" smtClean="0">
                <a:solidFill>
                  <a:schemeClr val="bg1"/>
                </a:solidFill>
              </a:rPr>
              <a:t>Sustainable Design has gone mainstream</a:t>
            </a:r>
            <a:br>
              <a:rPr lang="en-US" sz="2800" dirty="0" smtClean="0">
                <a:solidFill>
                  <a:schemeClr val="bg1"/>
                </a:solidFill>
              </a:rPr>
            </a:br>
            <a:r>
              <a:rPr lang="en-US" sz="2800" dirty="0" smtClean="0">
                <a:solidFill>
                  <a:schemeClr val="bg1"/>
                </a:solidFill>
              </a:rPr>
              <a:t/>
            </a:r>
            <a:br>
              <a:rPr lang="en-US" sz="2800" dirty="0" smtClean="0">
                <a:solidFill>
                  <a:schemeClr val="bg1"/>
                </a:solidFill>
              </a:rPr>
            </a:br>
            <a:r>
              <a:rPr lang="en-US" sz="2800" dirty="0" smtClean="0">
                <a:solidFill>
                  <a:schemeClr val="bg1"/>
                </a:solidFill>
              </a:rPr>
              <a:t>as a result of LEED</a:t>
            </a:r>
            <a:r>
              <a:rPr lang="en-US" sz="2800" baseline="30000" dirty="0" smtClean="0">
                <a:solidFill>
                  <a:schemeClr val="bg1"/>
                </a:solidFill>
              </a:rPr>
              <a:t>TM</a:t>
            </a:r>
            <a:r>
              <a:rPr lang="en-US" sz="2800" dirty="0" smtClean="0">
                <a:solidFill>
                  <a:schemeClr val="bg1"/>
                </a:solidFill>
              </a:rPr>
              <a:t/>
            </a:r>
            <a:br>
              <a:rPr lang="en-US" sz="2800" dirty="0" smtClean="0">
                <a:solidFill>
                  <a:schemeClr val="bg1"/>
                </a:solidFill>
              </a:rPr>
            </a:br>
            <a:r>
              <a:rPr lang="en-US" sz="2800" dirty="0" smtClean="0">
                <a:solidFill>
                  <a:schemeClr val="bg1"/>
                </a:solidFill>
              </a:rPr>
              <a:t/>
            </a:r>
            <a:br>
              <a:rPr lang="en-US" sz="2800" dirty="0" smtClean="0">
                <a:solidFill>
                  <a:schemeClr val="bg1"/>
                </a:solidFill>
              </a:rPr>
            </a:br>
            <a:r>
              <a:rPr lang="en-US" sz="2800" dirty="0" smtClean="0">
                <a:solidFill>
                  <a:schemeClr val="bg1"/>
                </a:solidFill>
              </a:rPr>
              <a:t>The question remains, </a:t>
            </a:r>
            <a:br>
              <a:rPr lang="en-US" sz="2800" dirty="0" smtClean="0">
                <a:solidFill>
                  <a:schemeClr val="bg1"/>
                </a:solidFill>
              </a:rPr>
            </a:br>
            <a:r>
              <a:rPr lang="en-US" sz="2800" dirty="0" smtClean="0">
                <a:solidFill>
                  <a:schemeClr val="bg1"/>
                </a:solidFill>
              </a:rPr>
              <a:t/>
            </a:r>
            <a:br>
              <a:rPr lang="en-US" sz="2800" dirty="0" smtClean="0">
                <a:solidFill>
                  <a:schemeClr val="bg1"/>
                </a:solidFill>
              </a:rPr>
            </a:br>
            <a:r>
              <a:rPr lang="en-US" sz="2800" dirty="0" smtClean="0">
                <a:solidFill>
                  <a:schemeClr val="bg1"/>
                </a:solidFill>
              </a:rPr>
              <a:t>“How effective are current sustainable design practices and rating systems at achieving Greenhouse Gas Reduction?”</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ChangeArrowheads="1"/>
          </p:cNvSpPr>
          <p:nvPr/>
        </p:nvSpPr>
        <p:spPr bwMode="auto">
          <a:xfrm>
            <a:off x="-76200" y="0"/>
            <a:ext cx="9220200" cy="6858000"/>
          </a:xfrm>
          <a:prstGeom prst="rect">
            <a:avLst/>
          </a:prstGeom>
          <a:solidFill>
            <a:srgbClr val="009900"/>
          </a:solidFill>
          <a:ln w="9525">
            <a:solidFill>
              <a:srgbClr val="29D033"/>
            </a:solidFill>
            <a:miter lim="800000"/>
            <a:headEnd/>
            <a:tailEnd/>
          </a:ln>
        </p:spPr>
        <p:txBody>
          <a:bodyPr wrap="none" anchor="ctr"/>
          <a:lstStyle/>
          <a:p>
            <a:endParaRPr lang="en-US"/>
          </a:p>
        </p:txBody>
      </p:sp>
      <p:sp>
        <p:nvSpPr>
          <p:cNvPr id="5" name="Rectangle 4"/>
          <p:cNvSpPr/>
          <p:nvPr/>
        </p:nvSpPr>
        <p:spPr bwMode="auto">
          <a:xfrm>
            <a:off x="1676400" y="533400"/>
            <a:ext cx="5715000" cy="5791200"/>
          </a:xfrm>
          <a:prstGeom prst="rect">
            <a:avLst/>
          </a:prstGeom>
          <a:solidFill>
            <a:schemeClr val="tx1"/>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
        <p:nvSpPr>
          <p:cNvPr id="5123" name="Rectangle 4"/>
          <p:cNvSpPr>
            <a:spLocks noGrp="1" noChangeArrowheads="1"/>
          </p:cNvSpPr>
          <p:nvPr>
            <p:ph type="ctrTitle"/>
          </p:nvPr>
        </p:nvSpPr>
        <p:spPr>
          <a:xfrm>
            <a:off x="609600" y="1219200"/>
            <a:ext cx="7772400" cy="1470025"/>
          </a:xfrm>
        </p:spPr>
        <p:txBody>
          <a:bodyPr/>
          <a:lstStyle/>
          <a:p>
            <a:pPr algn="ctr" eaLnBrk="1" hangingPunct="1"/>
            <a:r>
              <a:rPr lang="en-US" sz="2800" dirty="0" smtClean="0">
                <a:solidFill>
                  <a:schemeClr val="bg1"/>
                </a:solidFill>
              </a:rPr>
              <a:t>And the answer is:</a:t>
            </a:r>
            <a:br>
              <a:rPr lang="en-US" sz="2800" dirty="0" smtClean="0">
                <a:solidFill>
                  <a:schemeClr val="bg1"/>
                </a:solidFill>
              </a:rPr>
            </a:br>
            <a:r>
              <a:rPr lang="en-US" sz="2800" dirty="0" smtClean="0">
                <a:solidFill>
                  <a:schemeClr val="bg1"/>
                </a:solidFill>
              </a:rPr>
              <a:t/>
            </a:r>
            <a:br>
              <a:rPr lang="en-US" sz="2800" dirty="0" smtClean="0">
                <a:solidFill>
                  <a:schemeClr val="bg1"/>
                </a:solidFill>
              </a:rPr>
            </a:br>
            <a:r>
              <a:rPr lang="en-US" sz="2800" dirty="0" smtClean="0">
                <a:solidFill>
                  <a:schemeClr val="bg1"/>
                </a:solidFill>
              </a:rPr>
              <a:t>“Really, NOT very…</a:t>
            </a:r>
            <a:br>
              <a:rPr lang="en-US" sz="2800" dirty="0" smtClean="0">
                <a:solidFill>
                  <a:schemeClr val="bg1"/>
                </a:solidFill>
              </a:rPr>
            </a:br>
            <a:r>
              <a:rPr lang="en-US" sz="2800" dirty="0" smtClean="0">
                <a:solidFill>
                  <a:schemeClr val="bg1"/>
                </a:solidFill>
              </a:rPr>
              <a:t/>
            </a:r>
            <a:br>
              <a:rPr lang="en-US" sz="2800" dirty="0" smtClean="0">
                <a:solidFill>
                  <a:schemeClr val="bg1"/>
                </a:solidFill>
              </a:rPr>
            </a:br>
            <a:r>
              <a:rPr lang="en-US" sz="2800" dirty="0" smtClean="0">
                <a:solidFill>
                  <a:schemeClr val="bg1"/>
                </a:solidFill>
              </a:rPr>
              <a:t>Most LEED</a:t>
            </a:r>
            <a:r>
              <a:rPr lang="en-US" sz="2800" baseline="30000" dirty="0" smtClean="0">
                <a:solidFill>
                  <a:schemeClr val="bg1"/>
                </a:solidFill>
              </a:rPr>
              <a:t>TM</a:t>
            </a:r>
            <a:r>
              <a:rPr lang="en-US" sz="2800" dirty="0" smtClean="0">
                <a:solidFill>
                  <a:schemeClr val="bg1"/>
                </a:solidFill>
              </a:rPr>
              <a:t> Gold and Platinum buildings earn less than 5/17 of the Energy and Atmosphere credits.</a:t>
            </a:r>
            <a:br>
              <a:rPr lang="en-US" sz="2800" dirty="0" smtClean="0">
                <a:solidFill>
                  <a:schemeClr val="bg1"/>
                </a:solidFill>
              </a:rPr>
            </a:br>
            <a:r>
              <a:rPr lang="en-US" sz="2800" dirty="0" smtClean="0">
                <a:solidFill>
                  <a:schemeClr val="bg1"/>
                </a:solidFill>
              </a:rPr>
              <a:t/>
            </a:r>
            <a:br>
              <a:rPr lang="en-US" sz="2800" dirty="0" smtClean="0">
                <a:solidFill>
                  <a:schemeClr val="bg1"/>
                </a:solidFill>
              </a:rPr>
            </a:br>
            <a:endParaRPr lang="en-US" sz="2800" dirty="0" smtClean="0">
              <a:solidFill>
                <a:schemeClr val="bg1"/>
              </a:solidFill>
            </a:endParaRPr>
          </a:p>
        </p:txBody>
      </p:sp>
      <p:sp>
        <p:nvSpPr>
          <p:cNvPr id="6" name="TextBox 5"/>
          <p:cNvSpPr txBox="1"/>
          <p:nvPr/>
        </p:nvSpPr>
        <p:spPr>
          <a:xfrm>
            <a:off x="1752600" y="5257800"/>
            <a:ext cx="5867400" cy="461665"/>
          </a:xfrm>
          <a:prstGeom prst="rect">
            <a:avLst/>
          </a:prstGeom>
          <a:noFill/>
        </p:spPr>
        <p:txBody>
          <a:bodyPr wrap="square" rtlCol="0">
            <a:spAutoFit/>
          </a:bodyPr>
          <a:lstStyle/>
          <a:p>
            <a:r>
              <a:rPr lang="en-US" dirty="0" smtClean="0">
                <a:solidFill>
                  <a:schemeClr val="bg1"/>
                </a:solidFill>
              </a:rPr>
              <a:t>Let’s look at our International Scorecard.</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sz="2800" dirty="0" smtClean="0">
                <a:solidFill>
                  <a:schemeClr val="bg1"/>
                </a:solidFill>
              </a:rPr>
              <a:t>Canada’s GHG Emissions 1996 - 2006</a:t>
            </a:r>
            <a:endParaRPr lang="en-CA" sz="2800" dirty="0">
              <a:solidFill>
                <a:schemeClr val="bg1"/>
              </a:solidFill>
            </a:endParaRPr>
          </a:p>
        </p:txBody>
      </p:sp>
      <p:grpSp>
        <p:nvGrpSpPr>
          <p:cNvPr id="4" name="Group 28"/>
          <p:cNvGrpSpPr>
            <a:grpSpLocks noGrp="1"/>
          </p:cNvGrpSpPr>
          <p:nvPr>
            <p:ph idx="1"/>
          </p:nvPr>
        </p:nvGrpSpPr>
        <p:grpSpPr bwMode="auto">
          <a:xfrm>
            <a:off x="1295400" y="1828800"/>
            <a:ext cx="7162800" cy="4724400"/>
            <a:chOff x="285720" y="2143116"/>
            <a:chExt cx="6865937" cy="4000500"/>
          </a:xfrm>
        </p:grpSpPr>
        <p:pic>
          <p:nvPicPr>
            <p:cNvPr id="5" name="Picture 4"/>
            <p:cNvPicPr>
              <a:picLocks noChangeAspect="1" noChangeArrowheads="1"/>
            </p:cNvPicPr>
            <p:nvPr/>
          </p:nvPicPr>
          <p:blipFill>
            <a:blip r:embed="rId2" cstate="print"/>
            <a:srcRect/>
            <a:stretch>
              <a:fillRect/>
            </a:stretch>
          </p:blipFill>
          <p:spPr bwMode="auto">
            <a:xfrm>
              <a:off x="285720" y="2143116"/>
              <a:ext cx="6865937" cy="4000500"/>
            </a:xfrm>
            <a:prstGeom prst="rect">
              <a:avLst/>
            </a:prstGeom>
            <a:ln>
              <a:noFill/>
            </a:ln>
            <a:effectLst>
              <a:outerShdw blurRad="292100" dist="139700" dir="2700000" algn="tl" rotWithShape="0">
                <a:schemeClr val="tx1">
                  <a:alpha val="65000"/>
                </a:schemeClr>
              </a:outerShdw>
            </a:effectLst>
          </p:spPr>
        </p:pic>
        <p:sp>
          <p:nvSpPr>
            <p:cNvPr id="6" name="Rectangle 5"/>
            <p:cNvSpPr/>
            <p:nvPr/>
          </p:nvSpPr>
          <p:spPr>
            <a:xfrm>
              <a:off x="5853082" y="2309804"/>
              <a:ext cx="1143000" cy="3414712"/>
            </a:xfrm>
            <a:prstGeom prst="rect">
              <a:avLst/>
            </a:prstGeom>
            <a:solidFill>
              <a:schemeClr val="accent3">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dirty="0"/>
            </a:p>
          </p:txBody>
        </p:sp>
        <p:grpSp>
          <p:nvGrpSpPr>
            <p:cNvPr id="7" name="Group 27"/>
            <p:cNvGrpSpPr>
              <a:grpSpLocks/>
            </p:cNvGrpSpPr>
            <p:nvPr/>
          </p:nvGrpSpPr>
          <p:grpSpPr bwMode="auto">
            <a:xfrm>
              <a:off x="3348029" y="3714752"/>
              <a:ext cx="3657610" cy="1954898"/>
              <a:chOff x="3348029" y="3714752"/>
              <a:chExt cx="3657610" cy="1954898"/>
            </a:xfrm>
          </p:grpSpPr>
          <p:sp>
            <p:nvSpPr>
              <p:cNvPr id="8" name="TextBox 17"/>
              <p:cNvSpPr txBox="1">
                <a:spLocks noChangeArrowheads="1"/>
              </p:cNvSpPr>
              <p:nvPr/>
            </p:nvSpPr>
            <p:spPr bwMode="auto">
              <a:xfrm>
                <a:off x="3348029" y="5238763"/>
                <a:ext cx="1785950" cy="430887"/>
              </a:xfrm>
              <a:prstGeom prst="rect">
                <a:avLst/>
              </a:prstGeom>
              <a:solidFill>
                <a:schemeClr val="bg1"/>
              </a:solidFill>
              <a:ln w="9525">
                <a:noFill/>
                <a:miter lim="800000"/>
                <a:headEnd/>
                <a:tailEnd/>
              </a:ln>
            </p:spPr>
            <p:txBody>
              <a:bodyPr>
                <a:spAutoFit/>
              </a:bodyPr>
              <a:lstStyle/>
              <a:p>
                <a:r>
                  <a:rPr lang="en-CA" sz="1100" b="1" u="sng"/>
                  <a:t>Kyoto Target: </a:t>
                </a:r>
              </a:p>
              <a:p>
                <a:r>
                  <a:rPr lang="en-CA" sz="1100" b="1"/>
                  <a:t>6% below 1990 Baseline</a:t>
                </a:r>
              </a:p>
            </p:txBody>
          </p:sp>
          <p:cxnSp>
            <p:nvCxnSpPr>
              <p:cNvPr id="9" name="Straight Arrow Connector 8"/>
              <p:cNvCxnSpPr/>
              <p:nvPr/>
            </p:nvCxnSpPr>
            <p:spPr>
              <a:xfrm>
                <a:off x="5152995" y="5600691"/>
                <a:ext cx="642938"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21"/>
              <p:cNvSpPr txBox="1">
                <a:spLocks noChangeArrowheads="1"/>
              </p:cNvSpPr>
              <p:nvPr/>
            </p:nvSpPr>
            <p:spPr bwMode="auto">
              <a:xfrm>
                <a:off x="5857884" y="3714752"/>
                <a:ext cx="1143008" cy="769441"/>
              </a:xfrm>
              <a:prstGeom prst="rect">
                <a:avLst/>
              </a:prstGeom>
              <a:noFill/>
              <a:ln w="9525">
                <a:noFill/>
                <a:miter lim="800000"/>
                <a:headEnd/>
                <a:tailEnd/>
              </a:ln>
            </p:spPr>
            <p:txBody>
              <a:bodyPr>
                <a:spAutoFit/>
              </a:bodyPr>
              <a:lstStyle/>
              <a:p>
                <a:pPr algn="ctr"/>
                <a:r>
                  <a:rPr lang="en-CA" sz="1100" b="1"/>
                  <a:t>Kyoto Commitment Period </a:t>
                </a:r>
              </a:p>
              <a:p>
                <a:pPr algn="ctr"/>
                <a:r>
                  <a:rPr lang="en-CA" sz="1100" b="1"/>
                  <a:t>(2008-2012)</a:t>
                </a:r>
              </a:p>
            </p:txBody>
          </p:sp>
          <p:cxnSp>
            <p:nvCxnSpPr>
              <p:cNvPr id="11" name="Straight Connector 10"/>
              <p:cNvCxnSpPr/>
              <p:nvPr/>
            </p:nvCxnSpPr>
            <p:spPr>
              <a:xfrm>
                <a:off x="5853082" y="5619741"/>
                <a:ext cx="1147762"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TextBox 25"/>
              <p:cNvSpPr txBox="1">
                <a:spLocks noChangeArrowheads="1"/>
              </p:cNvSpPr>
              <p:nvPr/>
            </p:nvSpPr>
            <p:spPr bwMode="auto">
              <a:xfrm>
                <a:off x="5862631" y="5334000"/>
                <a:ext cx="1143008" cy="261610"/>
              </a:xfrm>
              <a:prstGeom prst="rect">
                <a:avLst/>
              </a:prstGeom>
              <a:noFill/>
              <a:ln w="9525">
                <a:noFill/>
                <a:miter lim="800000"/>
                <a:headEnd/>
                <a:tailEnd/>
              </a:ln>
            </p:spPr>
            <p:txBody>
              <a:bodyPr>
                <a:spAutoFit/>
              </a:bodyPr>
              <a:lstStyle/>
              <a:p>
                <a:pPr algn="ctr"/>
                <a:r>
                  <a:rPr lang="en-CA" sz="1100" b="1"/>
                  <a:t>558.4 Mt</a:t>
                </a:r>
              </a:p>
            </p:txBody>
          </p:sp>
        </p:grpSp>
      </p:grpSp>
      <p:grpSp>
        <p:nvGrpSpPr>
          <p:cNvPr id="25" name="Group 14"/>
          <p:cNvGrpSpPr>
            <a:grpSpLocks/>
          </p:cNvGrpSpPr>
          <p:nvPr/>
        </p:nvGrpSpPr>
        <p:grpSpPr bwMode="auto">
          <a:xfrm>
            <a:off x="2133601" y="1524000"/>
            <a:ext cx="4487863" cy="2354264"/>
            <a:chOff x="6002316" y="2157406"/>
            <a:chExt cx="4487850" cy="2353477"/>
          </a:xfrm>
        </p:grpSpPr>
        <p:sp>
          <p:nvSpPr>
            <p:cNvPr id="26" name="Oval 25"/>
            <p:cNvSpPr/>
            <p:nvPr/>
          </p:nvSpPr>
          <p:spPr>
            <a:xfrm>
              <a:off x="10345704" y="4366468"/>
              <a:ext cx="144462" cy="144415"/>
            </a:xfrm>
            <a:prstGeom prst="ellipse">
              <a:avLst/>
            </a:prstGeom>
            <a:solidFill>
              <a:srgbClr val="FF0000"/>
            </a:solidFill>
            <a:ln w="25400"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dirty="0">
                <a:ln>
                  <a:noFill/>
                </a:ln>
                <a:solidFill>
                  <a:sysClr val="window" lastClr="FFFFFF"/>
                </a:solidFill>
                <a:effectLst/>
                <a:uLnTx/>
                <a:uFillTx/>
                <a:latin typeface="Arial"/>
                <a:ea typeface="+mn-ea"/>
                <a:cs typeface="+mn-cs"/>
              </a:endParaRPr>
            </a:p>
          </p:txBody>
        </p:sp>
        <p:sp>
          <p:nvSpPr>
            <p:cNvPr id="28" name="TextBox 27"/>
            <p:cNvSpPr txBox="1"/>
            <p:nvPr/>
          </p:nvSpPr>
          <p:spPr>
            <a:xfrm>
              <a:off x="6002316" y="2157406"/>
              <a:ext cx="2857492" cy="953788"/>
            </a:xfrm>
            <a:prstGeom prst="rect">
              <a:avLst/>
            </a:prstGeom>
            <a:solidFill>
              <a:srgbClr val="FFFF00"/>
            </a:solidFill>
            <a:ln w="28575">
              <a:solidFill>
                <a:sysClr val="windowText" lastClr="000000"/>
              </a:solidFill>
            </a:ln>
            <a:effectLst>
              <a:outerShdw blurRad="50800" dist="38100" dir="2700000" algn="tl" rotWithShape="0">
                <a:prstClr val="black">
                  <a:alpha val="40000"/>
                </a:prstClr>
              </a:outerShdw>
            </a:effec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1400" b="1" i="0" u="sng" strike="noStrike" kern="0" cap="none" spc="0" normalizeH="0" baseline="0" noProof="0" dirty="0">
                  <a:ln>
                    <a:noFill/>
                  </a:ln>
                  <a:solidFill>
                    <a:sysClr val="windowText" lastClr="000000"/>
                  </a:solidFill>
                  <a:effectLst/>
                  <a:uLnTx/>
                  <a:uFillTx/>
                  <a:latin typeface="Arial"/>
                  <a:cs typeface="+mn-cs"/>
                </a:rPr>
                <a:t>2007 Emissions</a:t>
              </a:r>
            </a:p>
            <a:p>
              <a:pPr marL="0" marR="0" lvl="0" indent="0" defTabSz="914400" eaLnBrk="1" fontAlgn="auto" latinLnBrk="0" hangingPunct="1">
                <a:lnSpc>
                  <a:spcPct val="100000"/>
                </a:lnSpc>
                <a:spcBef>
                  <a:spcPts val="0"/>
                </a:spcBef>
                <a:spcAft>
                  <a:spcPts val="0"/>
                </a:spcAft>
                <a:buClrTx/>
                <a:buSzTx/>
                <a:buFont typeface="Wingdings" pitchFamily="2" charset="2"/>
                <a:buChar char="§"/>
                <a:tabLst/>
                <a:defRPr/>
              </a:pPr>
              <a:r>
                <a:rPr kumimoji="0" lang="en-CA" sz="1400" b="1" i="0" u="none" strike="noStrike" kern="0" cap="none" spc="0" normalizeH="0" baseline="0" noProof="0" dirty="0">
                  <a:ln>
                    <a:noFill/>
                  </a:ln>
                  <a:solidFill>
                    <a:sysClr val="windowText" lastClr="000000"/>
                  </a:solidFill>
                  <a:effectLst/>
                  <a:uLnTx/>
                  <a:uFillTx/>
                  <a:latin typeface="Arial"/>
                  <a:cs typeface="+mn-cs"/>
                </a:rPr>
                <a:t> 747 Mt </a:t>
              </a:r>
              <a:r>
                <a:rPr kumimoji="0" lang="en-CA" sz="1400" b="1" i="0" u="none" strike="noStrike" kern="0" cap="none" spc="0" normalizeH="0" baseline="0" noProof="0" dirty="0" smtClean="0">
                  <a:ln>
                    <a:noFill/>
                  </a:ln>
                  <a:solidFill>
                    <a:sysClr val="windowText" lastClr="000000"/>
                  </a:solidFill>
                  <a:effectLst/>
                  <a:uLnTx/>
                  <a:uFillTx/>
                  <a:latin typeface="Arial"/>
                  <a:cs typeface="+mn-cs"/>
                </a:rPr>
                <a:t>CO</a:t>
              </a:r>
              <a:r>
                <a:rPr kumimoji="0" lang="en-CA" sz="1400" b="1" i="0" u="none" strike="noStrike" kern="0" cap="none" spc="0" normalizeH="0" baseline="-25000" noProof="0" dirty="0" smtClean="0">
                  <a:ln>
                    <a:noFill/>
                  </a:ln>
                  <a:solidFill>
                    <a:sysClr val="windowText" lastClr="000000"/>
                  </a:solidFill>
                  <a:effectLst/>
                  <a:uLnTx/>
                  <a:uFillTx/>
                  <a:latin typeface="Arial"/>
                  <a:cs typeface="+mn-cs"/>
                </a:rPr>
                <a:t>2</a:t>
              </a:r>
              <a:r>
                <a:rPr kumimoji="0" lang="en-CA" sz="1400" b="1" i="0" u="none" strike="noStrike" kern="0" cap="none" spc="0" normalizeH="0" baseline="0" noProof="0" dirty="0" smtClean="0">
                  <a:ln>
                    <a:noFill/>
                  </a:ln>
                  <a:solidFill>
                    <a:sysClr val="windowText" lastClr="000000"/>
                  </a:solidFill>
                  <a:effectLst/>
                  <a:uLnTx/>
                  <a:uFillTx/>
                  <a:latin typeface="Arial"/>
                  <a:cs typeface="+mn-cs"/>
                </a:rPr>
                <a:t>e</a:t>
              </a:r>
              <a:endParaRPr kumimoji="0" lang="en-CA" sz="1400" b="1" i="0" u="none" strike="noStrike" kern="0" cap="none" spc="0" normalizeH="0" baseline="0" noProof="0" dirty="0">
                <a:ln>
                  <a:noFill/>
                </a:ln>
                <a:solidFill>
                  <a:sysClr val="windowText" lastClr="000000"/>
                </a:solidFill>
                <a:effectLst/>
                <a:uLnTx/>
                <a:uFillTx/>
                <a:latin typeface="Arial"/>
                <a:cs typeface="+mn-cs"/>
              </a:endParaRPr>
            </a:p>
            <a:p>
              <a:pPr marL="0" marR="0" lvl="0" indent="0" defTabSz="914400" eaLnBrk="1" fontAlgn="auto" latinLnBrk="0" hangingPunct="1">
                <a:lnSpc>
                  <a:spcPct val="100000"/>
                </a:lnSpc>
                <a:spcBef>
                  <a:spcPts val="0"/>
                </a:spcBef>
                <a:spcAft>
                  <a:spcPts val="0"/>
                </a:spcAft>
                <a:buClrTx/>
                <a:buSzTx/>
                <a:buFont typeface="Wingdings" pitchFamily="2" charset="2"/>
                <a:buChar char="§"/>
                <a:tabLst/>
                <a:defRPr/>
              </a:pPr>
              <a:r>
                <a:rPr kumimoji="0" lang="en-CA" sz="1400" b="1" i="0" u="none" strike="noStrike" kern="0" cap="none" spc="0" normalizeH="0" baseline="0" noProof="0" dirty="0">
                  <a:ln>
                    <a:noFill/>
                  </a:ln>
                  <a:solidFill>
                    <a:sysClr val="windowText" lastClr="000000"/>
                  </a:solidFill>
                  <a:effectLst/>
                  <a:uLnTx/>
                  <a:uFillTx/>
                  <a:latin typeface="Arial"/>
                  <a:cs typeface="+mn-cs"/>
                </a:rPr>
                <a:t> 26.2% above 1990 levels</a:t>
              </a:r>
            </a:p>
            <a:p>
              <a:pPr marL="0" marR="0" lvl="0" indent="0" defTabSz="914400" eaLnBrk="1" fontAlgn="auto" latinLnBrk="0" hangingPunct="1">
                <a:lnSpc>
                  <a:spcPct val="100000"/>
                </a:lnSpc>
                <a:spcBef>
                  <a:spcPts val="0"/>
                </a:spcBef>
                <a:spcAft>
                  <a:spcPts val="0"/>
                </a:spcAft>
                <a:buClrTx/>
                <a:buSzTx/>
                <a:buFont typeface="Wingdings" pitchFamily="2" charset="2"/>
                <a:buChar char="§"/>
                <a:tabLst/>
                <a:defRPr/>
              </a:pPr>
              <a:r>
                <a:rPr kumimoji="0" lang="en-CA" sz="1400" b="1" i="0" u="none" strike="noStrike" kern="0" cap="none" spc="0" normalizeH="0" baseline="0" noProof="0" dirty="0">
                  <a:ln>
                    <a:noFill/>
                  </a:ln>
                  <a:solidFill>
                    <a:sysClr val="windowText" lastClr="000000"/>
                  </a:solidFill>
                  <a:effectLst/>
                  <a:uLnTx/>
                  <a:uFillTx/>
                  <a:latin typeface="Arial"/>
                  <a:cs typeface="+mn-cs"/>
                </a:rPr>
                <a:t> 33.8% above Kyoto Target</a:t>
              </a:r>
            </a:p>
          </p:txBody>
        </p:sp>
      </p:gr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371600"/>
            <a:ext cx="7391400" cy="4757738"/>
          </a:xfrm>
        </p:spPr>
        <p:txBody>
          <a:bodyPr rtlCol="0">
            <a:normAutofit fontScale="92500" lnSpcReduction="20000"/>
          </a:bodyPr>
          <a:lstStyle/>
          <a:p>
            <a:pPr fontAlgn="auto">
              <a:spcAft>
                <a:spcPts val="0"/>
              </a:spcAft>
              <a:buFont typeface="Arial" pitchFamily="34" charset="0"/>
              <a:buNone/>
              <a:defRPr/>
            </a:pPr>
            <a:endParaRPr lang="en-CA" sz="1200" b="1" i="1" dirty="0" smtClean="0">
              <a:solidFill>
                <a:schemeClr val="tx1"/>
              </a:solidFill>
            </a:endParaRPr>
          </a:p>
          <a:p>
            <a:pPr algn="ctr" fontAlgn="auto">
              <a:spcAft>
                <a:spcPts val="0"/>
              </a:spcAft>
              <a:buFont typeface="Arial" pitchFamily="34" charset="0"/>
              <a:buNone/>
              <a:defRPr/>
            </a:pPr>
            <a:r>
              <a:rPr lang="en-CA" sz="2200" i="1" u="sng" dirty="0" smtClean="0">
                <a:solidFill>
                  <a:schemeClr val="tx1"/>
                </a:solidFill>
              </a:rPr>
              <a:t>2009 Rankings in </a:t>
            </a:r>
            <a:r>
              <a:rPr lang="en-CA" sz="2200" u="sng" dirty="0" smtClean="0">
                <a:solidFill>
                  <a:schemeClr val="tx1"/>
                </a:solidFill>
              </a:rPr>
              <a:t>the G8 Climate Scorecard (WWF/Allianz)</a:t>
            </a:r>
          </a:p>
          <a:p>
            <a:pPr algn="ctr" fontAlgn="auto">
              <a:spcAft>
                <a:spcPts val="0"/>
              </a:spcAft>
              <a:buFont typeface="Arial" pitchFamily="34" charset="0"/>
              <a:buNone/>
              <a:defRPr/>
            </a:pPr>
            <a:endParaRPr lang="en-CA" sz="1900" u="sng" dirty="0" smtClean="0">
              <a:solidFill>
                <a:schemeClr val="tx1"/>
              </a:solidFill>
            </a:endParaRPr>
          </a:p>
          <a:p>
            <a:pPr marL="3502025" fontAlgn="auto">
              <a:spcAft>
                <a:spcPts val="0"/>
              </a:spcAft>
              <a:buFont typeface="+mj-lt"/>
              <a:buAutoNum type="arabicPeriod"/>
              <a:defRPr/>
            </a:pPr>
            <a:r>
              <a:rPr lang="en-CA" sz="1700" dirty="0" smtClean="0">
                <a:solidFill>
                  <a:schemeClr val="tx1"/>
                </a:solidFill>
              </a:rPr>
              <a:t>Germany </a:t>
            </a:r>
          </a:p>
          <a:p>
            <a:pPr marL="3502025" fontAlgn="auto">
              <a:spcAft>
                <a:spcPts val="0"/>
              </a:spcAft>
              <a:buFont typeface="+mj-lt"/>
              <a:buAutoNum type="arabicPeriod"/>
              <a:defRPr/>
            </a:pPr>
            <a:r>
              <a:rPr lang="en-CA" sz="1700" dirty="0" smtClean="0">
                <a:solidFill>
                  <a:schemeClr val="tx1"/>
                </a:solidFill>
              </a:rPr>
              <a:t>UK </a:t>
            </a:r>
          </a:p>
          <a:p>
            <a:pPr marL="3502025" fontAlgn="auto">
              <a:spcAft>
                <a:spcPts val="0"/>
              </a:spcAft>
              <a:buFont typeface="+mj-lt"/>
              <a:buAutoNum type="arabicPeriod"/>
              <a:defRPr/>
            </a:pPr>
            <a:r>
              <a:rPr lang="en-CA" sz="1700" dirty="0" smtClean="0">
                <a:solidFill>
                  <a:schemeClr val="tx1"/>
                </a:solidFill>
              </a:rPr>
              <a:t>France </a:t>
            </a:r>
          </a:p>
          <a:p>
            <a:pPr marL="3502025" fontAlgn="auto">
              <a:spcAft>
                <a:spcPts val="0"/>
              </a:spcAft>
              <a:buFont typeface="+mj-lt"/>
              <a:buAutoNum type="arabicPeriod"/>
              <a:defRPr/>
            </a:pPr>
            <a:r>
              <a:rPr lang="en-CA" sz="1700" dirty="0" smtClean="0">
                <a:solidFill>
                  <a:schemeClr val="tx1"/>
                </a:solidFill>
              </a:rPr>
              <a:t>Italy </a:t>
            </a:r>
          </a:p>
          <a:p>
            <a:pPr marL="3502025" fontAlgn="auto">
              <a:spcAft>
                <a:spcPts val="0"/>
              </a:spcAft>
              <a:buFont typeface="+mj-lt"/>
              <a:buAutoNum type="arabicPeriod"/>
              <a:defRPr/>
            </a:pPr>
            <a:r>
              <a:rPr lang="en-CA" sz="1700" dirty="0" smtClean="0">
                <a:solidFill>
                  <a:schemeClr val="tx1"/>
                </a:solidFill>
              </a:rPr>
              <a:t>Japan </a:t>
            </a:r>
          </a:p>
          <a:p>
            <a:pPr marL="3502025" fontAlgn="auto">
              <a:spcAft>
                <a:spcPts val="0"/>
              </a:spcAft>
              <a:buFont typeface="+mj-lt"/>
              <a:buAutoNum type="arabicPeriod"/>
              <a:defRPr/>
            </a:pPr>
            <a:r>
              <a:rPr lang="en-CA" sz="1700" dirty="0" smtClean="0">
                <a:solidFill>
                  <a:schemeClr val="tx1"/>
                </a:solidFill>
              </a:rPr>
              <a:t>Russia </a:t>
            </a:r>
          </a:p>
          <a:p>
            <a:pPr marL="3502025" fontAlgn="auto">
              <a:spcAft>
                <a:spcPts val="0"/>
              </a:spcAft>
              <a:buFont typeface="+mj-lt"/>
              <a:buAutoNum type="arabicPeriod"/>
              <a:defRPr/>
            </a:pPr>
            <a:r>
              <a:rPr lang="en-CA" sz="1700" dirty="0" smtClean="0">
                <a:solidFill>
                  <a:schemeClr val="tx1"/>
                </a:solidFill>
              </a:rPr>
              <a:t>U.S. </a:t>
            </a:r>
          </a:p>
          <a:p>
            <a:pPr marL="3502025" fontAlgn="auto">
              <a:spcAft>
                <a:spcPts val="0"/>
              </a:spcAft>
              <a:buFont typeface="+mj-lt"/>
              <a:buAutoNum type="arabicPeriod"/>
              <a:defRPr/>
            </a:pPr>
            <a:r>
              <a:rPr lang="en-CA" sz="2600" b="1" dirty="0" smtClean="0">
                <a:solidFill>
                  <a:schemeClr val="tx1"/>
                </a:solidFill>
              </a:rPr>
              <a:t>Canada</a:t>
            </a:r>
          </a:p>
          <a:p>
            <a:pPr fontAlgn="auto">
              <a:spcAft>
                <a:spcPts val="0"/>
              </a:spcAft>
              <a:buFont typeface="Arial" pitchFamily="34" charset="0"/>
              <a:buNone/>
              <a:defRPr/>
            </a:pPr>
            <a:r>
              <a:rPr lang="en-CA" sz="1900" dirty="0" smtClean="0">
                <a:solidFill>
                  <a:schemeClr val="tx1"/>
                </a:solidFill>
              </a:rPr>
              <a:t>The report considered:</a:t>
            </a:r>
          </a:p>
          <a:p>
            <a:pPr fontAlgn="auto">
              <a:spcAft>
                <a:spcPts val="0"/>
              </a:spcAft>
              <a:buFont typeface="+mj-lt"/>
              <a:buAutoNum type="arabicPeriod"/>
              <a:defRPr/>
            </a:pPr>
            <a:r>
              <a:rPr lang="en-CA" sz="1500" dirty="0" smtClean="0">
                <a:solidFill>
                  <a:schemeClr val="tx1"/>
                </a:solidFill>
              </a:rPr>
              <a:t>The change in each country’s greenhouse gas emissions since 1990 </a:t>
            </a:r>
          </a:p>
          <a:p>
            <a:pPr fontAlgn="auto">
              <a:spcAft>
                <a:spcPts val="0"/>
              </a:spcAft>
              <a:buFont typeface="+mj-lt"/>
              <a:buAutoNum type="arabicPeriod"/>
              <a:defRPr/>
            </a:pPr>
            <a:r>
              <a:rPr lang="en-CA" sz="1500" dirty="0" smtClean="0">
                <a:solidFill>
                  <a:schemeClr val="tx1"/>
                </a:solidFill>
              </a:rPr>
              <a:t>How far each country is from their targets under the Kyoto protocol</a:t>
            </a:r>
          </a:p>
          <a:p>
            <a:pPr fontAlgn="auto">
              <a:spcAft>
                <a:spcPts val="0"/>
              </a:spcAft>
              <a:buFont typeface="+mj-lt"/>
              <a:buAutoNum type="arabicPeriod"/>
              <a:defRPr/>
            </a:pPr>
            <a:r>
              <a:rPr lang="en-CA" sz="1500" dirty="0" smtClean="0">
                <a:solidFill>
                  <a:schemeClr val="tx1"/>
                </a:solidFill>
              </a:rPr>
              <a:t>Their use of renewable energy sources as a percentage of their total energy use</a:t>
            </a:r>
          </a:p>
          <a:p>
            <a:pPr fontAlgn="auto">
              <a:spcAft>
                <a:spcPts val="0"/>
              </a:spcAft>
              <a:buFont typeface="+mj-lt"/>
              <a:buAutoNum type="arabicPeriod"/>
              <a:defRPr/>
            </a:pPr>
            <a:r>
              <a:rPr lang="en-CA" sz="1500" dirty="0" smtClean="0">
                <a:solidFill>
                  <a:schemeClr val="tx1"/>
                </a:solidFill>
              </a:rPr>
              <a:t>Their energy policies</a:t>
            </a:r>
          </a:p>
          <a:p>
            <a:pPr fontAlgn="auto">
              <a:spcAft>
                <a:spcPts val="0"/>
              </a:spcAft>
              <a:buFont typeface="Arial" pitchFamily="34" charset="0"/>
              <a:buNone/>
              <a:defRPr/>
            </a:pPr>
            <a:endParaRPr lang="en-CA" dirty="0" smtClean="0">
              <a:solidFill>
                <a:schemeClr val="tx1"/>
              </a:solidFill>
            </a:endParaRPr>
          </a:p>
          <a:p>
            <a:pPr fontAlgn="auto">
              <a:spcAft>
                <a:spcPts val="0"/>
              </a:spcAft>
              <a:buFont typeface="Arial" pitchFamily="34" charset="0"/>
              <a:buNone/>
              <a:defRPr/>
            </a:pPr>
            <a:endParaRPr lang="en-CA" dirty="0" smtClean="0">
              <a:solidFill>
                <a:schemeClr val="tx1"/>
              </a:solidFill>
            </a:endParaRPr>
          </a:p>
          <a:p>
            <a:pPr fontAlgn="auto">
              <a:spcAft>
                <a:spcPts val="0"/>
              </a:spcAft>
              <a:buFont typeface="Arial" pitchFamily="34" charset="0"/>
              <a:buNone/>
              <a:defRPr/>
            </a:pPr>
            <a:endParaRPr lang="en-CA" dirty="0" smtClean="0">
              <a:solidFill>
                <a:schemeClr val="tx1"/>
              </a:solidFill>
            </a:endParaRPr>
          </a:p>
        </p:txBody>
      </p:sp>
      <p:sp>
        <p:nvSpPr>
          <p:cNvPr id="12292" name="Footer Placeholder 16"/>
          <p:cNvSpPr>
            <a:spLocks noGrp="1"/>
          </p:cNvSpPr>
          <p:nvPr>
            <p:ph type="ftr" sz="quarter" idx="4294967295"/>
          </p:nvPr>
        </p:nvSpPr>
        <p:spPr bwMode="auto">
          <a:xfrm>
            <a:off x="3124200" y="6356350"/>
            <a:ext cx="2895600" cy="365125"/>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CA" sz="1800">
                <a:solidFill>
                  <a:schemeClr val="bg1"/>
                </a:solidFill>
              </a:rPr>
              <a:t>www.cn-sbs.cssbi.ca</a:t>
            </a:r>
            <a:endParaRPr lang="en-CA">
              <a:solidFill>
                <a:schemeClr val="bg1"/>
              </a:solidFill>
            </a:endParaRPr>
          </a:p>
        </p:txBody>
      </p:sp>
      <p:sp>
        <p:nvSpPr>
          <p:cNvPr id="12293" name="Slide Number Placeholder 4"/>
          <p:cNvSpPr>
            <a:spLocks noGrp="1"/>
          </p:cNvSpPr>
          <p:nvPr>
            <p:ph type="sldNum" sz="quarter" idx="4294967295"/>
          </p:nvPr>
        </p:nvSpPr>
        <p:spPr bwMode="auto">
          <a:xfrm>
            <a:off x="6553200" y="6356350"/>
            <a:ext cx="2133600" cy="365125"/>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58C5B494-0395-437E-BF3F-03CA461C93AE}" type="slidenum">
              <a:rPr lang="en-CA">
                <a:solidFill>
                  <a:schemeClr val="bg1"/>
                </a:solidFill>
              </a:rPr>
              <a:pPr fontAlgn="base">
                <a:spcBef>
                  <a:spcPct val="0"/>
                </a:spcBef>
                <a:spcAft>
                  <a:spcPct val="0"/>
                </a:spcAft>
              </a:pPr>
              <a:t>39</a:t>
            </a:fld>
            <a:endParaRPr lang="en-CA">
              <a:solidFill>
                <a:schemeClr val="bg1"/>
              </a:solidFill>
            </a:endParaRPr>
          </a:p>
        </p:txBody>
      </p:sp>
      <p:sp>
        <p:nvSpPr>
          <p:cNvPr id="12294" name="TextBox 7"/>
          <p:cNvSpPr txBox="1">
            <a:spLocks noChangeArrowheads="1"/>
          </p:cNvSpPr>
          <p:nvPr/>
        </p:nvSpPr>
        <p:spPr bwMode="auto">
          <a:xfrm>
            <a:off x="1295400" y="6172200"/>
            <a:ext cx="7643813" cy="276225"/>
          </a:xfrm>
          <a:prstGeom prst="rect">
            <a:avLst/>
          </a:prstGeom>
          <a:noFill/>
          <a:ln w="9525">
            <a:noFill/>
            <a:miter lim="800000"/>
            <a:headEnd/>
            <a:tailEnd/>
          </a:ln>
        </p:spPr>
        <p:txBody>
          <a:bodyPr>
            <a:spAutoFit/>
          </a:bodyPr>
          <a:lstStyle/>
          <a:p>
            <a:r>
              <a:rPr lang="en-CA" sz="1200" i="1" dirty="0"/>
              <a:t>Source: CBC News (http://www.cbc.ca/technology/story/2009/07/01/tech-climate-scorecard-wwf.html)</a:t>
            </a:r>
          </a:p>
        </p:txBody>
      </p:sp>
      <p:pic>
        <p:nvPicPr>
          <p:cNvPr id="7" name="Picture 1"/>
          <p:cNvPicPr>
            <a:picLocks noChangeAspect="1" noChangeArrowheads="1"/>
          </p:cNvPicPr>
          <p:nvPr/>
        </p:nvPicPr>
        <p:blipFill>
          <a:blip r:embed="rId3" cstate="print"/>
          <a:srcRect/>
          <a:stretch>
            <a:fillRect/>
          </a:stretch>
        </p:blipFill>
        <p:spPr bwMode="auto">
          <a:xfrm>
            <a:off x="5867400" y="2362200"/>
            <a:ext cx="3021200" cy="1629073"/>
          </a:xfrm>
          <a:prstGeom prst="rect">
            <a:avLst/>
          </a:prstGeom>
          <a:noFill/>
          <a:ln w="9525">
            <a:noFill/>
            <a:miter lim="800000"/>
            <a:headEnd/>
            <a:tailEnd/>
          </a:ln>
          <a:effectLst>
            <a:softEdge rad="635000"/>
          </a:effectLst>
        </p:spPr>
      </p:pic>
      <p:pic>
        <p:nvPicPr>
          <p:cNvPr id="95234" name="Picture 2"/>
          <p:cNvPicPr>
            <a:picLocks noChangeAspect="1" noChangeArrowheads="1"/>
          </p:cNvPicPr>
          <p:nvPr/>
        </p:nvPicPr>
        <p:blipFill>
          <a:blip r:embed="rId4" cstate="print"/>
          <a:srcRect/>
          <a:stretch>
            <a:fillRect/>
          </a:stretch>
        </p:blipFill>
        <p:spPr bwMode="auto">
          <a:xfrm>
            <a:off x="1685908" y="2057400"/>
            <a:ext cx="2428892" cy="2421892"/>
          </a:xfrm>
          <a:prstGeom prst="rect">
            <a:avLst/>
          </a:prstGeom>
          <a:noFill/>
          <a:ln w="9525">
            <a:noFill/>
            <a:miter lim="800000"/>
            <a:headEnd/>
            <a:tailEnd/>
          </a:ln>
          <a:effectLst>
            <a:softEdge rad="635000"/>
          </a:effectLst>
        </p:spPr>
      </p:pic>
      <p:sp>
        <p:nvSpPr>
          <p:cNvPr id="9" name="Rectangle 2"/>
          <p:cNvSpPr txBox="1">
            <a:spLocks noChangeArrowheads="1"/>
          </p:cNvSpPr>
          <p:nvPr/>
        </p:nvSpPr>
        <p:spPr bwMode="auto">
          <a:xfrm>
            <a:off x="1295400" y="381000"/>
            <a:ext cx="7848600" cy="83820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0" cap="none" spc="0" normalizeH="0" baseline="0" noProof="0" dirty="0" smtClean="0">
                <a:ln>
                  <a:noFill/>
                </a:ln>
                <a:solidFill>
                  <a:schemeClr val="bg1"/>
                </a:solidFill>
                <a:effectLst/>
                <a:uLnTx/>
                <a:uFillTx/>
                <a:latin typeface="+mj-lt"/>
                <a:ea typeface="+mj-ea"/>
                <a:cs typeface="+mj-cs"/>
              </a:rPr>
              <a:t>Canada’s Greenhouse</a:t>
            </a:r>
            <a:r>
              <a:rPr kumimoji="0" lang="en-US" sz="3000" b="1" i="0" u="none" strike="noStrike" kern="0" cap="none" spc="0" normalizeH="0" noProof="0" dirty="0" smtClean="0">
                <a:ln>
                  <a:noFill/>
                </a:ln>
                <a:solidFill>
                  <a:schemeClr val="bg1"/>
                </a:solidFill>
                <a:effectLst/>
                <a:uLnTx/>
                <a:uFillTx/>
                <a:latin typeface="+mj-lt"/>
                <a:ea typeface="+mj-ea"/>
                <a:cs typeface="+mj-cs"/>
              </a:rPr>
              <a:t> Gas Emissions</a:t>
            </a:r>
            <a:endParaRPr kumimoji="0" lang="en-US" sz="3000" b="1" i="0" u="none" strike="noStrike" kern="0" cap="none" spc="0" normalizeH="0" baseline="0" noProof="0" dirty="0" smtClean="0">
              <a:ln>
                <a:noFill/>
              </a:ln>
              <a:solidFill>
                <a:schemeClr val="bg1"/>
              </a:solidFill>
              <a:effectLst/>
              <a:uLnTx/>
              <a:uFillTx/>
              <a:latin typeface="+mj-lt"/>
              <a:ea typeface="+mj-ea"/>
              <a:cs typeface="+mj-cs"/>
            </a:endParaRPr>
          </a:p>
        </p:txBody>
      </p:sp>
      <p:sp>
        <p:nvSpPr>
          <p:cNvPr id="10" name="Title 9"/>
          <p:cNvSpPr>
            <a:spLocks noGrp="1"/>
          </p:cNvSpPr>
          <p:nvPr>
            <p:ph type="title"/>
          </p:nvPr>
        </p:nvSpPr>
        <p:spPr/>
        <p:txBody>
          <a:bodyPr/>
          <a:lstStyle/>
          <a:p>
            <a:endParaRPr lang="en-CA"/>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p:spPr>
        <p:txBody>
          <a:bodyPr/>
          <a:lstStyle/>
          <a:p>
            <a:r>
              <a:rPr lang="en-CA" dirty="0" smtClean="0">
                <a:solidFill>
                  <a:schemeClr val="bg1"/>
                </a:solidFill>
              </a:rPr>
              <a:t>Copenhagen Climate Summit 2009</a:t>
            </a:r>
            <a:endParaRPr lang="en-CA" dirty="0">
              <a:solidFill>
                <a:schemeClr val="bg1"/>
              </a:solidFill>
            </a:endParaRPr>
          </a:p>
        </p:txBody>
      </p:sp>
      <p:pic>
        <p:nvPicPr>
          <p:cNvPr id="4" name="Content Placeholder 3" descr="copenhagen-chart.jpg"/>
          <p:cNvPicPr>
            <a:picLocks noGrp="1" noChangeAspect="1"/>
          </p:cNvPicPr>
          <p:nvPr>
            <p:ph idx="1"/>
          </p:nvPr>
        </p:nvPicPr>
        <p:blipFill>
          <a:blip r:embed="rId2" cstate="print"/>
          <a:stretch>
            <a:fillRect/>
          </a:stretch>
        </p:blipFill>
        <p:spPr>
          <a:xfrm>
            <a:off x="1295400" y="1219200"/>
            <a:ext cx="4299735" cy="4724400"/>
          </a:xfrm>
          <a:effectLst>
            <a:outerShdw blurRad="50800" dist="38100" dir="2700000" algn="tl" rotWithShape="0">
              <a:prstClr val="black">
                <a:alpha val="40000"/>
              </a:prstClr>
            </a:outerShdw>
          </a:effectLst>
        </p:spPr>
      </p:pic>
      <p:sp>
        <p:nvSpPr>
          <p:cNvPr id="5" name="TextBox 4"/>
          <p:cNvSpPr txBox="1"/>
          <p:nvPr/>
        </p:nvSpPr>
        <p:spPr>
          <a:xfrm>
            <a:off x="5638800" y="1600200"/>
            <a:ext cx="3048000" cy="1569660"/>
          </a:xfrm>
          <a:prstGeom prst="rect">
            <a:avLst/>
          </a:prstGeom>
          <a:noFill/>
        </p:spPr>
        <p:txBody>
          <a:bodyPr wrap="square" rtlCol="0">
            <a:spAutoFit/>
          </a:bodyPr>
          <a:lstStyle/>
          <a:p>
            <a:r>
              <a:rPr lang="en-CA" dirty="0" smtClean="0"/>
              <a:t>The outcomes of the climate summit replace the Kyoto targets.</a:t>
            </a:r>
            <a:endParaRPr lang="en-CA" dirty="0"/>
          </a:p>
        </p:txBody>
      </p:sp>
      <p:sp>
        <p:nvSpPr>
          <p:cNvPr id="6" name="TextBox 5"/>
          <p:cNvSpPr txBox="1"/>
          <p:nvPr/>
        </p:nvSpPr>
        <p:spPr>
          <a:xfrm>
            <a:off x="1447800" y="6400800"/>
            <a:ext cx="5634876" cy="276999"/>
          </a:xfrm>
          <a:prstGeom prst="rect">
            <a:avLst/>
          </a:prstGeom>
          <a:noFill/>
        </p:spPr>
        <p:txBody>
          <a:bodyPr wrap="none" rtlCol="0">
            <a:spAutoFit/>
          </a:bodyPr>
          <a:lstStyle/>
          <a:p>
            <a:r>
              <a:rPr lang="en-CA" sz="1200" dirty="0" smtClean="0"/>
              <a:t>http://en.wikipedia.org/wiki/2009_United_Nations_Climate_Change_Conference </a:t>
            </a:r>
            <a:endParaRPr lang="en-CA" sz="1200" dirty="0"/>
          </a:p>
        </p:txBody>
      </p:sp>
      <p:sp>
        <p:nvSpPr>
          <p:cNvPr id="7" name="TextBox 6"/>
          <p:cNvSpPr txBox="1"/>
          <p:nvPr/>
        </p:nvSpPr>
        <p:spPr>
          <a:xfrm>
            <a:off x="5638800" y="5257800"/>
            <a:ext cx="2971800" cy="584775"/>
          </a:xfrm>
          <a:prstGeom prst="rect">
            <a:avLst/>
          </a:prstGeom>
          <a:noFill/>
        </p:spPr>
        <p:txBody>
          <a:bodyPr wrap="square" rtlCol="0">
            <a:spAutoFit/>
          </a:bodyPr>
          <a:lstStyle/>
          <a:p>
            <a:r>
              <a:rPr lang="en-CA" sz="1600" dirty="0" smtClean="0"/>
              <a:t>LULUCF = land use, land use change and forestry</a:t>
            </a:r>
            <a:endParaRPr lang="en-CA" sz="16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Canada’s Copenhagen Targets</a:t>
            </a:r>
            <a:endParaRPr lang="en-CA" dirty="0">
              <a:solidFill>
                <a:schemeClr val="bg1"/>
              </a:solidFill>
            </a:endParaRPr>
          </a:p>
        </p:txBody>
      </p:sp>
      <p:sp>
        <p:nvSpPr>
          <p:cNvPr id="3" name="Content Placeholder 2"/>
          <p:cNvSpPr>
            <a:spLocks noGrp="1"/>
          </p:cNvSpPr>
          <p:nvPr>
            <p:ph idx="1"/>
          </p:nvPr>
        </p:nvSpPr>
        <p:spPr/>
        <p:txBody>
          <a:bodyPr/>
          <a:lstStyle/>
          <a:p>
            <a:r>
              <a:rPr lang="en-CA" sz="2000" dirty="0" smtClean="0"/>
              <a:t>To cut carbon emissions by 20% below 2006 levels by 2020. </a:t>
            </a:r>
          </a:p>
          <a:p>
            <a:r>
              <a:rPr lang="en-CA" sz="2000" dirty="0" smtClean="0"/>
              <a:t>This is equivalent to 3% below 1990 levels by 2020.</a:t>
            </a:r>
          </a:p>
          <a:p>
            <a:endParaRPr lang="en-CA" sz="2000" dirty="0" smtClean="0"/>
          </a:p>
          <a:p>
            <a:r>
              <a:rPr lang="en-CA" sz="2000" dirty="0" smtClean="0"/>
              <a:t>Quebec announced that it would target 20% (over 1990).</a:t>
            </a:r>
          </a:p>
          <a:p>
            <a:r>
              <a:rPr lang="en-CA" sz="2000" dirty="0" smtClean="0"/>
              <a:t>Ontario announced that it would target 15% (over 1990).</a:t>
            </a:r>
          </a:p>
          <a:p>
            <a:r>
              <a:rPr lang="en-CA" sz="2000" dirty="0" smtClean="0"/>
              <a:t>British Columbia announced that it would target 14% (over 1990).</a:t>
            </a:r>
          </a:p>
          <a:p>
            <a:endParaRPr lang="en-CA" sz="2000" dirty="0" smtClean="0"/>
          </a:p>
          <a:p>
            <a:r>
              <a:rPr lang="en-CA" sz="2000" dirty="0" smtClean="0"/>
              <a:t>Alberta announced that it expected to INCREASE emissions by 58%.</a:t>
            </a:r>
            <a:endParaRPr lang="en-CA" sz="20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3350-bullets.jpg"/>
          <p:cNvPicPr>
            <a:picLocks noChangeAspect="1"/>
          </p:cNvPicPr>
          <p:nvPr/>
        </p:nvPicPr>
        <p:blipFill>
          <a:blip r:embed="rId2" cstate="print"/>
          <a:stretch>
            <a:fillRect/>
          </a:stretch>
        </p:blipFill>
        <p:spPr>
          <a:xfrm>
            <a:off x="1752600" y="1219200"/>
            <a:ext cx="3406140" cy="4819434"/>
          </a:xfrm>
          <a:prstGeom prst="rect">
            <a:avLst/>
          </a:prstGeom>
        </p:spPr>
      </p:pic>
      <p:sp>
        <p:nvSpPr>
          <p:cNvPr id="3" name="Rectangle 2"/>
          <p:cNvSpPr txBox="1">
            <a:spLocks noChangeArrowheads="1"/>
          </p:cNvSpPr>
          <p:nvPr/>
        </p:nvSpPr>
        <p:spPr>
          <a:xfrm>
            <a:off x="1295400" y="381000"/>
            <a:ext cx="7848600" cy="838200"/>
          </a:xfrm>
          <a:prstGeom prst="rect">
            <a:avLst/>
          </a:prstGeom>
          <a:solidFill>
            <a:schemeClr val="tx1"/>
          </a:solidFill>
          <a:effectLst>
            <a:outerShdw blurRad="50800" dist="38100" dir="2700000" algn="tl" rotWithShape="0">
              <a:prstClr val="black">
                <a:alpha val="40000"/>
              </a:prstClr>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0" cap="none" spc="0" normalizeH="0" baseline="0" noProof="0" dirty="0" smtClean="0">
                <a:ln>
                  <a:noFill/>
                </a:ln>
                <a:solidFill>
                  <a:schemeClr val="bg1"/>
                </a:solidFill>
                <a:effectLst/>
                <a:uLnTx/>
                <a:uFillTx/>
                <a:latin typeface="+mj-lt"/>
                <a:ea typeface="+mj-ea"/>
                <a:cs typeface="+mj-cs"/>
              </a:rPr>
              <a:t>Sadly, there is NO Magic Bullet….</a:t>
            </a:r>
          </a:p>
        </p:txBody>
      </p:sp>
      <p:sp>
        <p:nvSpPr>
          <p:cNvPr id="4" name="TextBox 3"/>
          <p:cNvSpPr txBox="1"/>
          <p:nvPr/>
        </p:nvSpPr>
        <p:spPr>
          <a:xfrm>
            <a:off x="5486400" y="2971800"/>
            <a:ext cx="3048000" cy="3046988"/>
          </a:xfrm>
          <a:prstGeom prst="rect">
            <a:avLst/>
          </a:prstGeom>
          <a:solidFill>
            <a:schemeClr val="tx1"/>
          </a:solidFill>
          <a:effectLst>
            <a:outerShdw blurRad="50800" dist="38100" dir="2700000" algn="tl" rotWithShape="0">
              <a:prstClr val="black">
                <a:alpha val="40000"/>
              </a:prstClr>
            </a:outerShdw>
          </a:effectLst>
        </p:spPr>
        <p:txBody>
          <a:bodyPr wrap="square" rtlCol="0">
            <a:spAutoFit/>
          </a:bodyPr>
          <a:lstStyle/>
          <a:p>
            <a:r>
              <a:rPr lang="en-CA" dirty="0" smtClean="0">
                <a:solidFill>
                  <a:schemeClr val="bg1"/>
                </a:solidFill>
              </a:rPr>
              <a:t>Even current high standards of “Green and High Performance Building” are not targeting significant reduction of Energy and GHG emissions.</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524000" y="3886200"/>
            <a:ext cx="7162800" cy="2438400"/>
          </a:xfrm>
        </p:spPr>
        <p:txBody>
          <a:bodyPr/>
          <a:lstStyle/>
          <a:p>
            <a:r>
              <a:rPr lang="en-US" sz="2000" dirty="0" smtClean="0"/>
              <a:t>     Buildings are accredited by the number of points gained: </a:t>
            </a:r>
            <a:br>
              <a:rPr lang="en-US" sz="2000" dirty="0" smtClean="0"/>
            </a:br>
            <a:r>
              <a:rPr lang="en-US" sz="2000" dirty="0" smtClean="0"/>
              <a:t>26 to 32 point is LEED certified; </a:t>
            </a:r>
            <a:br>
              <a:rPr lang="en-US" sz="2000" dirty="0" smtClean="0"/>
            </a:br>
            <a:r>
              <a:rPr lang="en-US" sz="2000" dirty="0" smtClean="0">
                <a:solidFill>
                  <a:srgbClr val="B2B2B2"/>
                </a:solidFill>
              </a:rPr>
              <a:t>33 to 38 points is LEED Silver</a:t>
            </a:r>
            <a:r>
              <a:rPr lang="en-US" sz="2000" dirty="0" smtClean="0"/>
              <a:t>; </a:t>
            </a:r>
            <a:br>
              <a:rPr lang="en-US" sz="2000" dirty="0" smtClean="0"/>
            </a:br>
            <a:r>
              <a:rPr lang="en-US" sz="2000" dirty="0" smtClean="0">
                <a:solidFill>
                  <a:srgbClr val="FFCC00"/>
                </a:solidFill>
              </a:rPr>
              <a:t>39 to 51 is LEED Gold</a:t>
            </a:r>
            <a:r>
              <a:rPr lang="en-US" sz="2000" dirty="0" smtClean="0"/>
              <a:t>, and; </a:t>
            </a:r>
            <a:br>
              <a:rPr lang="en-US" sz="2000" dirty="0" smtClean="0"/>
            </a:br>
            <a:r>
              <a:rPr lang="en-US" sz="2000" dirty="0" smtClean="0">
                <a:solidFill>
                  <a:srgbClr val="00B0F0"/>
                </a:solidFill>
              </a:rPr>
              <a:t>LEED Platinum is awarded to projects with 52 or more points</a:t>
            </a:r>
            <a:r>
              <a:rPr lang="en-US" sz="2000" dirty="0" smtClean="0"/>
              <a:t>. </a:t>
            </a:r>
            <a:endParaRPr lang="en-CA" sz="2000" dirty="0"/>
          </a:p>
        </p:txBody>
      </p:sp>
      <p:pic>
        <p:nvPicPr>
          <p:cNvPr id="6" name="Picture 4" descr="leedaward"/>
          <p:cNvPicPr>
            <a:picLocks noChangeAspect="1" noChangeArrowheads="1"/>
          </p:cNvPicPr>
          <p:nvPr/>
        </p:nvPicPr>
        <p:blipFill>
          <a:blip r:embed="rId2" cstate="print"/>
          <a:srcRect/>
          <a:stretch>
            <a:fillRect/>
          </a:stretch>
        </p:blipFill>
        <p:spPr bwMode="auto">
          <a:xfrm>
            <a:off x="7239000" y="228600"/>
            <a:ext cx="1600200" cy="1600200"/>
          </a:xfrm>
          <a:prstGeom prst="rect">
            <a:avLst/>
          </a:prstGeom>
          <a:noFill/>
          <a:effectLst>
            <a:outerShdw blurRad="50800" dist="38100" dir="2700000" algn="tl" rotWithShape="0">
              <a:prstClr val="black">
                <a:alpha val="40000"/>
              </a:prstClr>
            </a:outerShdw>
          </a:effectLst>
        </p:spPr>
      </p:pic>
      <p:pic>
        <p:nvPicPr>
          <p:cNvPr id="8" name="Picture 3" descr="leed_pie.jpg"/>
          <p:cNvPicPr>
            <a:picLocks noChangeAspect="1"/>
          </p:cNvPicPr>
          <p:nvPr/>
        </p:nvPicPr>
        <p:blipFill>
          <a:blip r:embed="rId3" cstate="print"/>
          <a:srcRect/>
          <a:stretch>
            <a:fillRect/>
          </a:stretch>
        </p:blipFill>
        <p:spPr bwMode="auto">
          <a:xfrm>
            <a:off x="1295400" y="381000"/>
            <a:ext cx="4178300" cy="3255963"/>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9" name="Picture 8" descr="cagbc_logo.png"/>
          <p:cNvPicPr>
            <a:picLocks noChangeAspect="1"/>
          </p:cNvPicPr>
          <p:nvPr/>
        </p:nvPicPr>
        <p:blipFill>
          <a:blip r:embed="rId4" cstate="print"/>
          <a:stretch>
            <a:fillRect/>
          </a:stretch>
        </p:blipFill>
        <p:spPr>
          <a:xfrm>
            <a:off x="7315200" y="1981200"/>
            <a:ext cx="1543050" cy="1527305"/>
          </a:xfrm>
          <a:prstGeom prst="rect">
            <a:avLst/>
          </a:prstGeom>
          <a:effectLst>
            <a:outerShdw blurRad="50800" dist="38100" dir="2700000" algn="tl" rotWithShape="0">
              <a:prstClr val="black">
                <a:alpha val="40000"/>
              </a:prstClr>
            </a:outerShdw>
          </a:effectLst>
        </p:spPr>
      </p:pic>
      <p:sp>
        <p:nvSpPr>
          <p:cNvPr id="10" name="TextBox 9"/>
          <p:cNvSpPr txBox="1"/>
          <p:nvPr/>
        </p:nvSpPr>
        <p:spPr>
          <a:xfrm>
            <a:off x="1981200" y="6248400"/>
            <a:ext cx="4025461" cy="307777"/>
          </a:xfrm>
          <a:prstGeom prst="rect">
            <a:avLst/>
          </a:prstGeom>
          <a:noFill/>
        </p:spPr>
        <p:txBody>
          <a:bodyPr wrap="none" rtlCol="0">
            <a:spAutoFit/>
          </a:bodyPr>
          <a:lstStyle/>
          <a:p>
            <a:r>
              <a:rPr lang="en-CA" sz="1400" dirty="0" smtClean="0"/>
              <a:t>Note: information based on LEED NC (not 2009)</a:t>
            </a:r>
            <a:endParaRPr lang="en-CA" sz="14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eaLnBrk="1" hangingPunct="1"/>
            <a:endParaRPr lang="en-US" smtClean="0"/>
          </a:p>
        </p:txBody>
      </p:sp>
      <p:pic>
        <p:nvPicPr>
          <p:cNvPr id="56323" name="Content Placeholder 4" descr="leed-ea.jpg"/>
          <p:cNvPicPr>
            <a:picLocks noGrp="1" noChangeAspect="1"/>
          </p:cNvPicPr>
          <p:nvPr>
            <p:ph idx="1"/>
          </p:nvPr>
        </p:nvPicPr>
        <p:blipFill>
          <a:blip r:embed="rId2" cstate="print"/>
          <a:srcRect/>
          <a:stretch>
            <a:fillRect/>
          </a:stretch>
        </p:blipFill>
        <p:spPr>
          <a:xfrm>
            <a:off x="3700463" y="3762375"/>
            <a:ext cx="5062537" cy="2790825"/>
          </a:xfrm>
        </p:spPr>
      </p:pic>
      <p:pic>
        <p:nvPicPr>
          <p:cNvPr id="56324" name="Picture 3" descr="leed_pie.jpg"/>
          <p:cNvPicPr>
            <a:picLocks noChangeAspect="1"/>
          </p:cNvPicPr>
          <p:nvPr/>
        </p:nvPicPr>
        <p:blipFill>
          <a:blip r:embed="rId3" cstate="print"/>
          <a:srcRect/>
          <a:stretch>
            <a:fillRect/>
          </a:stretch>
        </p:blipFill>
        <p:spPr bwMode="auto">
          <a:xfrm>
            <a:off x="1295400" y="381000"/>
            <a:ext cx="4178300" cy="3255963"/>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52229" name="TextBox 5"/>
          <p:cNvSpPr txBox="1">
            <a:spLocks noChangeArrowheads="1"/>
          </p:cNvSpPr>
          <p:nvPr/>
        </p:nvSpPr>
        <p:spPr bwMode="auto">
          <a:xfrm>
            <a:off x="5486400" y="533400"/>
            <a:ext cx="3657600" cy="2862263"/>
          </a:xfrm>
          <a:prstGeom prst="rect">
            <a:avLst/>
          </a:prstGeom>
          <a:noFill/>
          <a:ln w="9525">
            <a:noFill/>
            <a:miter lim="800000"/>
            <a:headEnd/>
            <a:tailEnd/>
          </a:ln>
        </p:spPr>
        <p:txBody>
          <a:bodyPr>
            <a:spAutoFit/>
          </a:bodyPr>
          <a:lstStyle/>
          <a:p>
            <a:pPr>
              <a:buClr>
                <a:srgbClr val="00B050"/>
              </a:buClr>
              <a:buFont typeface="Arial" charset="0"/>
              <a:buChar char="•"/>
            </a:pPr>
            <a:r>
              <a:rPr lang="en-US" sz="2000" dirty="0"/>
              <a:t> Only 25% of the LEED credits are devoted to energy. </a:t>
            </a:r>
          </a:p>
          <a:p>
            <a:pPr>
              <a:buClr>
                <a:srgbClr val="00B050"/>
              </a:buClr>
              <a:buFont typeface="Arial" charset="0"/>
              <a:buChar char="•"/>
            </a:pPr>
            <a:r>
              <a:rPr lang="en-US" sz="2000" dirty="0"/>
              <a:t> Of those, 10/70 are for optimization.</a:t>
            </a:r>
          </a:p>
          <a:p>
            <a:pPr>
              <a:buClr>
                <a:srgbClr val="00B050"/>
              </a:buClr>
              <a:buFont typeface="Arial" charset="0"/>
              <a:buChar char="•"/>
            </a:pPr>
            <a:r>
              <a:rPr lang="en-US" sz="2000" dirty="0"/>
              <a:t> Maximum reduction is 60%.</a:t>
            </a:r>
          </a:p>
          <a:p>
            <a:pPr>
              <a:buClr>
                <a:srgbClr val="00B050"/>
              </a:buClr>
            </a:pPr>
            <a:endParaRPr lang="en-US" sz="2000" dirty="0"/>
          </a:p>
          <a:p>
            <a:pPr>
              <a:buClr>
                <a:srgbClr val="00B050"/>
              </a:buClr>
              <a:buFont typeface="Arial" charset="0"/>
              <a:buChar char="•"/>
            </a:pPr>
            <a:r>
              <a:rPr lang="en-US" sz="2000" dirty="0"/>
              <a:t> </a:t>
            </a:r>
            <a:r>
              <a:rPr lang="en-US" sz="2000" dirty="0">
                <a:solidFill>
                  <a:srgbClr val="FF0000"/>
                </a:solidFill>
              </a:rPr>
              <a:t>Most LEED buildings earn less than 5 of these credits…..</a:t>
            </a:r>
          </a:p>
          <a:p>
            <a:pPr>
              <a:buClr>
                <a:srgbClr val="00B050"/>
              </a:buClr>
              <a:buFont typeface="Arial" charset="0"/>
              <a:buChar char="•"/>
            </a:pPr>
            <a:endParaRPr lang="en-US" sz="2000" dirty="0"/>
          </a:p>
        </p:txBody>
      </p:sp>
      <p:sp>
        <p:nvSpPr>
          <p:cNvPr id="52230" name="TextBox 6"/>
          <p:cNvSpPr txBox="1">
            <a:spLocks noChangeArrowheads="1"/>
          </p:cNvSpPr>
          <p:nvPr/>
        </p:nvSpPr>
        <p:spPr bwMode="auto">
          <a:xfrm>
            <a:off x="1371600" y="3886200"/>
            <a:ext cx="2362200" cy="2308225"/>
          </a:xfrm>
          <a:prstGeom prst="rect">
            <a:avLst/>
          </a:prstGeom>
          <a:noFill/>
          <a:ln w="9525">
            <a:noFill/>
            <a:miter lim="800000"/>
            <a:headEnd/>
            <a:tailEnd/>
          </a:ln>
        </p:spPr>
        <p:txBody>
          <a:bodyPr>
            <a:spAutoFit/>
          </a:bodyPr>
          <a:lstStyle/>
          <a:p>
            <a:r>
              <a:rPr lang="en-US"/>
              <a:t>And the first aim of Carbon Neutral Design is to achieve 100% reduction…</a:t>
            </a:r>
          </a:p>
        </p:txBody>
      </p:sp>
      <p:sp>
        <p:nvSpPr>
          <p:cNvPr id="56327" name="TextBox 6"/>
          <p:cNvSpPr txBox="1">
            <a:spLocks noChangeArrowheads="1"/>
          </p:cNvSpPr>
          <p:nvPr/>
        </p:nvSpPr>
        <p:spPr bwMode="auto">
          <a:xfrm>
            <a:off x="7010400" y="5791200"/>
            <a:ext cx="1981200" cy="646113"/>
          </a:xfrm>
          <a:prstGeom prst="rect">
            <a:avLst/>
          </a:prstGeom>
          <a:noFill/>
          <a:ln w="9525">
            <a:noFill/>
            <a:miter lim="800000"/>
            <a:headEnd/>
            <a:tailEnd/>
          </a:ln>
        </p:spPr>
        <p:txBody>
          <a:bodyPr>
            <a:spAutoFit/>
          </a:bodyPr>
          <a:lstStyle/>
          <a:p>
            <a:r>
              <a:rPr lang="en-US" sz="1200"/>
              <a:t>Scorecard for National Works Yard in Vancouver, LEED</a:t>
            </a:r>
            <a:r>
              <a:rPr lang="en-US" sz="1200" baseline="30000"/>
              <a:t>TM </a:t>
            </a:r>
            <a:r>
              <a:rPr lang="en-US" sz="1200"/>
              <a:t>Gold</a:t>
            </a:r>
          </a:p>
        </p:txBody>
      </p:sp>
      <p:sp>
        <p:nvSpPr>
          <p:cNvPr id="56328" name="Oval 7"/>
          <p:cNvSpPr>
            <a:spLocks noChangeArrowheads="1"/>
          </p:cNvSpPr>
          <p:nvPr/>
        </p:nvSpPr>
        <p:spPr bwMode="auto">
          <a:xfrm>
            <a:off x="3505200" y="2438400"/>
            <a:ext cx="1219200" cy="1143000"/>
          </a:xfrm>
          <a:prstGeom prst="ellipse">
            <a:avLst/>
          </a:prstGeom>
          <a:noFill/>
          <a:ln w="38100" algn="ctr">
            <a:solidFill>
              <a:srgbClr val="92D050"/>
            </a:solidFill>
            <a:round/>
            <a:headEnd/>
            <a:tailEnd/>
          </a:ln>
        </p:spPr>
        <p:txBody>
          <a:bodyPr/>
          <a:lstStyle/>
          <a:p>
            <a:endParaRPr lang="en-US"/>
          </a:p>
        </p:txBody>
      </p:sp>
      <p:sp>
        <p:nvSpPr>
          <p:cNvPr id="9" name="Rectangle 8"/>
          <p:cNvSpPr/>
          <p:nvPr/>
        </p:nvSpPr>
        <p:spPr bwMode="auto">
          <a:xfrm>
            <a:off x="1295400" y="3733800"/>
            <a:ext cx="7620000" cy="2895600"/>
          </a:xfrm>
          <a:prstGeom prst="rect">
            <a:avLst/>
          </a:prstGeom>
          <a:solidFill>
            <a:schemeClr val="tx1"/>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
        <p:nvSpPr>
          <p:cNvPr id="10" name="TextBox 9"/>
          <p:cNvSpPr txBox="1"/>
          <p:nvPr/>
        </p:nvSpPr>
        <p:spPr>
          <a:xfrm>
            <a:off x="3733800" y="4267200"/>
            <a:ext cx="4648200" cy="1569660"/>
          </a:xfrm>
          <a:prstGeom prst="rect">
            <a:avLst/>
          </a:prstGeom>
          <a:noFill/>
        </p:spPr>
        <p:txBody>
          <a:bodyPr wrap="square" rtlCol="0">
            <a:spAutoFit/>
          </a:bodyPr>
          <a:lstStyle/>
          <a:p>
            <a:r>
              <a:rPr lang="en-CA" dirty="0" smtClean="0">
                <a:solidFill>
                  <a:schemeClr val="bg1"/>
                </a:solidFill>
              </a:rPr>
              <a:t>It would seem that LEED is perhaps not RADICAL enough to be the only means to tackle the Carbon Problem….</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2229">
                                            <p:txEl>
                                              <p:pRg st="1" end="1"/>
                                            </p:txEl>
                                          </p:spTgt>
                                        </p:tgtEl>
                                        <p:attrNameLst>
                                          <p:attrName>style.visibility</p:attrName>
                                        </p:attrNameLst>
                                      </p:cBhvr>
                                      <p:to>
                                        <p:strVal val="visible"/>
                                      </p:to>
                                    </p:set>
                                    <p:anim calcmode="lin" valueType="num">
                                      <p:cBhvr additive="base">
                                        <p:cTn id="7" dur="500" fill="hold"/>
                                        <p:tgtEl>
                                          <p:spTgt spid="5222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222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2229">
                                            <p:txEl>
                                              <p:pRg st="2" end="2"/>
                                            </p:txEl>
                                          </p:spTgt>
                                        </p:tgtEl>
                                        <p:attrNameLst>
                                          <p:attrName>style.visibility</p:attrName>
                                        </p:attrNameLst>
                                      </p:cBhvr>
                                      <p:to>
                                        <p:strVal val="visible"/>
                                      </p:to>
                                    </p:set>
                                    <p:anim calcmode="lin" valueType="num">
                                      <p:cBhvr additive="base">
                                        <p:cTn id="13" dur="500" fill="hold"/>
                                        <p:tgtEl>
                                          <p:spTgt spid="5222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222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2229">
                                            <p:txEl>
                                              <p:pRg st="4" end="4"/>
                                            </p:txEl>
                                          </p:spTgt>
                                        </p:tgtEl>
                                        <p:attrNameLst>
                                          <p:attrName>style.visibility</p:attrName>
                                        </p:attrNameLst>
                                      </p:cBhvr>
                                      <p:to>
                                        <p:strVal val="visible"/>
                                      </p:to>
                                    </p:set>
                                    <p:anim calcmode="lin" valueType="num">
                                      <p:cBhvr additive="base">
                                        <p:cTn id="19" dur="500" fill="hold"/>
                                        <p:tgtEl>
                                          <p:spTgt spid="5222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222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2230">
                                            <p:txEl>
                                              <p:pRg st="0" end="0"/>
                                            </p:txEl>
                                          </p:spTgt>
                                        </p:tgtEl>
                                        <p:attrNameLst>
                                          <p:attrName>style.visibility</p:attrName>
                                        </p:attrNameLst>
                                      </p:cBhvr>
                                      <p:to>
                                        <p:strVal val="visible"/>
                                      </p:to>
                                    </p:set>
                                    <p:anim calcmode="lin" valueType="num">
                                      <p:cBhvr additive="base">
                                        <p:cTn id="25" dur="500" fill="hold"/>
                                        <p:tgtEl>
                                          <p:spTgt spid="52230">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22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0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LEED and Predicted Energy Credits</a:t>
            </a:r>
            <a:endParaRPr lang="en-CA" dirty="0">
              <a:solidFill>
                <a:schemeClr val="bg1"/>
              </a:solidFill>
            </a:endParaRPr>
          </a:p>
        </p:txBody>
      </p:sp>
      <p:pic>
        <p:nvPicPr>
          <p:cNvPr id="4" name="Content Placeholder 3" descr="ross-chart.jpg"/>
          <p:cNvPicPr>
            <a:picLocks noGrp="1" noChangeAspect="1"/>
          </p:cNvPicPr>
          <p:nvPr>
            <p:ph idx="1"/>
          </p:nvPr>
        </p:nvPicPr>
        <p:blipFill>
          <a:blip r:embed="rId3" cstate="print"/>
          <a:stretch>
            <a:fillRect/>
          </a:stretch>
        </p:blipFill>
        <p:spPr>
          <a:xfrm>
            <a:off x="1351486" y="1295400"/>
            <a:ext cx="7050627" cy="4724400"/>
          </a:xfrm>
        </p:spPr>
      </p:pic>
      <p:sp>
        <p:nvSpPr>
          <p:cNvPr id="5" name="TextBox 4"/>
          <p:cNvSpPr txBox="1"/>
          <p:nvPr/>
        </p:nvSpPr>
        <p:spPr>
          <a:xfrm>
            <a:off x="1371600" y="6248400"/>
            <a:ext cx="7391400" cy="338554"/>
          </a:xfrm>
          <a:prstGeom prst="rect">
            <a:avLst/>
          </a:prstGeom>
          <a:noFill/>
        </p:spPr>
        <p:txBody>
          <a:bodyPr wrap="square" rtlCol="0">
            <a:spAutoFit/>
          </a:bodyPr>
          <a:lstStyle/>
          <a:p>
            <a:r>
              <a:rPr lang="en-CA" sz="1600" dirty="0" smtClean="0"/>
              <a:t>Research conducted by Barbara Ross for her </a:t>
            </a:r>
            <a:r>
              <a:rPr lang="en-CA" sz="1600" dirty="0" err="1" smtClean="0"/>
              <a:t>M.Arch</a:t>
            </a:r>
            <a:r>
              <a:rPr lang="en-CA" sz="1600" dirty="0" smtClean="0"/>
              <a:t>. Thesis (2009)</a:t>
            </a:r>
            <a:endParaRPr lang="en-CA" sz="16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0"/>
            <a:ext cx="9296400" cy="6858000"/>
          </a:xfrm>
          <a:prstGeom prst="rect">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a:defRPr/>
            </a:pPr>
            <a:endParaRPr lang="en-US">
              <a:solidFill>
                <a:srgbClr val="FFFFFF"/>
              </a:solidFill>
              <a:latin typeface="Calibri" charset="0"/>
            </a:endParaRPr>
          </a:p>
        </p:txBody>
      </p:sp>
      <p:pic>
        <p:nvPicPr>
          <p:cNvPr id="16387" name="Picture 3" descr="515px-Map_of_North_America,_blackout_2003.svg.png"/>
          <p:cNvPicPr>
            <a:picLocks noChangeAspect="1"/>
          </p:cNvPicPr>
          <p:nvPr/>
        </p:nvPicPr>
        <p:blipFill>
          <a:blip r:embed="rId2" cstate="print"/>
          <a:srcRect/>
          <a:stretch>
            <a:fillRect/>
          </a:stretch>
        </p:blipFill>
        <p:spPr bwMode="auto">
          <a:xfrm>
            <a:off x="1143000" y="-914400"/>
            <a:ext cx="8434388" cy="9810750"/>
          </a:xfrm>
          <a:prstGeom prst="rect">
            <a:avLst/>
          </a:prstGeom>
          <a:noFill/>
          <a:ln w="9525">
            <a:noFill/>
            <a:miter lim="800000"/>
            <a:headEnd/>
            <a:tailEnd/>
          </a:ln>
        </p:spPr>
      </p:pic>
      <p:sp>
        <p:nvSpPr>
          <p:cNvPr id="16388" name="Title 1"/>
          <p:cNvSpPr>
            <a:spLocks noGrp="1"/>
          </p:cNvSpPr>
          <p:nvPr>
            <p:ph type="title"/>
          </p:nvPr>
        </p:nvSpPr>
        <p:spPr>
          <a:xfrm>
            <a:off x="228600" y="381000"/>
            <a:ext cx="7162800" cy="838200"/>
          </a:xfrm>
          <a:effectLst>
            <a:outerShdw blurRad="50800" dist="38100" dir="2700000" algn="tl" rotWithShape="0">
              <a:prstClr val="black">
                <a:alpha val="40000"/>
              </a:prstClr>
            </a:outerShdw>
          </a:effectLst>
        </p:spPr>
        <p:txBody>
          <a:bodyPr/>
          <a:lstStyle/>
          <a:p>
            <a:pPr eaLnBrk="1" hangingPunct="1"/>
            <a:r>
              <a:rPr lang="en-US" dirty="0" smtClean="0">
                <a:solidFill>
                  <a:srgbClr val="FF0000"/>
                </a:solidFill>
                <a:latin typeface="Marker Felt" charset="0"/>
              </a:rPr>
              <a:t>Radical</a:t>
            </a:r>
            <a:r>
              <a:rPr lang="en-US" dirty="0" smtClean="0">
                <a:solidFill>
                  <a:srgbClr val="FF0000"/>
                </a:solidFill>
              </a:rPr>
              <a:t> Wake Up Call</a:t>
            </a:r>
          </a:p>
        </p:txBody>
      </p:sp>
      <p:sp>
        <p:nvSpPr>
          <p:cNvPr id="16389" name="Content Placeholder 2"/>
          <p:cNvSpPr>
            <a:spLocks noGrp="1"/>
          </p:cNvSpPr>
          <p:nvPr>
            <p:ph idx="1"/>
          </p:nvPr>
        </p:nvSpPr>
        <p:spPr>
          <a:xfrm>
            <a:off x="-76200" y="1066800"/>
            <a:ext cx="3886200" cy="4724400"/>
          </a:xfrm>
        </p:spPr>
        <p:txBody>
          <a:bodyPr/>
          <a:lstStyle/>
          <a:p>
            <a:pPr eaLnBrk="1" hangingPunct="1">
              <a:lnSpc>
                <a:spcPct val="90000"/>
              </a:lnSpc>
              <a:buFont typeface="Arial" charset="0"/>
              <a:buNone/>
            </a:pPr>
            <a:r>
              <a:rPr lang="en-US" sz="2000" dirty="0" smtClean="0">
                <a:solidFill>
                  <a:schemeClr val="tx1"/>
                </a:solidFill>
              </a:rPr>
              <a:t>     The Northeast Blackout of 2003 was a massive widespread power outage that occurred throughout parts of the Northeastern and Midwestern United States, and Ontario, Canada on Thursday, August 14, 2003, at approximately 4:15 pm EDT (20:15 UTC). At the time, it was the most widespread electrical blackout in history. The blackout affected an estimated 10 million people in the Canadian province of Ontario and 45 million people in eight U.S. states.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76200" y="0"/>
            <a:ext cx="9220200" cy="68580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pic>
        <p:nvPicPr>
          <p:cNvPr id="5" name="Content Placeholder 4" descr="nyc-blackout-2003.jpg"/>
          <p:cNvPicPr>
            <a:picLocks noGrp="1" noChangeAspect="1"/>
          </p:cNvPicPr>
          <p:nvPr>
            <p:ph idx="1"/>
          </p:nvPr>
        </p:nvPicPr>
        <p:blipFill>
          <a:blip r:embed="rId2" cstate="print"/>
          <a:stretch>
            <a:fillRect/>
          </a:stretch>
        </p:blipFill>
        <p:spPr>
          <a:xfrm>
            <a:off x="1676400" y="1752600"/>
            <a:ext cx="5715000" cy="3810000"/>
          </a:xfrm>
        </p:spPr>
      </p:pic>
      <p:sp>
        <p:nvSpPr>
          <p:cNvPr id="6" name="TextBox 5"/>
          <p:cNvSpPr txBox="1"/>
          <p:nvPr/>
        </p:nvSpPr>
        <p:spPr>
          <a:xfrm>
            <a:off x="1524000" y="990600"/>
            <a:ext cx="6400800" cy="461665"/>
          </a:xfrm>
          <a:prstGeom prst="rect">
            <a:avLst/>
          </a:prstGeom>
          <a:noFill/>
        </p:spPr>
        <p:txBody>
          <a:bodyPr wrap="square" rtlCol="0">
            <a:spAutoFit/>
          </a:bodyPr>
          <a:lstStyle/>
          <a:p>
            <a:r>
              <a:rPr lang="en-CA" dirty="0" smtClean="0">
                <a:solidFill>
                  <a:schemeClr val="bg1"/>
                </a:solidFill>
              </a:rPr>
              <a:t>When the sun goes down, it is pretty dark....</a:t>
            </a:r>
            <a:endParaRPr lang="en-CA" dirty="0">
              <a:solidFill>
                <a:schemeClr val="bg1"/>
              </a:solidFill>
            </a:endParaRPr>
          </a:p>
        </p:txBody>
      </p:sp>
      <p:sp>
        <p:nvSpPr>
          <p:cNvPr id="7" name="TextBox 6"/>
          <p:cNvSpPr txBox="1"/>
          <p:nvPr/>
        </p:nvSpPr>
        <p:spPr>
          <a:xfrm>
            <a:off x="1676400" y="5791200"/>
            <a:ext cx="5486400" cy="338554"/>
          </a:xfrm>
          <a:prstGeom prst="rect">
            <a:avLst/>
          </a:prstGeom>
          <a:noFill/>
        </p:spPr>
        <p:txBody>
          <a:bodyPr wrap="square" rtlCol="0">
            <a:spAutoFit/>
          </a:bodyPr>
          <a:lstStyle/>
          <a:p>
            <a:r>
              <a:rPr lang="en-CA" sz="800" dirty="0" smtClean="0">
                <a:hlinkClick r:id="rId3"/>
              </a:rPr>
              <a:t>http://www.doobybrain.com/wp-content/uploads/2009/08/nyc-blackout-2003.jpg</a:t>
            </a:r>
            <a:endParaRPr lang="en-CA" sz="800" dirty="0" smtClean="0"/>
          </a:p>
          <a:p>
            <a:endParaRPr lang="en-CA" sz="8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endParaRPr lang="en-US" smtClean="0"/>
          </a:p>
        </p:txBody>
      </p:sp>
      <p:pic>
        <p:nvPicPr>
          <p:cNvPr id="17411" name="Picture 5" descr="Ice-Storm.jpg"/>
          <p:cNvPicPr>
            <a:picLocks noChangeAspect="1"/>
          </p:cNvPicPr>
          <p:nvPr/>
        </p:nvPicPr>
        <p:blipFill>
          <a:blip r:embed="rId2" cstate="print"/>
          <a:srcRect/>
          <a:stretch>
            <a:fillRect/>
          </a:stretch>
        </p:blipFill>
        <p:spPr bwMode="auto">
          <a:xfrm>
            <a:off x="-152400" y="0"/>
            <a:ext cx="9296400" cy="6858000"/>
          </a:xfrm>
          <a:prstGeom prst="rect">
            <a:avLst/>
          </a:prstGeom>
          <a:noFill/>
          <a:ln w="9525">
            <a:noFill/>
            <a:miter lim="800000"/>
            <a:headEnd/>
            <a:tailEnd/>
          </a:ln>
        </p:spPr>
      </p:pic>
      <p:sp>
        <p:nvSpPr>
          <p:cNvPr id="17412" name="TextBox 7"/>
          <p:cNvSpPr txBox="1">
            <a:spLocks noChangeArrowheads="1"/>
          </p:cNvSpPr>
          <p:nvPr/>
        </p:nvSpPr>
        <p:spPr bwMode="auto">
          <a:xfrm>
            <a:off x="785813" y="428625"/>
            <a:ext cx="7900987" cy="584200"/>
          </a:xfrm>
          <a:prstGeom prst="rect">
            <a:avLst/>
          </a:prstGeom>
          <a:noFill/>
          <a:ln w="9525">
            <a:noFill/>
            <a:miter lim="800000"/>
            <a:headEnd/>
            <a:tailEnd/>
          </a:ln>
          <a:effectLst>
            <a:outerShdw blurRad="50800" dist="38100" dir="2700000" algn="tl" rotWithShape="0">
              <a:prstClr val="black">
                <a:alpha val="40000"/>
              </a:prstClr>
            </a:outerShdw>
          </a:effectLst>
        </p:spPr>
        <p:txBody>
          <a:bodyPr>
            <a:spAutoFit/>
          </a:bodyPr>
          <a:lstStyle/>
          <a:p>
            <a:r>
              <a:rPr lang="en-US" sz="3200" dirty="0">
                <a:solidFill>
                  <a:schemeClr val="bg1"/>
                </a:solidFill>
              </a:rPr>
              <a:t>ICE STORM = NO POWER = NO HEAT</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algn="ctr" eaLnBrk="1" hangingPunct="1"/>
            <a:r>
              <a:rPr lang="en-US" dirty="0" smtClean="0">
                <a:solidFill>
                  <a:srgbClr val="92D050"/>
                </a:solidFill>
                <a:latin typeface="Marker Felt" charset="0"/>
              </a:rPr>
              <a:t>Radical</a:t>
            </a:r>
            <a:r>
              <a:rPr lang="en-US" dirty="0" smtClean="0">
                <a:solidFill>
                  <a:srgbClr val="92D050"/>
                </a:solidFill>
              </a:rPr>
              <a:t> </a:t>
            </a:r>
            <a:r>
              <a:rPr lang="en-US" dirty="0" smtClean="0">
                <a:solidFill>
                  <a:schemeClr val="bg1"/>
                </a:solidFill>
              </a:rPr>
              <a:t>PROBLEM!</a:t>
            </a:r>
          </a:p>
        </p:txBody>
      </p:sp>
      <p:sp>
        <p:nvSpPr>
          <p:cNvPr id="3" name="Content Placeholder 2"/>
          <p:cNvSpPr>
            <a:spLocks noGrp="1"/>
          </p:cNvSpPr>
          <p:nvPr>
            <p:ph idx="1"/>
          </p:nvPr>
        </p:nvSpPr>
        <p:spPr>
          <a:xfrm>
            <a:off x="1447800" y="1428750"/>
            <a:ext cx="7239000" cy="4525963"/>
          </a:xfrm>
        </p:spPr>
        <p:txBody>
          <a:bodyPr rtlCol="0">
            <a:normAutofit fontScale="85000" lnSpcReduction="10000"/>
          </a:bodyPr>
          <a:lstStyle/>
          <a:p>
            <a:pPr eaLnBrk="1" fontAlgn="auto" hangingPunct="1">
              <a:spcAft>
                <a:spcPts val="0"/>
              </a:spcAft>
              <a:buFont typeface="Arial" pitchFamily="34" charset="0"/>
              <a:buChar char="•"/>
              <a:defRPr/>
            </a:pPr>
            <a:r>
              <a:rPr lang="en-US" sz="3600" dirty="0" smtClean="0"/>
              <a:t>No power…</a:t>
            </a:r>
          </a:p>
          <a:p>
            <a:pPr eaLnBrk="1" fontAlgn="auto" hangingPunct="1">
              <a:spcAft>
                <a:spcPts val="0"/>
              </a:spcAft>
              <a:buFont typeface="Arial" pitchFamily="34" charset="0"/>
              <a:buChar char="•"/>
              <a:defRPr/>
            </a:pPr>
            <a:r>
              <a:rPr lang="en-US" sz="3600" dirty="0" smtClean="0"/>
              <a:t>Hot August weather… or</a:t>
            </a:r>
          </a:p>
          <a:p>
            <a:pPr eaLnBrk="1" fontAlgn="auto" hangingPunct="1">
              <a:spcAft>
                <a:spcPts val="0"/>
              </a:spcAft>
              <a:buFont typeface="Arial" pitchFamily="34" charset="0"/>
              <a:buChar char="•"/>
              <a:defRPr/>
            </a:pPr>
            <a:r>
              <a:rPr lang="en-US" sz="3600" dirty="0" smtClean="0"/>
              <a:t>Cold January temperatures…</a:t>
            </a:r>
          </a:p>
          <a:p>
            <a:pPr eaLnBrk="1" fontAlgn="auto" hangingPunct="1">
              <a:spcAft>
                <a:spcPts val="0"/>
              </a:spcAft>
              <a:buFont typeface="Arial" pitchFamily="34" charset="0"/>
              <a:buChar char="•"/>
              <a:defRPr/>
            </a:pPr>
            <a:r>
              <a:rPr lang="en-US" sz="3600" i="1" dirty="0" smtClean="0">
                <a:solidFill>
                  <a:srgbClr val="FF0000"/>
                </a:solidFill>
              </a:rPr>
              <a:t>Hooked</a:t>
            </a:r>
            <a:r>
              <a:rPr lang="en-US" sz="3600" dirty="0" smtClean="0"/>
              <a:t> on electricity, heat and A/C</a:t>
            </a:r>
          </a:p>
          <a:p>
            <a:pPr eaLnBrk="1" fontAlgn="auto" hangingPunct="1">
              <a:spcAft>
                <a:spcPts val="0"/>
              </a:spcAft>
              <a:buFont typeface="Arial" pitchFamily="34" charset="0"/>
              <a:buChar char="•"/>
              <a:defRPr/>
            </a:pPr>
            <a:r>
              <a:rPr lang="en-US" sz="3600" dirty="0" smtClean="0"/>
              <a:t>What buildings/environment/systems </a:t>
            </a:r>
            <a:r>
              <a:rPr lang="en-US" sz="3600" dirty="0" smtClean="0">
                <a:solidFill>
                  <a:srgbClr val="008000"/>
                </a:solidFill>
              </a:rPr>
              <a:t>“worked”</a:t>
            </a:r>
            <a:r>
              <a:rPr lang="en-US" sz="3600" dirty="0" smtClean="0"/>
              <a:t>?</a:t>
            </a:r>
          </a:p>
          <a:p>
            <a:pPr eaLnBrk="1" fontAlgn="auto" hangingPunct="1">
              <a:spcAft>
                <a:spcPts val="0"/>
              </a:spcAft>
              <a:buFont typeface="Arial" pitchFamily="34" charset="0"/>
              <a:buChar char="•"/>
              <a:defRPr/>
            </a:pPr>
            <a:r>
              <a:rPr lang="en-US" sz="3600" dirty="0" smtClean="0"/>
              <a:t>What buildings/environment/systems </a:t>
            </a:r>
            <a:r>
              <a:rPr lang="en-US" sz="3600" dirty="0" smtClean="0">
                <a:solidFill>
                  <a:srgbClr val="FF0000"/>
                </a:solidFill>
              </a:rPr>
              <a:t>“didn’t” work</a:t>
            </a:r>
            <a:r>
              <a:rPr lang="en-US" sz="3600"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accel="50000" decel="5000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DSCN0036.JPG"/>
          <p:cNvPicPr>
            <a:picLocks noGrp="1" noChangeAspect="1"/>
          </p:cNvPicPr>
          <p:nvPr>
            <p:ph idx="1"/>
          </p:nvPr>
        </p:nvPicPr>
        <p:blipFill>
          <a:blip r:embed="rId2" cstate="print"/>
          <a:stretch>
            <a:fillRect/>
          </a:stretch>
        </p:blipFill>
        <p:spPr>
          <a:xfrm>
            <a:off x="-357222" y="-809657"/>
            <a:ext cx="9501254" cy="12668341"/>
          </a:xfrm>
        </p:spPr>
      </p:pic>
      <p:sp>
        <p:nvSpPr>
          <p:cNvPr id="5" name="TextBox 4"/>
          <p:cNvSpPr txBox="1"/>
          <p:nvPr/>
        </p:nvSpPr>
        <p:spPr>
          <a:xfrm>
            <a:off x="1071538" y="4306431"/>
            <a:ext cx="7215238" cy="1569660"/>
          </a:xfrm>
          <a:prstGeom prst="rect">
            <a:avLst/>
          </a:prstGeom>
          <a:noFill/>
        </p:spPr>
        <p:txBody>
          <a:bodyPr wrap="square" rtlCol="0">
            <a:spAutoFit/>
          </a:bodyPr>
          <a:lstStyle/>
          <a:p>
            <a:r>
              <a:rPr lang="en-US" b="1" dirty="0" smtClean="0">
                <a:solidFill>
                  <a:schemeClr val="bg1"/>
                </a:solidFill>
              </a:rPr>
              <a:t>SEALED BUILDINGS CANNOT BREATHE</a:t>
            </a:r>
          </a:p>
          <a:p>
            <a:endParaRPr lang="en-US" b="1" dirty="0">
              <a:solidFill>
                <a:schemeClr val="bg1"/>
              </a:solidFill>
            </a:endParaRPr>
          </a:p>
          <a:p>
            <a:r>
              <a:rPr lang="en-US" b="1" dirty="0" smtClean="0">
                <a:solidFill>
                  <a:schemeClr val="bg1"/>
                </a:solidFill>
              </a:rPr>
              <a:t>ELEVATORS AND LIGHTS NEED POWER</a:t>
            </a:r>
          </a:p>
          <a:p>
            <a:r>
              <a:rPr lang="en-US" b="1" dirty="0" smtClean="0">
                <a:solidFill>
                  <a:srgbClr val="FF0000"/>
                </a:solidFill>
              </a:rPr>
              <a:t>MODERN ARCHITECTURE DOES NOT WORK!</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algn="ctr" eaLnBrk="1" hangingPunct="1"/>
            <a:r>
              <a:rPr lang="en-US" sz="3600" dirty="0" smtClean="0">
                <a:solidFill>
                  <a:srgbClr val="92D050"/>
                </a:solidFill>
                <a:latin typeface="Marker Felt" charset="0"/>
              </a:rPr>
              <a:t>Radical</a:t>
            </a:r>
            <a:r>
              <a:rPr lang="en-US" sz="3600" dirty="0" smtClean="0">
                <a:solidFill>
                  <a:schemeClr val="bg1"/>
                </a:solidFill>
              </a:rPr>
              <a:t> AWAKENING!</a:t>
            </a:r>
          </a:p>
        </p:txBody>
      </p:sp>
      <p:sp>
        <p:nvSpPr>
          <p:cNvPr id="3" name="Content Placeholder 2"/>
          <p:cNvSpPr>
            <a:spLocks noGrp="1"/>
          </p:cNvSpPr>
          <p:nvPr>
            <p:ph idx="1"/>
          </p:nvPr>
        </p:nvSpPr>
        <p:spPr>
          <a:xfrm>
            <a:off x="1295400" y="1295400"/>
            <a:ext cx="7162800" cy="5105400"/>
          </a:xfrm>
        </p:spPr>
        <p:txBody>
          <a:bodyPr rtlCol="0">
            <a:normAutofit/>
          </a:bodyPr>
          <a:lstStyle/>
          <a:p>
            <a:pPr eaLnBrk="1" fontAlgn="auto" hangingPunct="1">
              <a:lnSpc>
                <a:spcPct val="90000"/>
              </a:lnSpc>
              <a:spcAft>
                <a:spcPts val="0"/>
              </a:spcAft>
              <a:buFont typeface="Arial" pitchFamily="34" charset="0"/>
              <a:buChar char="•"/>
              <a:defRPr/>
            </a:pPr>
            <a:r>
              <a:rPr lang="en-US" dirty="0" smtClean="0">
                <a:solidFill>
                  <a:srgbClr val="FF0000"/>
                </a:solidFill>
              </a:rPr>
              <a:t>Grid and energy dependent buildings/environment/systems DID NOT WORK!</a:t>
            </a:r>
          </a:p>
          <a:p>
            <a:pPr eaLnBrk="1" fontAlgn="auto" hangingPunct="1">
              <a:lnSpc>
                <a:spcPct val="90000"/>
              </a:lnSpc>
              <a:spcAft>
                <a:spcPts val="0"/>
              </a:spcAft>
              <a:buFont typeface="Arial" pitchFamily="34" charset="0"/>
              <a:buChar char="•"/>
              <a:defRPr/>
            </a:pPr>
            <a:r>
              <a:rPr lang="en-US" dirty="0" smtClean="0"/>
              <a:t>OPERABLE WINDOWS WORKED!</a:t>
            </a:r>
          </a:p>
          <a:p>
            <a:pPr eaLnBrk="1" fontAlgn="auto" hangingPunct="1">
              <a:lnSpc>
                <a:spcPct val="90000"/>
              </a:lnSpc>
              <a:spcAft>
                <a:spcPts val="0"/>
              </a:spcAft>
              <a:buFont typeface="Arial" pitchFamily="34" charset="0"/>
              <a:buChar char="•"/>
              <a:defRPr/>
            </a:pPr>
            <a:r>
              <a:rPr lang="en-US" dirty="0" smtClean="0"/>
              <a:t>NATURAL VENTILATION WORKED!</a:t>
            </a:r>
          </a:p>
          <a:p>
            <a:pPr eaLnBrk="1" fontAlgn="auto" hangingPunct="1">
              <a:lnSpc>
                <a:spcPct val="90000"/>
              </a:lnSpc>
              <a:spcAft>
                <a:spcPts val="0"/>
              </a:spcAft>
              <a:buFont typeface="Arial" pitchFamily="34" charset="0"/>
              <a:buChar char="•"/>
              <a:defRPr/>
            </a:pPr>
            <a:r>
              <a:rPr lang="en-US" dirty="0" smtClean="0"/>
              <a:t>SHADE WORKED!</a:t>
            </a:r>
          </a:p>
          <a:p>
            <a:pPr eaLnBrk="1" fontAlgn="auto" hangingPunct="1">
              <a:lnSpc>
                <a:spcPct val="90000"/>
              </a:lnSpc>
              <a:spcAft>
                <a:spcPts val="0"/>
              </a:spcAft>
              <a:buFont typeface="Arial" pitchFamily="34" charset="0"/>
              <a:buChar char="•"/>
              <a:defRPr/>
            </a:pPr>
            <a:r>
              <a:rPr lang="en-US" dirty="0" smtClean="0"/>
              <a:t>SUNLIGHT WORKED!</a:t>
            </a:r>
          </a:p>
          <a:p>
            <a:pPr eaLnBrk="1" fontAlgn="auto" hangingPunct="1">
              <a:lnSpc>
                <a:spcPct val="90000"/>
              </a:lnSpc>
              <a:spcAft>
                <a:spcPts val="0"/>
              </a:spcAft>
              <a:buFont typeface="Arial" pitchFamily="34" charset="0"/>
              <a:buChar char="•"/>
              <a:defRPr/>
            </a:pPr>
            <a:r>
              <a:rPr lang="en-US" dirty="0" smtClean="0"/>
              <a:t>DAYLIT SPACES WORKED!</a:t>
            </a:r>
          </a:p>
          <a:p>
            <a:pPr eaLnBrk="1" fontAlgn="auto" hangingPunct="1">
              <a:lnSpc>
                <a:spcPct val="90000"/>
              </a:lnSpc>
              <a:spcAft>
                <a:spcPts val="0"/>
              </a:spcAft>
              <a:buFont typeface="Arial" pitchFamily="34" charset="0"/>
              <a:buChar char="•"/>
              <a:defRPr/>
            </a:pPr>
            <a:r>
              <a:rPr lang="en-US" dirty="0" smtClean="0"/>
              <a:t>WALKABLE NEIGHBOURHOODS WORKED!</a:t>
            </a:r>
          </a:p>
          <a:p>
            <a:pPr eaLnBrk="1" fontAlgn="auto" hangingPunct="1">
              <a:lnSpc>
                <a:spcPct val="90000"/>
              </a:lnSpc>
              <a:spcAft>
                <a:spcPts val="0"/>
              </a:spcAft>
              <a:buFont typeface="Arial" pitchFamily="34" charset="0"/>
              <a:buChar char="•"/>
              <a:defRPr/>
            </a:pPr>
            <a:r>
              <a:rPr lang="en-US" dirty="0" smtClean="0"/>
              <a:t>BICYCLES WORKED!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accel="50000" decel="5000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accel="50000" decel="5000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accel="50000" decel="5000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76200" y="0"/>
            <a:ext cx="9220200" cy="6858000"/>
          </a:xfrm>
          <a:prstGeom prst="rect">
            <a:avLst/>
          </a:prstGeom>
          <a:solidFill>
            <a:srgbClr val="008000"/>
          </a:solidFill>
          <a:ln w="9525">
            <a:solidFill>
              <a:srgbClr val="008000"/>
            </a:solidFill>
            <a:miter lim="800000"/>
            <a:headEnd/>
            <a:tailEnd/>
          </a:ln>
          <a:effectLst>
            <a:outerShdw dist="23000" dir="5400000" rotWithShape="0">
              <a:srgbClr val="808080">
                <a:alpha val="34999"/>
              </a:srgbClr>
            </a:outerShdw>
          </a:effectLst>
        </p:spPr>
        <p:txBody>
          <a:bodyPr anchor="ctr"/>
          <a:lstStyle/>
          <a:p>
            <a:pPr algn="ctr">
              <a:defRPr/>
            </a:pPr>
            <a:endParaRPr lang="en-US">
              <a:solidFill>
                <a:srgbClr val="FFFFFF"/>
              </a:solidFill>
              <a:latin typeface="Calibri" charset="0"/>
            </a:endParaRPr>
          </a:p>
        </p:txBody>
      </p:sp>
      <p:sp>
        <p:nvSpPr>
          <p:cNvPr id="20483" name="Title 1"/>
          <p:cNvSpPr>
            <a:spLocks noGrp="1"/>
          </p:cNvSpPr>
          <p:nvPr>
            <p:ph type="ctrTitle"/>
          </p:nvPr>
        </p:nvSpPr>
        <p:spPr>
          <a:xfrm>
            <a:off x="609600" y="1066800"/>
            <a:ext cx="7772400" cy="1470025"/>
          </a:xfrm>
          <a:effectLst>
            <a:outerShdw blurRad="50800" dist="38100" dir="2700000" algn="tl" rotWithShape="0">
              <a:prstClr val="black">
                <a:alpha val="40000"/>
              </a:prstClr>
            </a:outerShdw>
          </a:effectLst>
        </p:spPr>
        <p:txBody>
          <a:bodyPr/>
          <a:lstStyle/>
          <a:p>
            <a:pPr algn="ctr" eaLnBrk="1" hangingPunct="1"/>
            <a:r>
              <a:rPr lang="en-US" dirty="0" smtClean="0">
                <a:solidFill>
                  <a:schemeClr val="tx1"/>
                </a:solidFill>
                <a:latin typeface="Marker Felt" charset="0"/>
              </a:rPr>
              <a:t>Radical</a:t>
            </a:r>
            <a:r>
              <a:rPr lang="en-US" dirty="0" smtClean="0">
                <a:solidFill>
                  <a:schemeClr val="bg1"/>
                </a:solidFill>
              </a:rPr>
              <a:t> </a:t>
            </a:r>
            <a:r>
              <a:rPr lang="en-US" dirty="0" smtClean="0">
                <a:solidFill>
                  <a:srgbClr val="92D050"/>
                </a:solidFill>
              </a:rPr>
              <a:t>THOUGHT!??</a:t>
            </a:r>
            <a:endParaRPr lang="en-US" sz="5400" dirty="0" smtClean="0">
              <a:solidFill>
                <a:srgbClr val="92D050"/>
              </a:solidFill>
            </a:endParaRPr>
          </a:p>
        </p:txBody>
      </p:sp>
      <p:sp>
        <p:nvSpPr>
          <p:cNvPr id="20484" name="Subtitle 2"/>
          <p:cNvSpPr>
            <a:spLocks noGrp="1"/>
          </p:cNvSpPr>
          <p:nvPr>
            <p:ph type="subTitle" idx="1"/>
          </p:nvPr>
        </p:nvSpPr>
        <p:spPr>
          <a:xfrm>
            <a:off x="685800" y="2819400"/>
            <a:ext cx="7772400" cy="1752600"/>
          </a:xfrm>
        </p:spPr>
        <p:txBody>
          <a:bodyPr/>
          <a:lstStyle/>
          <a:p>
            <a:pPr algn="ctr" eaLnBrk="1" hangingPunct="1"/>
            <a:r>
              <a:rPr lang="en-US" sz="2800" baseline="0" dirty="0" smtClean="0">
                <a:solidFill>
                  <a:srgbClr val="FFFFFF"/>
                </a:solidFill>
              </a:rPr>
              <a:t>MAYBE WE SHOULD BEGIN TO DESIGN OUR BUILDINGS/ENVIRONMENTS IN REVERSE!</a:t>
            </a:r>
          </a:p>
          <a:p>
            <a:pPr algn="ctr" eaLnBrk="1" hangingPunct="1"/>
            <a:r>
              <a:rPr lang="en-US" sz="2800" i="1" baseline="0" dirty="0" smtClean="0">
                <a:solidFill>
                  <a:srgbClr val="FFFFFF"/>
                </a:solidFill>
              </a:rPr>
              <a:t>Start with a basic UNPLUGGED building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484">
                                            <p:txEl>
                                              <p:pRg st="1" end="1"/>
                                            </p:txEl>
                                          </p:spTgt>
                                        </p:tgtEl>
                                        <p:attrNameLst>
                                          <p:attrName>style.visibility</p:attrName>
                                        </p:attrNameLst>
                                      </p:cBhvr>
                                      <p:to>
                                        <p:strVal val="visible"/>
                                      </p:to>
                                    </p:set>
                                    <p:anim calcmode="lin" valueType="num">
                                      <p:cBhvr additive="base">
                                        <p:cTn id="7" dur="500" fill="hold"/>
                                        <p:tgtEl>
                                          <p:spTgt spid="2048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solidFill>
                  <a:schemeClr val="bg2"/>
                </a:solidFill>
              </a:rPr>
              <a:t>Four Key Steps:</a:t>
            </a:r>
          </a:p>
        </p:txBody>
      </p:sp>
      <p:sp>
        <p:nvSpPr>
          <p:cNvPr id="115715" name="Rectangle 3"/>
          <p:cNvSpPr>
            <a:spLocks noGrp="1" noChangeArrowheads="1"/>
          </p:cNvSpPr>
          <p:nvPr>
            <p:ph idx="1"/>
          </p:nvPr>
        </p:nvSpPr>
        <p:spPr>
          <a:xfrm>
            <a:off x="1295400" y="1570038"/>
            <a:ext cx="7543800" cy="5029200"/>
          </a:xfrm>
        </p:spPr>
        <p:txBody>
          <a:bodyPr/>
          <a:lstStyle/>
          <a:p>
            <a:pPr marL="0" indent="0" eaLnBrk="1" hangingPunct="1">
              <a:buFont typeface="Arial" charset="0"/>
              <a:buNone/>
            </a:pPr>
            <a:r>
              <a:rPr lang="en-US" sz="2000" b="1" dirty="0" smtClean="0"/>
              <a:t>#1</a:t>
            </a:r>
            <a:r>
              <a:rPr lang="en-US" sz="2000" dirty="0" smtClean="0"/>
              <a:t> - </a:t>
            </a:r>
            <a:r>
              <a:rPr lang="en-US" sz="2000" b="1" i="1" dirty="0" smtClean="0"/>
              <a:t>start</a:t>
            </a:r>
            <a:r>
              <a:rPr lang="en-US" sz="2000" b="1" dirty="0" smtClean="0"/>
              <a:t> by UNPLUGGING the building</a:t>
            </a:r>
          </a:p>
          <a:p>
            <a:pPr marL="0" indent="0" eaLnBrk="1" hangingPunct="1">
              <a:buFont typeface="Arial" charset="0"/>
              <a:buNone/>
            </a:pPr>
            <a:r>
              <a:rPr lang="en-US" sz="2000" b="1" dirty="0" smtClean="0"/>
              <a:t>Then…</a:t>
            </a:r>
            <a:endParaRPr lang="en-US" sz="2000" dirty="0" smtClean="0"/>
          </a:p>
          <a:p>
            <a:pPr marL="0" indent="0" eaLnBrk="1" hangingPunct="1">
              <a:buFont typeface="Arial" charset="0"/>
              <a:buNone/>
            </a:pPr>
            <a:r>
              <a:rPr lang="en-US" sz="2000" b="1" dirty="0" smtClean="0"/>
              <a:t>#2 – heat only with the sun</a:t>
            </a:r>
          </a:p>
          <a:p>
            <a:pPr marL="0" indent="0" eaLnBrk="1" hangingPunct="1">
              <a:buFont typeface="Arial" charset="0"/>
              <a:buNone/>
            </a:pPr>
            <a:r>
              <a:rPr lang="en-US" sz="2000" b="1" dirty="0" smtClean="0"/>
              <a:t>#3 – cool only with the wind and shade</a:t>
            </a:r>
          </a:p>
          <a:p>
            <a:pPr marL="0" indent="0" eaLnBrk="1" hangingPunct="1">
              <a:buFont typeface="Arial" charset="0"/>
              <a:buNone/>
            </a:pPr>
            <a:r>
              <a:rPr lang="en-US" sz="2000" b="1" dirty="0" smtClean="0"/>
              <a:t>#4 – light only with daylight</a:t>
            </a:r>
          </a:p>
          <a:p>
            <a:pPr marL="0" indent="0" eaLnBrk="1" hangingPunct="1">
              <a:buFont typeface="Arial" charset="0"/>
              <a:buNone/>
            </a:pPr>
            <a:endParaRPr lang="en-US" sz="2000" b="1" dirty="0" smtClean="0"/>
          </a:p>
          <a:p>
            <a:pPr marL="0" indent="0" eaLnBrk="1" hangingPunct="1">
              <a:buFont typeface="Arial" charset="0"/>
              <a:buNone/>
            </a:pPr>
            <a:r>
              <a:rPr lang="en-US" sz="2000" b="1" dirty="0" smtClean="0"/>
              <a:t>USE the ARCHITECTURE first, and THEN mechanical systems only to supplement what you cannot otherwise provide.</a:t>
            </a:r>
          </a:p>
          <a:p>
            <a:pPr marL="0" indent="0" eaLnBrk="1" hangingPunct="1">
              <a:buFont typeface="Arial" charset="0"/>
              <a:buNone/>
            </a:pPr>
            <a:r>
              <a:rPr lang="en-US" sz="2000" b="1" dirty="0" smtClean="0"/>
              <a:t>#5 – USE RENEWABLE CLEAN ENERGY BEFORE HOOKING UP TO NATURAL GAS, OIL OR THE REGULAR ELECTRICAL GRID (with all of its nastiness – including CO</a:t>
            </a:r>
            <a:r>
              <a:rPr lang="en-US" sz="2000" b="1" baseline="-25000" dirty="0" smtClean="0"/>
              <a:t>2</a:t>
            </a:r>
            <a:r>
              <a:rPr lang="en-US" sz="2000" b="1" dirty="0" smtClean="0"/>
              <a:t>)</a:t>
            </a:r>
          </a:p>
          <a:p>
            <a:pPr marL="0" indent="0" eaLnBrk="1" hangingPunct="1">
              <a:buFont typeface="Arial" charset="0"/>
              <a:buNone/>
            </a:pPr>
            <a:r>
              <a:rPr lang="en-US" sz="2000" b="1" dirty="0" smtClean="0">
                <a:solidFill>
                  <a:schemeClr val="tx1"/>
                </a:solidFill>
              </a:rPr>
              <a:t>THIS WILL DRASTICALLY REDUCE YOUR ENERGY NEEDS</a:t>
            </a:r>
          </a:p>
        </p:txBody>
      </p:sp>
      <p:sp>
        <p:nvSpPr>
          <p:cNvPr id="4" name="Title 1"/>
          <p:cNvSpPr txBox="1">
            <a:spLocks/>
          </p:cNvSpPr>
          <p:nvPr/>
        </p:nvSpPr>
        <p:spPr>
          <a:xfrm>
            <a:off x="1295400" y="427038"/>
            <a:ext cx="7848600" cy="1143000"/>
          </a:xfrm>
          <a:prstGeom prst="rect">
            <a:avLst/>
          </a:prstGeom>
          <a:solidFill>
            <a:schemeClr val="tx1"/>
          </a:solidFill>
          <a:effectLst>
            <a:outerShdw blurRad="50800" dist="38100" dir="2700000" algn="tl" rotWithShape="0">
              <a:prstClr val="black">
                <a:alpha val="40000"/>
              </a:prstClr>
            </a:outerShdw>
          </a:effectLst>
        </p:spPr>
        <p:txBody>
          <a:bodyPr anchor="ctr">
            <a:normAutofit/>
          </a:bodyPr>
          <a:lstStyle/>
          <a:p>
            <a:pPr algn="ctr" defTabSz="914400" fontAlgn="auto">
              <a:spcAft>
                <a:spcPts val="0"/>
              </a:spcAft>
              <a:defRPr/>
            </a:pPr>
            <a:r>
              <a:rPr lang="en-US" sz="3600" b="1" dirty="0" smtClean="0">
                <a:solidFill>
                  <a:srgbClr val="92D050"/>
                </a:solidFill>
                <a:latin typeface="Marker Felt"/>
              </a:rPr>
              <a:t>RADICAL</a:t>
            </a:r>
            <a:r>
              <a:rPr lang="en-US" sz="3600" b="1" dirty="0" smtClean="0">
                <a:solidFill>
                  <a:srgbClr val="92D050"/>
                </a:solidFill>
                <a:latin typeface="Marker Felt"/>
                <a:ea typeface="+mj-ea"/>
                <a:cs typeface="+mj-cs"/>
              </a:rPr>
              <a:t> </a:t>
            </a:r>
            <a:r>
              <a:rPr lang="en-US" sz="3600" b="1" dirty="0" smtClean="0">
                <a:solidFill>
                  <a:schemeClr val="bg1"/>
                </a:solidFill>
                <a:latin typeface="Marker Felt"/>
                <a:ea typeface="+mj-ea"/>
                <a:cs typeface="+mj-cs"/>
              </a:rPr>
              <a:t>STEPS!</a:t>
            </a:r>
            <a:endParaRPr lang="en-US" sz="3600" b="1" dirty="0">
              <a:solidFill>
                <a:schemeClr val="bg1"/>
              </a:solidFill>
              <a:latin typeface="Marker Fe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anim calcmode="lin" valueType="num">
                                      <p:cBhvr additive="base">
                                        <p:cTn id="7" dur="500" fill="hold"/>
                                        <p:tgtEl>
                                          <p:spTgt spid="11571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157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15715">
                                            <p:txEl>
                                              <p:pRg st="1" end="1"/>
                                            </p:txEl>
                                          </p:spTgt>
                                        </p:tgtEl>
                                        <p:attrNameLst>
                                          <p:attrName>style.visibility</p:attrName>
                                        </p:attrNameLst>
                                      </p:cBhvr>
                                      <p:to>
                                        <p:strVal val="visible"/>
                                      </p:to>
                                    </p:set>
                                    <p:anim calcmode="lin" valueType="num">
                                      <p:cBhvr additive="base">
                                        <p:cTn id="13" dur="500" fill="hold"/>
                                        <p:tgtEl>
                                          <p:spTgt spid="11571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1571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15715">
                                            <p:txEl>
                                              <p:pRg st="2" end="2"/>
                                            </p:txEl>
                                          </p:spTgt>
                                        </p:tgtEl>
                                        <p:attrNameLst>
                                          <p:attrName>style.visibility</p:attrName>
                                        </p:attrNameLst>
                                      </p:cBhvr>
                                      <p:to>
                                        <p:strVal val="visible"/>
                                      </p:to>
                                    </p:set>
                                    <p:anim calcmode="lin" valueType="num">
                                      <p:cBhvr additive="base">
                                        <p:cTn id="19" dur="500" fill="hold"/>
                                        <p:tgtEl>
                                          <p:spTgt spid="11571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1571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15715">
                                            <p:txEl>
                                              <p:pRg st="3" end="3"/>
                                            </p:txEl>
                                          </p:spTgt>
                                        </p:tgtEl>
                                        <p:attrNameLst>
                                          <p:attrName>style.visibility</p:attrName>
                                        </p:attrNameLst>
                                      </p:cBhvr>
                                      <p:to>
                                        <p:strVal val="visible"/>
                                      </p:to>
                                    </p:set>
                                    <p:anim calcmode="lin" valueType="num">
                                      <p:cBhvr additive="base">
                                        <p:cTn id="25" dur="500" fill="hold"/>
                                        <p:tgtEl>
                                          <p:spTgt spid="11571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1571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15715">
                                            <p:txEl>
                                              <p:pRg st="4" end="4"/>
                                            </p:txEl>
                                          </p:spTgt>
                                        </p:tgtEl>
                                        <p:attrNameLst>
                                          <p:attrName>style.visibility</p:attrName>
                                        </p:attrNameLst>
                                      </p:cBhvr>
                                      <p:to>
                                        <p:strVal val="visible"/>
                                      </p:to>
                                    </p:set>
                                    <p:anim calcmode="lin" valueType="num">
                                      <p:cBhvr additive="base">
                                        <p:cTn id="31" dur="500" fill="hold"/>
                                        <p:tgtEl>
                                          <p:spTgt spid="115715">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1571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115715">
                                            <p:txEl>
                                              <p:pRg st="6" end="6"/>
                                            </p:txEl>
                                          </p:spTgt>
                                        </p:tgtEl>
                                        <p:attrNameLst>
                                          <p:attrName>style.visibility</p:attrName>
                                        </p:attrNameLst>
                                      </p:cBhvr>
                                      <p:to>
                                        <p:strVal val="visible"/>
                                      </p:to>
                                    </p:set>
                                    <p:anim calcmode="lin" valueType="num">
                                      <p:cBhvr additive="base">
                                        <p:cTn id="37" dur="500" fill="hold"/>
                                        <p:tgtEl>
                                          <p:spTgt spid="115715">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1571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115715">
                                            <p:txEl>
                                              <p:pRg st="7" end="7"/>
                                            </p:txEl>
                                          </p:spTgt>
                                        </p:tgtEl>
                                        <p:attrNameLst>
                                          <p:attrName>style.visibility</p:attrName>
                                        </p:attrNameLst>
                                      </p:cBhvr>
                                      <p:to>
                                        <p:strVal val="visible"/>
                                      </p:to>
                                    </p:set>
                                    <p:anim calcmode="lin" valueType="num">
                                      <p:cBhvr additive="base">
                                        <p:cTn id="43" dur="500" fill="hold"/>
                                        <p:tgtEl>
                                          <p:spTgt spid="115715">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1571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115715">
                                            <p:txEl>
                                              <p:pRg st="8" end="8"/>
                                            </p:txEl>
                                          </p:spTgt>
                                        </p:tgtEl>
                                        <p:attrNameLst>
                                          <p:attrName>style.visibility</p:attrName>
                                        </p:attrNameLst>
                                      </p:cBhvr>
                                      <p:to>
                                        <p:strVal val="visible"/>
                                      </p:to>
                                    </p:set>
                                    <p:anim calcmode="lin" valueType="num">
                                      <p:cBhvr additive="base">
                                        <p:cTn id="49" dur="500" fill="hold"/>
                                        <p:tgtEl>
                                          <p:spTgt spid="115715">
                                            <p:txEl>
                                              <p:pRg st="8" end="8"/>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115715">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76200" y="0"/>
            <a:ext cx="9220200" cy="6858000"/>
          </a:xfrm>
          <a:prstGeom prst="rect">
            <a:avLst/>
          </a:prstGeom>
          <a:solidFill>
            <a:srgbClr val="008000"/>
          </a:solidFill>
          <a:ln w="9525">
            <a:solidFill>
              <a:srgbClr val="008000"/>
            </a:solidFill>
            <a:miter lim="800000"/>
            <a:headEnd/>
            <a:tailEnd/>
          </a:ln>
          <a:effectLst>
            <a:outerShdw dist="23000" dir="5400000" rotWithShape="0">
              <a:srgbClr val="808080">
                <a:alpha val="34999"/>
              </a:srgbClr>
            </a:outerShdw>
          </a:effectLst>
        </p:spPr>
        <p:txBody>
          <a:bodyPr anchor="ctr"/>
          <a:lstStyle/>
          <a:p>
            <a:pPr algn="ctr">
              <a:defRPr/>
            </a:pPr>
            <a:endParaRPr lang="en-US">
              <a:solidFill>
                <a:srgbClr val="FFFFFF"/>
              </a:solidFill>
              <a:latin typeface="Calibri" charset="0"/>
            </a:endParaRPr>
          </a:p>
        </p:txBody>
      </p:sp>
      <p:sp>
        <p:nvSpPr>
          <p:cNvPr id="20483" name="Title 1"/>
          <p:cNvSpPr>
            <a:spLocks noGrp="1"/>
          </p:cNvSpPr>
          <p:nvPr>
            <p:ph type="ctrTitle"/>
          </p:nvPr>
        </p:nvSpPr>
        <p:spPr>
          <a:xfrm>
            <a:off x="609600" y="1066800"/>
            <a:ext cx="7772400" cy="1470025"/>
          </a:xfrm>
          <a:effectLst>
            <a:outerShdw blurRad="50800" dist="38100" dir="2700000" algn="tl" rotWithShape="0">
              <a:prstClr val="black">
                <a:alpha val="40000"/>
              </a:prstClr>
            </a:outerShdw>
          </a:effectLst>
        </p:spPr>
        <p:txBody>
          <a:bodyPr/>
          <a:lstStyle/>
          <a:p>
            <a:pPr algn="ctr" eaLnBrk="1" hangingPunct="1"/>
            <a:r>
              <a:rPr lang="en-US" dirty="0" smtClean="0">
                <a:solidFill>
                  <a:schemeClr val="tx1"/>
                </a:solidFill>
                <a:latin typeface="Marker Felt" charset="0"/>
              </a:rPr>
              <a:t>Radical</a:t>
            </a:r>
            <a:r>
              <a:rPr lang="en-US" dirty="0" smtClean="0">
                <a:solidFill>
                  <a:schemeClr val="bg1"/>
                </a:solidFill>
              </a:rPr>
              <a:t> </a:t>
            </a:r>
            <a:r>
              <a:rPr lang="en-US" dirty="0" smtClean="0">
                <a:solidFill>
                  <a:srgbClr val="92D050"/>
                </a:solidFill>
              </a:rPr>
              <a:t>IS Passive…</a:t>
            </a:r>
            <a:endParaRPr lang="en-US" sz="5400" dirty="0" smtClean="0">
              <a:solidFill>
                <a:srgbClr val="92D050"/>
              </a:solidFill>
            </a:endParaRPr>
          </a:p>
        </p:txBody>
      </p:sp>
      <p:sp>
        <p:nvSpPr>
          <p:cNvPr id="20484" name="Subtitle 2"/>
          <p:cNvSpPr>
            <a:spLocks noGrp="1"/>
          </p:cNvSpPr>
          <p:nvPr>
            <p:ph type="subTitle" idx="1"/>
          </p:nvPr>
        </p:nvSpPr>
        <p:spPr>
          <a:xfrm>
            <a:off x="685800" y="2928934"/>
            <a:ext cx="7772400" cy="1752600"/>
          </a:xfrm>
        </p:spPr>
        <p:txBody>
          <a:bodyPr/>
          <a:lstStyle/>
          <a:p>
            <a:pPr algn="ctr" eaLnBrk="1" hangingPunct="1"/>
            <a:r>
              <a:rPr lang="en-US" sz="3600" dirty="0" smtClean="0">
                <a:solidFill>
                  <a:srgbClr val="FFFFFF"/>
                </a:solidFill>
              </a:rPr>
              <a:t>PASSIVE DESIGN is where the building uses the SUN, WIND and LIGHT to heat, cool and light</a:t>
            </a:r>
          </a:p>
          <a:p>
            <a:pPr algn="ctr" eaLnBrk="1" hangingPunct="1"/>
            <a:r>
              <a:rPr lang="en-US" sz="3600" i="1" dirty="0" smtClean="0">
                <a:solidFill>
                  <a:srgbClr val="FFFFFF"/>
                </a:solidFill>
              </a:rPr>
              <a:t>ARCHITECTURALLY</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tiers2"/>
          <p:cNvPicPr>
            <a:picLocks noChangeAspect="1" noChangeArrowheads="1"/>
          </p:cNvPicPr>
          <p:nvPr/>
        </p:nvPicPr>
        <p:blipFill>
          <a:blip r:embed="rId3" cstate="print"/>
          <a:srcRect/>
          <a:stretch>
            <a:fillRect/>
          </a:stretch>
        </p:blipFill>
        <p:spPr bwMode="auto">
          <a:xfrm>
            <a:off x="2286000" y="1905000"/>
            <a:ext cx="3822700" cy="3309938"/>
          </a:xfrm>
          <a:prstGeom prst="rect">
            <a:avLst/>
          </a:prstGeom>
          <a:noFill/>
          <a:ln w="9525">
            <a:noFill/>
            <a:miter lim="800000"/>
            <a:headEnd/>
            <a:tailEnd/>
          </a:ln>
        </p:spPr>
      </p:pic>
      <p:sp>
        <p:nvSpPr>
          <p:cNvPr id="24579" name="Rectangle 3"/>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dirty="0" smtClean="0">
                <a:solidFill>
                  <a:schemeClr val="bg1"/>
                </a:solidFill>
              </a:rPr>
              <a:t>Reduce loads: </a:t>
            </a:r>
            <a:r>
              <a:rPr lang="en-US" dirty="0" smtClean="0">
                <a:solidFill>
                  <a:srgbClr val="29D033"/>
                </a:solidFill>
              </a:rPr>
              <a:t>Passive Strategies</a:t>
            </a:r>
          </a:p>
        </p:txBody>
      </p:sp>
      <p:sp>
        <p:nvSpPr>
          <p:cNvPr id="24580" name="Rectangle 4"/>
          <p:cNvSpPr>
            <a:spLocks noGrp="1" noChangeArrowheads="1"/>
          </p:cNvSpPr>
          <p:nvPr>
            <p:ph idx="1"/>
          </p:nvPr>
        </p:nvSpPr>
        <p:spPr/>
        <p:txBody>
          <a:bodyPr/>
          <a:lstStyle/>
          <a:p>
            <a:pPr marL="0" indent="0" eaLnBrk="1" hangingPunct="1"/>
            <a:r>
              <a:rPr lang="en-US" dirty="0" smtClean="0"/>
              <a:t>The tiered approach to reducing carbon for </a:t>
            </a:r>
            <a:r>
              <a:rPr lang="en-US" b="1" dirty="0" smtClean="0">
                <a:solidFill>
                  <a:srgbClr val="FF9900"/>
                </a:solidFill>
              </a:rPr>
              <a:t>HEATING</a:t>
            </a:r>
            <a:r>
              <a:rPr lang="en-US" dirty="0" smtClean="0"/>
              <a:t>:</a:t>
            </a:r>
          </a:p>
          <a:p>
            <a:pPr marL="0" indent="0" eaLnBrk="1" hangingPunct="1"/>
            <a:endParaRPr lang="en-US" dirty="0" smtClean="0"/>
          </a:p>
          <a:p>
            <a:pPr marL="0" indent="0" eaLnBrk="1" hangingPunct="1"/>
            <a:endParaRPr lang="en-US" dirty="0" smtClean="0"/>
          </a:p>
          <a:p>
            <a:pPr marL="0" indent="0" eaLnBrk="1" hangingPunct="1"/>
            <a:endParaRPr lang="en-US" dirty="0" smtClean="0"/>
          </a:p>
          <a:p>
            <a:pPr marL="0" indent="0" eaLnBrk="1" hangingPunct="1"/>
            <a:endParaRPr lang="en-US" dirty="0" smtClean="0"/>
          </a:p>
          <a:p>
            <a:pPr marL="0" indent="0" eaLnBrk="1" hangingPunct="1"/>
            <a:endParaRPr lang="en-US" dirty="0" smtClean="0"/>
          </a:p>
          <a:p>
            <a:pPr marL="0" indent="0" eaLnBrk="1" hangingPunct="1"/>
            <a:endParaRPr lang="en-US" dirty="0" smtClean="0"/>
          </a:p>
          <a:p>
            <a:pPr marL="0" indent="0" eaLnBrk="1" hangingPunct="1"/>
            <a:r>
              <a:rPr lang="en-US" sz="2000" dirty="0" smtClean="0"/>
              <a:t>First reduce the overall energy required, then maximize the amount of energy required for mechanical heating that comes from renewable sources.</a:t>
            </a:r>
          </a:p>
          <a:p>
            <a:pPr marL="0" indent="0" eaLnBrk="1" hangingPunct="1"/>
            <a:r>
              <a:rPr lang="en-US" sz="1200" b="1" dirty="0" smtClean="0"/>
              <a:t>Source:</a:t>
            </a:r>
            <a:r>
              <a:rPr lang="en-US" sz="1200" dirty="0" smtClean="0"/>
              <a:t> </a:t>
            </a:r>
            <a:r>
              <a:rPr lang="en-US" sz="1200" dirty="0" err="1" smtClean="0"/>
              <a:t>Lechner</a:t>
            </a:r>
            <a:r>
              <a:rPr lang="en-US" sz="1200" dirty="0" smtClean="0"/>
              <a:t>. Heating, Cooling, Lighting.</a:t>
            </a:r>
          </a:p>
        </p:txBody>
      </p:sp>
      <p:sp>
        <p:nvSpPr>
          <p:cNvPr id="24581" name="Text Box 5"/>
          <p:cNvSpPr txBox="1">
            <a:spLocks noChangeArrowheads="1"/>
          </p:cNvSpPr>
          <p:nvPr/>
        </p:nvSpPr>
        <p:spPr bwMode="auto">
          <a:xfrm>
            <a:off x="1447800" y="3962400"/>
            <a:ext cx="1295400" cy="519113"/>
          </a:xfrm>
          <a:prstGeom prst="rect">
            <a:avLst/>
          </a:prstGeom>
          <a:noFill/>
          <a:ln w="9525">
            <a:noFill/>
            <a:miter lim="800000"/>
            <a:headEnd/>
            <a:tailEnd/>
          </a:ln>
        </p:spPr>
        <p:txBody>
          <a:bodyPr>
            <a:spAutoFit/>
          </a:bodyPr>
          <a:lstStyle/>
          <a:p>
            <a:pPr>
              <a:spcBef>
                <a:spcPct val="50000"/>
              </a:spcBef>
            </a:pPr>
            <a:r>
              <a:rPr lang="en-US" sz="2800"/>
              <a:t>Tier 1</a:t>
            </a:r>
          </a:p>
        </p:txBody>
      </p:sp>
      <p:sp>
        <p:nvSpPr>
          <p:cNvPr id="24582" name="Text Box 6"/>
          <p:cNvSpPr txBox="1">
            <a:spLocks noChangeArrowheads="1"/>
          </p:cNvSpPr>
          <p:nvPr/>
        </p:nvSpPr>
        <p:spPr bwMode="auto">
          <a:xfrm>
            <a:off x="1828800" y="3200400"/>
            <a:ext cx="1447800" cy="457200"/>
          </a:xfrm>
          <a:prstGeom prst="rect">
            <a:avLst/>
          </a:prstGeom>
          <a:noFill/>
          <a:ln w="9525">
            <a:noFill/>
            <a:miter lim="800000"/>
            <a:headEnd/>
            <a:tailEnd/>
          </a:ln>
        </p:spPr>
        <p:txBody>
          <a:bodyPr>
            <a:spAutoFit/>
          </a:bodyPr>
          <a:lstStyle/>
          <a:p>
            <a:pPr>
              <a:spcBef>
                <a:spcPct val="50000"/>
              </a:spcBef>
            </a:pPr>
            <a:r>
              <a:rPr lang="en-US"/>
              <a:t>Tier 2</a:t>
            </a:r>
          </a:p>
        </p:txBody>
      </p:sp>
      <p:sp>
        <p:nvSpPr>
          <p:cNvPr id="24583" name="Text Box 7"/>
          <p:cNvSpPr txBox="1">
            <a:spLocks noChangeArrowheads="1"/>
          </p:cNvSpPr>
          <p:nvPr/>
        </p:nvSpPr>
        <p:spPr bwMode="auto">
          <a:xfrm>
            <a:off x="2362200" y="2651125"/>
            <a:ext cx="1447800" cy="396875"/>
          </a:xfrm>
          <a:prstGeom prst="rect">
            <a:avLst/>
          </a:prstGeom>
          <a:noFill/>
          <a:ln w="9525">
            <a:noFill/>
            <a:miter lim="800000"/>
            <a:headEnd/>
            <a:tailEnd/>
          </a:ln>
        </p:spPr>
        <p:txBody>
          <a:bodyPr>
            <a:spAutoFit/>
          </a:bodyPr>
          <a:lstStyle/>
          <a:p>
            <a:pPr>
              <a:spcBef>
                <a:spcPct val="50000"/>
              </a:spcBef>
            </a:pPr>
            <a:r>
              <a:rPr lang="en-US" sz="2000"/>
              <a:t>Tier 3</a:t>
            </a:r>
          </a:p>
        </p:txBody>
      </p:sp>
      <p:sp>
        <p:nvSpPr>
          <p:cNvPr id="24584" name="Text Box 8"/>
          <p:cNvSpPr txBox="1">
            <a:spLocks noChangeArrowheads="1"/>
          </p:cNvSpPr>
          <p:nvPr/>
        </p:nvSpPr>
        <p:spPr bwMode="auto">
          <a:xfrm>
            <a:off x="5715000" y="3505200"/>
            <a:ext cx="3124200" cy="946150"/>
          </a:xfrm>
          <a:prstGeom prst="rect">
            <a:avLst/>
          </a:prstGeom>
          <a:noFill/>
          <a:ln w="9525">
            <a:noFill/>
            <a:miter lim="800000"/>
            <a:headEnd/>
            <a:tailEnd/>
          </a:ln>
        </p:spPr>
        <p:txBody>
          <a:bodyPr>
            <a:spAutoFit/>
          </a:bodyPr>
          <a:lstStyle/>
          <a:p>
            <a:pPr>
              <a:spcBef>
                <a:spcPct val="50000"/>
              </a:spcBef>
            </a:pPr>
            <a:r>
              <a:rPr lang="en-US" sz="2800">
                <a:solidFill>
                  <a:srgbClr val="FF0000"/>
                </a:solidFill>
              </a:rPr>
              <a:t>Maximize Heat Retention</a:t>
            </a:r>
          </a:p>
        </p:txBody>
      </p:sp>
      <p:sp>
        <p:nvSpPr>
          <p:cNvPr id="24585" name="Text Box 9"/>
          <p:cNvSpPr txBox="1">
            <a:spLocks noChangeArrowheads="1"/>
          </p:cNvSpPr>
          <p:nvPr/>
        </p:nvSpPr>
        <p:spPr bwMode="auto">
          <a:xfrm>
            <a:off x="5486400" y="2819400"/>
            <a:ext cx="3352800" cy="457200"/>
          </a:xfrm>
          <a:prstGeom prst="rect">
            <a:avLst/>
          </a:prstGeom>
          <a:noFill/>
          <a:ln w="9525">
            <a:noFill/>
            <a:miter lim="800000"/>
            <a:headEnd/>
            <a:tailEnd/>
          </a:ln>
        </p:spPr>
        <p:txBody>
          <a:bodyPr>
            <a:spAutoFit/>
          </a:bodyPr>
          <a:lstStyle/>
          <a:p>
            <a:pPr>
              <a:spcBef>
                <a:spcPct val="50000"/>
              </a:spcBef>
            </a:pPr>
            <a:r>
              <a:rPr lang="en-US"/>
              <a:t>Passive Solar Heating</a:t>
            </a:r>
          </a:p>
        </p:txBody>
      </p:sp>
      <p:sp>
        <p:nvSpPr>
          <p:cNvPr id="24586" name="Text Box 10"/>
          <p:cNvSpPr txBox="1">
            <a:spLocks noChangeArrowheads="1"/>
          </p:cNvSpPr>
          <p:nvPr/>
        </p:nvSpPr>
        <p:spPr bwMode="auto">
          <a:xfrm>
            <a:off x="5105400" y="2286000"/>
            <a:ext cx="2667000" cy="396875"/>
          </a:xfrm>
          <a:prstGeom prst="rect">
            <a:avLst/>
          </a:prstGeom>
          <a:noFill/>
          <a:ln w="9525">
            <a:noFill/>
            <a:miter lim="800000"/>
            <a:headEnd/>
            <a:tailEnd/>
          </a:ln>
        </p:spPr>
        <p:txBody>
          <a:bodyPr>
            <a:spAutoFit/>
          </a:bodyPr>
          <a:lstStyle/>
          <a:p>
            <a:pPr>
              <a:spcBef>
                <a:spcPct val="50000"/>
              </a:spcBef>
            </a:pPr>
            <a:r>
              <a:rPr lang="en-US" sz="2000"/>
              <a:t>Mechanical Heating</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sz="2600" dirty="0" smtClean="0">
                <a:solidFill>
                  <a:srgbClr val="29D033"/>
                </a:solidFill>
              </a:rPr>
              <a:t>Passive Heating Strategies:</a:t>
            </a:r>
            <a:r>
              <a:rPr lang="en-US" sz="2600" dirty="0" smtClean="0"/>
              <a:t> </a:t>
            </a:r>
            <a:br>
              <a:rPr lang="en-US" sz="2600" dirty="0" smtClean="0"/>
            </a:br>
            <a:r>
              <a:rPr lang="en-US" sz="2600" dirty="0" smtClean="0">
                <a:solidFill>
                  <a:schemeClr val="bg1"/>
                </a:solidFill>
              </a:rPr>
              <a:t>Maximize Heat Retention</a:t>
            </a:r>
          </a:p>
        </p:txBody>
      </p:sp>
      <p:sp>
        <p:nvSpPr>
          <p:cNvPr id="74755" name="Rectangle 3"/>
          <p:cNvSpPr>
            <a:spLocks noGrp="1" noChangeArrowheads="1"/>
          </p:cNvSpPr>
          <p:nvPr>
            <p:ph type="body" idx="1"/>
          </p:nvPr>
        </p:nvSpPr>
        <p:spPr/>
        <p:txBody>
          <a:bodyPr/>
          <a:lstStyle/>
          <a:p>
            <a:pPr marL="457200" indent="-457200" eaLnBrk="1" hangingPunct="1">
              <a:buFontTx/>
              <a:buAutoNum type="arabicPeriod"/>
            </a:pPr>
            <a:r>
              <a:rPr lang="en-US" dirty="0" smtClean="0"/>
              <a:t>Super insulated envelope (</a:t>
            </a:r>
            <a:r>
              <a:rPr lang="en-US" i="1" dirty="0" smtClean="0"/>
              <a:t>as high as </a:t>
            </a:r>
            <a:r>
              <a:rPr lang="en-US" i="1" u="sng" dirty="0" smtClean="0"/>
              <a:t>double</a:t>
            </a:r>
            <a:r>
              <a:rPr lang="en-US" i="1" dirty="0" smtClean="0"/>
              <a:t> current standards</a:t>
            </a:r>
            <a:r>
              <a:rPr lang="en-US" dirty="0" smtClean="0"/>
              <a:t>)</a:t>
            </a:r>
          </a:p>
          <a:p>
            <a:pPr marL="457200" indent="-457200" eaLnBrk="1" hangingPunct="1">
              <a:buFontTx/>
              <a:buAutoNum type="arabicPeriod"/>
            </a:pPr>
            <a:r>
              <a:rPr lang="en-US" dirty="0" smtClean="0"/>
              <a:t>Tight envelope / controlled air changes</a:t>
            </a:r>
          </a:p>
          <a:p>
            <a:pPr marL="457200" indent="-457200" eaLnBrk="1" hangingPunct="1">
              <a:buFontTx/>
              <a:buAutoNum type="arabicPeriod"/>
            </a:pPr>
            <a:r>
              <a:rPr lang="en-US" dirty="0" smtClean="0"/>
              <a:t>Provide thermal mass </a:t>
            </a:r>
            <a:r>
              <a:rPr lang="en-US" b="1" dirty="0" smtClean="0"/>
              <a:t>inside</a:t>
            </a:r>
            <a:r>
              <a:rPr lang="en-US" dirty="0" smtClean="0"/>
              <a:t> of thermal insulation to store heat </a:t>
            </a:r>
          </a:p>
          <a:p>
            <a:pPr marL="457200" indent="-457200" eaLnBrk="1" hangingPunct="1">
              <a:buFontTx/>
              <a:buAutoNum type="arabicPeriod"/>
            </a:pPr>
            <a:r>
              <a:rPr lang="en-US" dirty="0" smtClean="0"/>
              <a:t>Top quality windows with high R-values – up to triple glazed with argon fill and low-e coatings on two surfaces</a:t>
            </a:r>
          </a:p>
          <a:p>
            <a:pPr marL="457200" indent="-457200" eaLnBrk="1" hangingPunct="1">
              <a:buFontTx/>
              <a:buAutoNum type="arabicPeriod"/>
            </a:pPr>
            <a:endParaRPr lang="en-US" dirty="0" smtClean="0"/>
          </a:p>
          <a:p>
            <a:pPr marL="457200" indent="-457200" eaLnBrk="1" hangingPunct="1"/>
            <a:r>
              <a:rPr lang="en-US" sz="2000" dirty="0" smtClean="0"/>
              <a:t>Premise – what you don’t “lose” you don’t have to create or power…. So make sure that you keep it! </a:t>
            </a:r>
            <a:r>
              <a:rPr lang="en-US" sz="2000" i="1" dirty="0" smtClean="0"/>
              <a:t>(…</a:t>
            </a:r>
            <a:r>
              <a:rPr lang="en-US" sz="2000" i="1" dirty="0" err="1" smtClean="0"/>
              <a:t>NEGAwatts</a:t>
            </a:r>
            <a:r>
              <a:rPr lang="en-US" sz="2000" i="1"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4755">
                                            <p:txEl>
                                              <p:pRg st="0" end="0"/>
                                            </p:txEl>
                                          </p:spTgt>
                                        </p:tgtEl>
                                        <p:attrNameLst>
                                          <p:attrName>style.visibility</p:attrName>
                                        </p:attrNameLst>
                                      </p:cBhvr>
                                      <p:to>
                                        <p:strVal val="visible"/>
                                      </p:to>
                                    </p:set>
                                    <p:anim calcmode="lin" valueType="num">
                                      <p:cBhvr additive="base">
                                        <p:cTn id="7" dur="500" fill="hold"/>
                                        <p:tgtEl>
                                          <p:spTgt spid="747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47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4755">
                                            <p:txEl>
                                              <p:pRg st="1" end="1"/>
                                            </p:txEl>
                                          </p:spTgt>
                                        </p:tgtEl>
                                        <p:attrNameLst>
                                          <p:attrName>style.visibility</p:attrName>
                                        </p:attrNameLst>
                                      </p:cBhvr>
                                      <p:to>
                                        <p:strVal val="visible"/>
                                      </p:to>
                                    </p:set>
                                    <p:anim calcmode="lin" valueType="num">
                                      <p:cBhvr additive="base">
                                        <p:cTn id="13" dur="500" fill="hold"/>
                                        <p:tgtEl>
                                          <p:spTgt spid="7475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47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4755">
                                            <p:txEl>
                                              <p:pRg st="2" end="2"/>
                                            </p:txEl>
                                          </p:spTgt>
                                        </p:tgtEl>
                                        <p:attrNameLst>
                                          <p:attrName>style.visibility</p:attrName>
                                        </p:attrNameLst>
                                      </p:cBhvr>
                                      <p:to>
                                        <p:strVal val="visible"/>
                                      </p:to>
                                    </p:set>
                                    <p:anim calcmode="lin" valueType="num">
                                      <p:cBhvr additive="base">
                                        <p:cTn id="19" dur="500" fill="hold"/>
                                        <p:tgtEl>
                                          <p:spTgt spid="7475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47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4755">
                                            <p:txEl>
                                              <p:pRg st="3" end="3"/>
                                            </p:txEl>
                                          </p:spTgt>
                                        </p:tgtEl>
                                        <p:attrNameLst>
                                          <p:attrName>style.visibility</p:attrName>
                                        </p:attrNameLst>
                                      </p:cBhvr>
                                      <p:to>
                                        <p:strVal val="visible"/>
                                      </p:to>
                                    </p:set>
                                    <p:anim calcmode="lin" valueType="num">
                                      <p:cBhvr additive="base">
                                        <p:cTn id="25" dur="500" fill="hold"/>
                                        <p:tgtEl>
                                          <p:spTgt spid="7475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475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4755">
                                            <p:txEl>
                                              <p:pRg st="5" end="5"/>
                                            </p:txEl>
                                          </p:spTgt>
                                        </p:tgtEl>
                                        <p:attrNameLst>
                                          <p:attrName>style.visibility</p:attrName>
                                        </p:attrNameLst>
                                      </p:cBhvr>
                                      <p:to>
                                        <p:strVal val="visible"/>
                                      </p:to>
                                    </p:set>
                                    <p:anim calcmode="lin" valueType="num">
                                      <p:cBhvr additive="base">
                                        <p:cTn id="31" dur="500" fill="hold"/>
                                        <p:tgtEl>
                                          <p:spTgt spid="7475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475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bwMode="auto">
          <a:xfrm>
            <a:off x="5867400" y="0"/>
            <a:ext cx="2971800" cy="6858000"/>
          </a:xfrm>
          <a:prstGeom prst="rect">
            <a:avLst/>
          </a:prstGeom>
          <a:solidFill>
            <a:schemeClr val="tx1">
              <a:lumMod val="95000"/>
              <a:lumOff val="5000"/>
            </a:schemeClr>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en-US">
              <a:ea typeface="ヒラギノ角ゴ Pro W3" pitchFamily="-128" charset="-128"/>
            </a:endParaRPr>
          </a:p>
        </p:txBody>
      </p:sp>
      <p:sp>
        <p:nvSpPr>
          <p:cNvPr id="75779" name="Rectangle 3"/>
          <p:cNvSpPr>
            <a:spLocks noGrp="1" noChangeArrowheads="1"/>
          </p:cNvSpPr>
          <p:nvPr>
            <p:ph type="body" idx="1"/>
          </p:nvPr>
        </p:nvSpPr>
        <p:spPr>
          <a:xfrm>
            <a:off x="1295400" y="1295400"/>
            <a:ext cx="3810000" cy="4724400"/>
          </a:xfrm>
        </p:spPr>
        <p:txBody>
          <a:bodyPr/>
          <a:lstStyle/>
          <a:p>
            <a:pPr marL="457200" indent="-457200" eaLnBrk="1" hangingPunct="1">
              <a:buFontTx/>
              <a:buAutoNum type="arabicPeriod"/>
            </a:pPr>
            <a:r>
              <a:rPr lang="en-US" smtClean="0"/>
              <a:t>primarily south facing windows</a:t>
            </a:r>
          </a:p>
          <a:p>
            <a:pPr marL="457200" indent="-457200" eaLnBrk="1" hangingPunct="1">
              <a:buFontTx/>
              <a:buAutoNum type="arabicPeriod"/>
            </a:pPr>
            <a:r>
              <a:rPr lang="en-US" smtClean="0"/>
              <a:t>proportion windows to suit thermal mass and size of room(s)</a:t>
            </a:r>
          </a:p>
        </p:txBody>
      </p:sp>
      <p:sp>
        <p:nvSpPr>
          <p:cNvPr id="26628" name="Rectangle 4"/>
          <p:cNvSpPr>
            <a:spLocks noGrp="1" noChangeArrowheads="1"/>
          </p:cNvSpPr>
          <p:nvPr>
            <p:ph type="title"/>
          </p:nvPr>
        </p:nvSpPr>
        <p:spPr>
          <a:noFill/>
        </p:spPr>
        <p:txBody>
          <a:bodyPr/>
          <a:lstStyle/>
          <a:p>
            <a:pPr eaLnBrk="1" hangingPunct="1"/>
            <a:r>
              <a:rPr lang="en-US" sz="2600" smtClean="0">
                <a:solidFill>
                  <a:srgbClr val="29D033"/>
                </a:solidFill>
              </a:rPr>
              <a:t>Passive Heating Strategies:</a:t>
            </a:r>
            <a:r>
              <a:rPr lang="en-US" sz="2600" smtClean="0"/>
              <a:t> </a:t>
            </a:r>
            <a:br>
              <a:rPr lang="en-US" sz="2600" smtClean="0"/>
            </a:br>
            <a:r>
              <a:rPr lang="en-US" sz="2600" smtClean="0"/>
              <a:t>Maximize Solar Gain</a:t>
            </a:r>
          </a:p>
        </p:txBody>
      </p:sp>
      <p:sp>
        <p:nvSpPr>
          <p:cNvPr id="75781" name="Text Box 5"/>
          <p:cNvSpPr txBox="1">
            <a:spLocks noChangeArrowheads="1"/>
          </p:cNvSpPr>
          <p:nvPr/>
        </p:nvSpPr>
        <p:spPr bwMode="auto">
          <a:xfrm>
            <a:off x="1676400" y="3733800"/>
            <a:ext cx="3505200" cy="1784350"/>
          </a:xfrm>
          <a:prstGeom prst="rect">
            <a:avLst/>
          </a:prstGeom>
          <a:noFill/>
          <a:ln w="9525">
            <a:noFill/>
            <a:miter lim="800000"/>
            <a:headEnd/>
            <a:tailEnd/>
          </a:ln>
        </p:spPr>
        <p:txBody>
          <a:bodyPr>
            <a:spAutoFit/>
          </a:bodyPr>
          <a:lstStyle/>
          <a:p>
            <a:pPr>
              <a:spcBef>
                <a:spcPct val="50000"/>
              </a:spcBef>
            </a:pPr>
            <a:r>
              <a:rPr lang="en-US" sz="2000" b="1" dirty="0">
                <a:solidFill>
                  <a:schemeClr val="bg2"/>
                </a:solidFill>
              </a:rPr>
              <a:t>3 MAIN STRATEGIES:</a:t>
            </a:r>
          </a:p>
          <a:p>
            <a:pPr>
              <a:spcBef>
                <a:spcPct val="50000"/>
              </a:spcBef>
            </a:pPr>
            <a:r>
              <a:rPr lang="en-US" sz="2000" b="1" dirty="0"/>
              <a:t>Direct Gain</a:t>
            </a:r>
          </a:p>
          <a:p>
            <a:pPr>
              <a:spcBef>
                <a:spcPct val="50000"/>
              </a:spcBef>
            </a:pPr>
            <a:r>
              <a:rPr lang="en-US" sz="2000" dirty="0">
                <a:solidFill>
                  <a:schemeClr val="bg2"/>
                </a:solidFill>
              </a:rPr>
              <a:t>Thermal Storage Wall</a:t>
            </a:r>
          </a:p>
          <a:p>
            <a:pPr>
              <a:spcBef>
                <a:spcPct val="50000"/>
              </a:spcBef>
            </a:pPr>
            <a:r>
              <a:rPr lang="en-US" sz="2000" dirty="0">
                <a:solidFill>
                  <a:schemeClr val="bg2"/>
                </a:solidFill>
              </a:rPr>
              <a:t>Sunspace</a:t>
            </a:r>
          </a:p>
        </p:txBody>
      </p:sp>
      <p:sp>
        <p:nvSpPr>
          <p:cNvPr id="26630" name="Text Box 8"/>
          <p:cNvSpPr txBox="1">
            <a:spLocks noChangeArrowheads="1"/>
          </p:cNvSpPr>
          <p:nvPr/>
        </p:nvSpPr>
        <p:spPr bwMode="auto">
          <a:xfrm rot="-5400000">
            <a:off x="5815013" y="3633787"/>
            <a:ext cx="5562600" cy="276225"/>
          </a:xfrm>
          <a:prstGeom prst="rect">
            <a:avLst/>
          </a:prstGeom>
          <a:noFill/>
          <a:ln w="9525">
            <a:noFill/>
            <a:miter lim="800000"/>
            <a:headEnd/>
            <a:tailEnd/>
          </a:ln>
        </p:spPr>
        <p:txBody>
          <a:bodyPr>
            <a:spAutoFit/>
          </a:bodyPr>
          <a:lstStyle/>
          <a:p>
            <a:pPr>
              <a:spcBef>
                <a:spcPct val="50000"/>
              </a:spcBef>
            </a:pPr>
            <a:r>
              <a:rPr lang="en-US" sz="1200">
                <a:solidFill>
                  <a:schemeClr val="bg1"/>
                </a:solidFill>
              </a:rPr>
              <a:t>Source: Square One Archives  (http://squ1.com/archive/)</a:t>
            </a:r>
          </a:p>
        </p:txBody>
      </p:sp>
      <p:pic>
        <p:nvPicPr>
          <p:cNvPr id="26631" name="Picture 7" descr="passive-direct2.jpg"/>
          <p:cNvPicPr>
            <a:picLocks noChangeAspect="1"/>
          </p:cNvPicPr>
          <p:nvPr/>
        </p:nvPicPr>
        <p:blipFill>
          <a:blip r:embed="rId2" cstate="print"/>
          <a:srcRect/>
          <a:stretch>
            <a:fillRect/>
          </a:stretch>
        </p:blipFill>
        <p:spPr bwMode="auto">
          <a:xfrm>
            <a:off x="6096000" y="76200"/>
            <a:ext cx="2438400" cy="2085975"/>
          </a:xfrm>
          <a:prstGeom prst="rect">
            <a:avLst/>
          </a:prstGeom>
          <a:noFill/>
          <a:ln w="9525">
            <a:noFill/>
            <a:miter lim="800000"/>
            <a:headEnd/>
            <a:tailEnd/>
          </a:ln>
        </p:spPr>
      </p:pic>
      <p:pic>
        <p:nvPicPr>
          <p:cNvPr id="26632" name="Picture 8" descr="trombe2.jpg"/>
          <p:cNvPicPr>
            <a:picLocks noChangeAspect="1"/>
          </p:cNvPicPr>
          <p:nvPr/>
        </p:nvPicPr>
        <p:blipFill>
          <a:blip r:embed="rId3" cstate="print"/>
          <a:srcRect/>
          <a:stretch>
            <a:fillRect/>
          </a:stretch>
        </p:blipFill>
        <p:spPr bwMode="auto">
          <a:xfrm>
            <a:off x="6096000" y="2286000"/>
            <a:ext cx="2438400" cy="2100263"/>
          </a:xfrm>
          <a:prstGeom prst="rect">
            <a:avLst/>
          </a:prstGeom>
          <a:noFill/>
          <a:ln w="9525">
            <a:noFill/>
            <a:miter lim="800000"/>
            <a:headEnd/>
            <a:tailEnd/>
          </a:ln>
        </p:spPr>
      </p:pic>
      <p:pic>
        <p:nvPicPr>
          <p:cNvPr id="26633" name="Picture 9" descr="sunspace2.jpg"/>
          <p:cNvPicPr>
            <a:picLocks noChangeAspect="1"/>
          </p:cNvPicPr>
          <p:nvPr/>
        </p:nvPicPr>
        <p:blipFill>
          <a:blip r:embed="rId4" cstate="print"/>
          <a:srcRect/>
          <a:stretch>
            <a:fillRect/>
          </a:stretch>
        </p:blipFill>
        <p:spPr bwMode="auto">
          <a:xfrm>
            <a:off x="6096000" y="4572000"/>
            <a:ext cx="2362200" cy="2009775"/>
          </a:xfrm>
          <a:prstGeom prst="rect">
            <a:avLst/>
          </a:prstGeom>
          <a:noFill/>
          <a:ln w="9525">
            <a:noFill/>
            <a:miter lim="800000"/>
            <a:headEnd/>
            <a:tailEnd/>
          </a:ln>
        </p:spPr>
      </p:pic>
      <p:sp>
        <p:nvSpPr>
          <p:cNvPr id="26634" name="TextBox 9"/>
          <p:cNvSpPr txBox="1">
            <a:spLocks noChangeArrowheads="1"/>
          </p:cNvSpPr>
          <p:nvPr/>
        </p:nvSpPr>
        <p:spPr bwMode="auto">
          <a:xfrm>
            <a:off x="6172200" y="2057400"/>
            <a:ext cx="1905000" cy="276225"/>
          </a:xfrm>
          <a:prstGeom prst="rect">
            <a:avLst/>
          </a:prstGeom>
          <a:noFill/>
          <a:ln w="9525">
            <a:noFill/>
            <a:miter lim="800000"/>
            <a:headEnd/>
            <a:tailEnd/>
          </a:ln>
        </p:spPr>
        <p:txBody>
          <a:bodyPr>
            <a:spAutoFit/>
          </a:bodyPr>
          <a:lstStyle/>
          <a:p>
            <a:r>
              <a:rPr lang="en-US" sz="1200">
                <a:solidFill>
                  <a:schemeClr val="bg1"/>
                </a:solidFill>
              </a:rPr>
              <a:t>Direct Gain</a:t>
            </a:r>
          </a:p>
        </p:txBody>
      </p:sp>
      <p:sp>
        <p:nvSpPr>
          <p:cNvPr id="26635" name="TextBox 11"/>
          <p:cNvSpPr txBox="1">
            <a:spLocks noChangeArrowheads="1"/>
          </p:cNvSpPr>
          <p:nvPr/>
        </p:nvSpPr>
        <p:spPr bwMode="auto">
          <a:xfrm>
            <a:off x="6172200" y="4267200"/>
            <a:ext cx="1905000" cy="276225"/>
          </a:xfrm>
          <a:prstGeom prst="rect">
            <a:avLst/>
          </a:prstGeom>
          <a:noFill/>
          <a:ln w="9525">
            <a:noFill/>
            <a:miter lim="800000"/>
            <a:headEnd/>
            <a:tailEnd/>
          </a:ln>
        </p:spPr>
        <p:txBody>
          <a:bodyPr>
            <a:spAutoFit/>
          </a:bodyPr>
          <a:lstStyle/>
          <a:p>
            <a:r>
              <a:rPr lang="en-US" sz="1200">
                <a:solidFill>
                  <a:schemeClr val="bg1"/>
                </a:solidFill>
              </a:rPr>
              <a:t>Trombe Wall</a:t>
            </a:r>
          </a:p>
        </p:txBody>
      </p:sp>
      <p:sp>
        <p:nvSpPr>
          <p:cNvPr id="26636" name="TextBox 12"/>
          <p:cNvSpPr txBox="1">
            <a:spLocks noChangeArrowheads="1"/>
          </p:cNvSpPr>
          <p:nvPr/>
        </p:nvSpPr>
        <p:spPr bwMode="auto">
          <a:xfrm>
            <a:off x="6096000" y="6477000"/>
            <a:ext cx="1905000" cy="276225"/>
          </a:xfrm>
          <a:prstGeom prst="rect">
            <a:avLst/>
          </a:prstGeom>
          <a:noFill/>
          <a:ln w="9525">
            <a:noFill/>
            <a:miter lim="800000"/>
            <a:headEnd/>
            <a:tailEnd/>
          </a:ln>
        </p:spPr>
        <p:txBody>
          <a:bodyPr>
            <a:spAutoFit/>
          </a:bodyPr>
          <a:lstStyle/>
          <a:p>
            <a:r>
              <a:rPr lang="en-US" sz="1200">
                <a:solidFill>
                  <a:schemeClr val="bg1"/>
                </a:solidFill>
              </a:rPr>
              <a:t>Sun Space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anim calcmode="lin" valueType="num">
                                      <p:cBhvr additive="base">
                                        <p:cTn id="7" dur="500" fill="hold"/>
                                        <p:tgtEl>
                                          <p:spTgt spid="757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57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5779">
                                            <p:txEl>
                                              <p:pRg st="1" end="1"/>
                                            </p:txEl>
                                          </p:spTgt>
                                        </p:tgtEl>
                                        <p:attrNameLst>
                                          <p:attrName>style.visibility</p:attrName>
                                        </p:attrNameLst>
                                      </p:cBhvr>
                                      <p:to>
                                        <p:strVal val="visible"/>
                                      </p:to>
                                    </p:set>
                                    <p:anim calcmode="lin" valueType="num">
                                      <p:cBhvr additive="base">
                                        <p:cTn id="13" dur="500" fill="hold"/>
                                        <p:tgtEl>
                                          <p:spTgt spid="757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57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75781">
                                            <p:txEl>
                                              <p:pRg st="0" end="0"/>
                                            </p:txEl>
                                          </p:spTgt>
                                        </p:tgtEl>
                                        <p:attrNameLst>
                                          <p:attrName>style.visibility</p:attrName>
                                        </p:attrNameLst>
                                      </p:cBhvr>
                                      <p:to>
                                        <p:strVal val="visible"/>
                                      </p:to>
                                    </p:set>
                                    <p:anim calcmode="lin" valueType="num">
                                      <p:cBhvr>
                                        <p:cTn id="19" dur="1000" fill="hold"/>
                                        <p:tgtEl>
                                          <p:spTgt spid="75781">
                                            <p:txEl>
                                              <p:pRg st="0" end="0"/>
                                            </p:txEl>
                                          </p:spTgt>
                                        </p:tgtEl>
                                        <p:attrNameLst>
                                          <p:attrName>ppt_w</p:attrName>
                                        </p:attrNameLst>
                                      </p:cBhvr>
                                      <p:tavLst>
                                        <p:tav tm="0">
                                          <p:val>
                                            <p:strVal val="#ppt_w*0.70"/>
                                          </p:val>
                                        </p:tav>
                                        <p:tav tm="100000">
                                          <p:val>
                                            <p:strVal val="#ppt_w"/>
                                          </p:val>
                                        </p:tav>
                                      </p:tavLst>
                                    </p:anim>
                                    <p:anim calcmode="lin" valueType="num">
                                      <p:cBhvr>
                                        <p:cTn id="20" dur="1000" fill="hold"/>
                                        <p:tgtEl>
                                          <p:spTgt spid="75781">
                                            <p:txEl>
                                              <p:pRg st="0" end="0"/>
                                            </p:txEl>
                                          </p:spTgt>
                                        </p:tgtEl>
                                        <p:attrNameLst>
                                          <p:attrName>ppt_h</p:attrName>
                                        </p:attrNameLst>
                                      </p:cBhvr>
                                      <p:tavLst>
                                        <p:tav tm="0">
                                          <p:val>
                                            <p:strVal val="#ppt_h"/>
                                          </p:val>
                                        </p:tav>
                                        <p:tav tm="100000">
                                          <p:val>
                                            <p:strVal val="#ppt_h"/>
                                          </p:val>
                                        </p:tav>
                                      </p:tavLst>
                                    </p:anim>
                                    <p:animEffect transition="in" filter="fade">
                                      <p:cBhvr>
                                        <p:cTn id="21" dur="1000"/>
                                        <p:tgtEl>
                                          <p:spTgt spid="75781">
                                            <p:txEl>
                                              <p:pRg st="0" end="0"/>
                                            </p:txEl>
                                          </p:spTgt>
                                        </p:tgtEl>
                                      </p:cBhvr>
                                    </p:animEffect>
                                  </p:childTnLst>
                                </p:cTn>
                              </p:par>
                              <p:par>
                                <p:cTn id="22" presetID="55" presetClass="entr" presetSubtype="0" fill="hold" nodeType="withEffect">
                                  <p:stCondLst>
                                    <p:cond delay="0"/>
                                  </p:stCondLst>
                                  <p:childTnLst>
                                    <p:set>
                                      <p:cBhvr>
                                        <p:cTn id="23" dur="1" fill="hold">
                                          <p:stCondLst>
                                            <p:cond delay="0"/>
                                          </p:stCondLst>
                                        </p:cTn>
                                        <p:tgtEl>
                                          <p:spTgt spid="75781">
                                            <p:txEl>
                                              <p:pRg st="1" end="1"/>
                                            </p:txEl>
                                          </p:spTgt>
                                        </p:tgtEl>
                                        <p:attrNameLst>
                                          <p:attrName>style.visibility</p:attrName>
                                        </p:attrNameLst>
                                      </p:cBhvr>
                                      <p:to>
                                        <p:strVal val="visible"/>
                                      </p:to>
                                    </p:set>
                                    <p:anim calcmode="lin" valueType="num">
                                      <p:cBhvr>
                                        <p:cTn id="24" dur="1000" fill="hold"/>
                                        <p:tgtEl>
                                          <p:spTgt spid="75781">
                                            <p:txEl>
                                              <p:pRg st="1" end="1"/>
                                            </p:txEl>
                                          </p:spTgt>
                                        </p:tgtEl>
                                        <p:attrNameLst>
                                          <p:attrName>ppt_w</p:attrName>
                                        </p:attrNameLst>
                                      </p:cBhvr>
                                      <p:tavLst>
                                        <p:tav tm="0">
                                          <p:val>
                                            <p:strVal val="#ppt_w*0.70"/>
                                          </p:val>
                                        </p:tav>
                                        <p:tav tm="100000">
                                          <p:val>
                                            <p:strVal val="#ppt_w"/>
                                          </p:val>
                                        </p:tav>
                                      </p:tavLst>
                                    </p:anim>
                                    <p:anim calcmode="lin" valueType="num">
                                      <p:cBhvr>
                                        <p:cTn id="25" dur="1000" fill="hold"/>
                                        <p:tgtEl>
                                          <p:spTgt spid="75781">
                                            <p:txEl>
                                              <p:pRg st="1" end="1"/>
                                            </p:txEl>
                                          </p:spTgt>
                                        </p:tgtEl>
                                        <p:attrNameLst>
                                          <p:attrName>ppt_h</p:attrName>
                                        </p:attrNameLst>
                                      </p:cBhvr>
                                      <p:tavLst>
                                        <p:tav tm="0">
                                          <p:val>
                                            <p:strVal val="#ppt_h"/>
                                          </p:val>
                                        </p:tav>
                                        <p:tav tm="100000">
                                          <p:val>
                                            <p:strVal val="#ppt_h"/>
                                          </p:val>
                                        </p:tav>
                                      </p:tavLst>
                                    </p:anim>
                                    <p:animEffect transition="in" filter="fade">
                                      <p:cBhvr>
                                        <p:cTn id="26" dur="1000"/>
                                        <p:tgtEl>
                                          <p:spTgt spid="75781">
                                            <p:txEl>
                                              <p:pRg st="1" end="1"/>
                                            </p:txEl>
                                          </p:spTgt>
                                        </p:tgtEl>
                                      </p:cBhvr>
                                    </p:animEffect>
                                  </p:childTnLst>
                                </p:cTn>
                              </p:par>
                              <p:par>
                                <p:cTn id="27" presetID="55" presetClass="entr" presetSubtype="0" fill="hold" nodeType="withEffect">
                                  <p:stCondLst>
                                    <p:cond delay="0"/>
                                  </p:stCondLst>
                                  <p:childTnLst>
                                    <p:set>
                                      <p:cBhvr>
                                        <p:cTn id="28" dur="1" fill="hold">
                                          <p:stCondLst>
                                            <p:cond delay="0"/>
                                          </p:stCondLst>
                                        </p:cTn>
                                        <p:tgtEl>
                                          <p:spTgt spid="75781">
                                            <p:txEl>
                                              <p:pRg st="2" end="2"/>
                                            </p:txEl>
                                          </p:spTgt>
                                        </p:tgtEl>
                                        <p:attrNameLst>
                                          <p:attrName>style.visibility</p:attrName>
                                        </p:attrNameLst>
                                      </p:cBhvr>
                                      <p:to>
                                        <p:strVal val="visible"/>
                                      </p:to>
                                    </p:set>
                                    <p:anim calcmode="lin" valueType="num">
                                      <p:cBhvr>
                                        <p:cTn id="29" dur="1000" fill="hold"/>
                                        <p:tgtEl>
                                          <p:spTgt spid="75781">
                                            <p:txEl>
                                              <p:pRg st="2" end="2"/>
                                            </p:txEl>
                                          </p:spTgt>
                                        </p:tgtEl>
                                        <p:attrNameLst>
                                          <p:attrName>ppt_w</p:attrName>
                                        </p:attrNameLst>
                                      </p:cBhvr>
                                      <p:tavLst>
                                        <p:tav tm="0">
                                          <p:val>
                                            <p:strVal val="#ppt_w*0.70"/>
                                          </p:val>
                                        </p:tav>
                                        <p:tav tm="100000">
                                          <p:val>
                                            <p:strVal val="#ppt_w"/>
                                          </p:val>
                                        </p:tav>
                                      </p:tavLst>
                                    </p:anim>
                                    <p:anim calcmode="lin" valueType="num">
                                      <p:cBhvr>
                                        <p:cTn id="30" dur="1000" fill="hold"/>
                                        <p:tgtEl>
                                          <p:spTgt spid="75781">
                                            <p:txEl>
                                              <p:pRg st="2" end="2"/>
                                            </p:txEl>
                                          </p:spTgt>
                                        </p:tgtEl>
                                        <p:attrNameLst>
                                          <p:attrName>ppt_h</p:attrName>
                                        </p:attrNameLst>
                                      </p:cBhvr>
                                      <p:tavLst>
                                        <p:tav tm="0">
                                          <p:val>
                                            <p:strVal val="#ppt_h"/>
                                          </p:val>
                                        </p:tav>
                                        <p:tav tm="100000">
                                          <p:val>
                                            <p:strVal val="#ppt_h"/>
                                          </p:val>
                                        </p:tav>
                                      </p:tavLst>
                                    </p:anim>
                                    <p:animEffect transition="in" filter="fade">
                                      <p:cBhvr>
                                        <p:cTn id="31" dur="1000"/>
                                        <p:tgtEl>
                                          <p:spTgt spid="75781">
                                            <p:txEl>
                                              <p:pRg st="2" end="2"/>
                                            </p:txEl>
                                          </p:spTgt>
                                        </p:tgtEl>
                                      </p:cBhvr>
                                    </p:animEffect>
                                  </p:childTnLst>
                                </p:cTn>
                              </p:par>
                              <p:par>
                                <p:cTn id="32" presetID="55" presetClass="entr" presetSubtype="0" fill="hold" nodeType="withEffect">
                                  <p:stCondLst>
                                    <p:cond delay="0"/>
                                  </p:stCondLst>
                                  <p:childTnLst>
                                    <p:set>
                                      <p:cBhvr>
                                        <p:cTn id="33" dur="1" fill="hold">
                                          <p:stCondLst>
                                            <p:cond delay="0"/>
                                          </p:stCondLst>
                                        </p:cTn>
                                        <p:tgtEl>
                                          <p:spTgt spid="75781">
                                            <p:txEl>
                                              <p:pRg st="3" end="3"/>
                                            </p:txEl>
                                          </p:spTgt>
                                        </p:tgtEl>
                                        <p:attrNameLst>
                                          <p:attrName>style.visibility</p:attrName>
                                        </p:attrNameLst>
                                      </p:cBhvr>
                                      <p:to>
                                        <p:strVal val="visible"/>
                                      </p:to>
                                    </p:set>
                                    <p:anim calcmode="lin" valueType="num">
                                      <p:cBhvr>
                                        <p:cTn id="34" dur="1000" fill="hold"/>
                                        <p:tgtEl>
                                          <p:spTgt spid="75781">
                                            <p:txEl>
                                              <p:pRg st="3" end="3"/>
                                            </p:txEl>
                                          </p:spTgt>
                                        </p:tgtEl>
                                        <p:attrNameLst>
                                          <p:attrName>ppt_w</p:attrName>
                                        </p:attrNameLst>
                                      </p:cBhvr>
                                      <p:tavLst>
                                        <p:tav tm="0">
                                          <p:val>
                                            <p:strVal val="#ppt_w*0.70"/>
                                          </p:val>
                                        </p:tav>
                                        <p:tav tm="100000">
                                          <p:val>
                                            <p:strVal val="#ppt_w"/>
                                          </p:val>
                                        </p:tav>
                                      </p:tavLst>
                                    </p:anim>
                                    <p:anim calcmode="lin" valueType="num">
                                      <p:cBhvr>
                                        <p:cTn id="35" dur="1000" fill="hold"/>
                                        <p:tgtEl>
                                          <p:spTgt spid="75781">
                                            <p:txEl>
                                              <p:pRg st="3" end="3"/>
                                            </p:txEl>
                                          </p:spTgt>
                                        </p:tgtEl>
                                        <p:attrNameLst>
                                          <p:attrName>ppt_h</p:attrName>
                                        </p:attrNameLst>
                                      </p:cBhvr>
                                      <p:tavLst>
                                        <p:tav tm="0">
                                          <p:val>
                                            <p:strVal val="#ppt_h"/>
                                          </p:val>
                                        </p:tav>
                                        <p:tav tm="100000">
                                          <p:val>
                                            <p:strVal val="#ppt_h"/>
                                          </p:val>
                                        </p:tav>
                                      </p:tavLst>
                                    </p:anim>
                                    <p:animEffect transition="in" filter="fade">
                                      <p:cBhvr>
                                        <p:cTn id="36" dur="1000"/>
                                        <p:tgtEl>
                                          <p:spTgt spid="7578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dirty="0" smtClean="0">
                <a:solidFill>
                  <a:srgbClr val="009900"/>
                </a:solidFill>
              </a:rPr>
              <a:t>Thermal Mass is Critical!</a:t>
            </a:r>
          </a:p>
        </p:txBody>
      </p:sp>
      <p:sp>
        <p:nvSpPr>
          <p:cNvPr id="3" name="Content Placeholder 2"/>
          <p:cNvSpPr>
            <a:spLocks noGrp="1"/>
          </p:cNvSpPr>
          <p:nvPr>
            <p:ph idx="1"/>
          </p:nvPr>
        </p:nvSpPr>
        <p:spPr>
          <a:xfrm>
            <a:off x="1295400" y="990600"/>
            <a:ext cx="4038600" cy="4724400"/>
          </a:xfrm>
        </p:spPr>
        <p:txBody>
          <a:bodyPr/>
          <a:lstStyle/>
          <a:p>
            <a:r>
              <a:rPr lang="en-US" dirty="0" smtClean="0"/>
              <a:t>To ensure comfort to the occupants….</a:t>
            </a:r>
          </a:p>
          <a:p>
            <a:r>
              <a:rPr lang="en-US" dirty="0" smtClean="0"/>
              <a:t>People are 80% water so if they are the only thermal sink in the room, they will be the target.</a:t>
            </a:r>
          </a:p>
          <a:p>
            <a:endParaRPr lang="en-US" dirty="0" smtClean="0"/>
          </a:p>
          <a:p>
            <a:endParaRPr lang="en-US" dirty="0" smtClean="0"/>
          </a:p>
          <a:p>
            <a:r>
              <a:rPr lang="en-US" dirty="0" smtClean="0"/>
              <a:t>And to store the FREE energy for slow release distribution….</a:t>
            </a:r>
          </a:p>
        </p:txBody>
      </p:sp>
      <p:pic>
        <p:nvPicPr>
          <p:cNvPr id="27652" name="Picture 4" descr="DSC_9508-small.jpg"/>
          <p:cNvPicPr>
            <a:picLocks noChangeAspect="1"/>
          </p:cNvPicPr>
          <p:nvPr/>
        </p:nvPicPr>
        <p:blipFill>
          <a:blip r:embed="rId2" cstate="print"/>
          <a:srcRect/>
          <a:stretch>
            <a:fillRect/>
          </a:stretch>
        </p:blipFill>
        <p:spPr bwMode="auto">
          <a:xfrm>
            <a:off x="5462588" y="990600"/>
            <a:ext cx="3376612" cy="5027613"/>
          </a:xfrm>
          <a:prstGeom prst="rect">
            <a:avLst/>
          </a:prstGeom>
          <a:noFill/>
          <a:ln w="9525">
            <a:noFill/>
            <a:miter lim="800000"/>
            <a:headEnd/>
            <a:tailEnd/>
          </a:ln>
        </p:spPr>
      </p:pic>
      <p:sp>
        <p:nvSpPr>
          <p:cNvPr id="27653" name="TextBox 5"/>
          <p:cNvSpPr txBox="1">
            <a:spLocks noChangeArrowheads="1"/>
          </p:cNvSpPr>
          <p:nvPr/>
        </p:nvSpPr>
        <p:spPr bwMode="auto">
          <a:xfrm>
            <a:off x="5410200" y="6019800"/>
            <a:ext cx="3276600" cy="738188"/>
          </a:xfrm>
          <a:prstGeom prst="rect">
            <a:avLst/>
          </a:prstGeom>
          <a:noFill/>
          <a:ln w="9525">
            <a:noFill/>
            <a:miter lim="800000"/>
            <a:headEnd/>
            <a:tailEnd/>
          </a:ln>
        </p:spPr>
        <p:txBody>
          <a:bodyPr>
            <a:spAutoFit/>
          </a:bodyPr>
          <a:lstStyle/>
          <a:p>
            <a:r>
              <a:rPr lang="en-US" sz="1400" dirty="0"/>
              <a:t>Aldo Leopold Legacy Center: </a:t>
            </a:r>
          </a:p>
          <a:p>
            <a:r>
              <a:rPr lang="en-US" sz="1400" dirty="0"/>
              <a:t>Concrete floors complement the </a:t>
            </a:r>
            <a:r>
              <a:rPr lang="en-US" sz="1400" dirty="0" err="1"/>
              <a:t>insulative</a:t>
            </a:r>
            <a:r>
              <a:rPr lang="en-US" sz="1400" dirty="0"/>
              <a:t> wood walls</a:t>
            </a:r>
          </a:p>
        </p:txBody>
      </p:sp>
      <p:pic>
        <p:nvPicPr>
          <p:cNvPr id="6" name="Picture 5" descr="thermal_mass.jpg"/>
          <p:cNvPicPr>
            <a:picLocks noChangeAspect="1"/>
          </p:cNvPicPr>
          <p:nvPr/>
        </p:nvPicPr>
        <p:blipFill>
          <a:blip r:embed="rId3" cstate="print"/>
          <a:stretch>
            <a:fillRect/>
          </a:stretch>
        </p:blipFill>
        <p:spPr>
          <a:xfrm>
            <a:off x="3048000" y="1889760"/>
            <a:ext cx="5815584" cy="49682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6"/>
                                        </p:tgtEl>
                                      </p:cBhvr>
                                    </p:animEffect>
                                    <p:set>
                                      <p:cBhvr>
                                        <p:cTn id="7" dur="1" fill="hold">
                                          <p:stCondLst>
                                            <p:cond delay="1999"/>
                                          </p:stCondLst>
                                        </p:cTn>
                                        <p:tgtEl>
                                          <p:spTgt spid="6"/>
                                        </p:tgtEl>
                                        <p:attrNameLst>
                                          <p:attrName>style.visibility</p:attrName>
                                        </p:attrNameLst>
                                      </p:cBhvr>
                                      <p:to>
                                        <p:strVal val="hidden"/>
                                      </p:to>
                                    </p:set>
                                  </p:childTnLst>
                                </p:cTn>
                              </p:par>
                              <p:par>
                                <p:cTn id="8" presetID="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 calcmode="lin" valueType="num">
                                      <p:cBhvr additive="base">
                                        <p:cTn id="1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 calcmode="lin" valueType="num">
                                      <p:cBhvr additive="base">
                                        <p:cTn id="1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8" presetID="10" presetClass="entr" presetSubtype="0" fill="hold" nodeType="withEffect">
                                  <p:stCondLst>
                                    <p:cond delay="0"/>
                                  </p:stCondLst>
                                  <p:childTnLst>
                                    <p:set>
                                      <p:cBhvr>
                                        <p:cTn id="19" dur="1" fill="hold">
                                          <p:stCondLst>
                                            <p:cond delay="0"/>
                                          </p:stCondLst>
                                        </p:cTn>
                                        <p:tgtEl>
                                          <p:spTgt spid="27652"/>
                                        </p:tgtEl>
                                        <p:attrNameLst>
                                          <p:attrName>style.visibility</p:attrName>
                                        </p:attrNameLst>
                                      </p:cBhvr>
                                      <p:to>
                                        <p:strVal val="visible"/>
                                      </p:to>
                                    </p:set>
                                    <p:animEffect transition="in" filter="fade">
                                      <p:cBhvr>
                                        <p:cTn id="20" dur="2000"/>
                                        <p:tgtEl>
                                          <p:spTgt spid="2765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7653"/>
                                        </p:tgtEl>
                                        <p:attrNameLst>
                                          <p:attrName>style.visibility</p:attrName>
                                        </p:attrNameLst>
                                      </p:cBhvr>
                                      <p:to>
                                        <p:strVal val="visible"/>
                                      </p:to>
                                    </p:set>
                                    <p:animEffect transition="in" filter="fade">
                                      <p:cBhvr>
                                        <p:cTn id="23" dur="2000"/>
                                        <p:tgtEl>
                                          <p:spTgt spid="27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tiers2"/>
          <p:cNvPicPr>
            <a:picLocks noChangeAspect="1" noChangeArrowheads="1"/>
          </p:cNvPicPr>
          <p:nvPr/>
        </p:nvPicPr>
        <p:blipFill>
          <a:blip r:embed="rId3" cstate="print"/>
          <a:srcRect/>
          <a:stretch>
            <a:fillRect/>
          </a:stretch>
        </p:blipFill>
        <p:spPr bwMode="auto">
          <a:xfrm>
            <a:off x="2286000" y="1905000"/>
            <a:ext cx="3822700" cy="3309938"/>
          </a:xfrm>
          <a:prstGeom prst="rect">
            <a:avLst/>
          </a:prstGeom>
          <a:noFill/>
          <a:ln w="9525">
            <a:noFill/>
            <a:miter lim="800000"/>
            <a:headEnd/>
            <a:tailEnd/>
          </a:ln>
        </p:spPr>
      </p:pic>
      <p:sp>
        <p:nvSpPr>
          <p:cNvPr id="29699" name="Rectangle 3"/>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dirty="0" smtClean="0">
                <a:solidFill>
                  <a:schemeClr val="bg1"/>
                </a:solidFill>
              </a:rPr>
              <a:t>Reduce loads: </a:t>
            </a:r>
            <a:r>
              <a:rPr lang="en-US" dirty="0" smtClean="0">
                <a:solidFill>
                  <a:srgbClr val="29D033"/>
                </a:solidFill>
              </a:rPr>
              <a:t>Passive Strategies</a:t>
            </a:r>
          </a:p>
        </p:txBody>
      </p:sp>
      <p:sp>
        <p:nvSpPr>
          <p:cNvPr id="29700" name="Rectangle 4"/>
          <p:cNvSpPr>
            <a:spLocks noGrp="1" noChangeArrowheads="1"/>
          </p:cNvSpPr>
          <p:nvPr>
            <p:ph idx="1"/>
          </p:nvPr>
        </p:nvSpPr>
        <p:spPr/>
        <p:txBody>
          <a:bodyPr/>
          <a:lstStyle/>
          <a:p>
            <a:pPr marL="0" indent="0" eaLnBrk="1" hangingPunct="1"/>
            <a:r>
              <a:rPr lang="en-US" smtClean="0"/>
              <a:t>The tiered approach to reducing carbon for </a:t>
            </a:r>
            <a:r>
              <a:rPr lang="en-US" smtClean="0">
                <a:solidFill>
                  <a:srgbClr val="0040CC"/>
                </a:solidFill>
              </a:rPr>
              <a:t>COOLING</a:t>
            </a:r>
            <a:r>
              <a:rPr lang="en-US" smtClean="0"/>
              <a:t>:</a:t>
            </a:r>
          </a:p>
          <a:p>
            <a:pPr marL="0" indent="0" eaLnBrk="1" hangingPunct="1"/>
            <a:endParaRPr lang="en-US" smtClean="0"/>
          </a:p>
          <a:p>
            <a:pPr marL="0" indent="0" eaLnBrk="1" hangingPunct="1"/>
            <a:endParaRPr lang="en-US" smtClean="0"/>
          </a:p>
          <a:p>
            <a:pPr marL="0" indent="0" eaLnBrk="1" hangingPunct="1"/>
            <a:endParaRPr lang="en-US" smtClean="0"/>
          </a:p>
          <a:p>
            <a:pPr marL="0" indent="0" eaLnBrk="1" hangingPunct="1"/>
            <a:endParaRPr lang="en-US" smtClean="0"/>
          </a:p>
          <a:p>
            <a:pPr marL="0" indent="0" eaLnBrk="1" hangingPunct="1"/>
            <a:endParaRPr lang="en-US" smtClean="0"/>
          </a:p>
          <a:p>
            <a:pPr marL="0" indent="0" eaLnBrk="1" hangingPunct="1"/>
            <a:endParaRPr lang="en-US" smtClean="0"/>
          </a:p>
          <a:p>
            <a:pPr marL="0" indent="0" eaLnBrk="1" hangingPunct="1"/>
            <a:r>
              <a:rPr lang="en-US" sz="2000" smtClean="0"/>
              <a:t>Maximize the amount of energy required for mechanical cooling that comes from renewable sources.</a:t>
            </a:r>
          </a:p>
          <a:p>
            <a:pPr marL="0" indent="0" eaLnBrk="1" hangingPunct="1"/>
            <a:r>
              <a:rPr lang="en-US" sz="1200" b="1" smtClean="0"/>
              <a:t>Source:</a:t>
            </a:r>
            <a:r>
              <a:rPr lang="en-US" sz="1200" smtClean="0"/>
              <a:t> Lechner. Heating, Cooling, Lighting.</a:t>
            </a:r>
          </a:p>
          <a:p>
            <a:pPr marL="0" indent="0" eaLnBrk="1" hangingPunct="1"/>
            <a:endParaRPr lang="en-US" smtClean="0"/>
          </a:p>
        </p:txBody>
      </p:sp>
      <p:sp>
        <p:nvSpPr>
          <p:cNvPr id="29701" name="Text Box 5"/>
          <p:cNvSpPr txBox="1">
            <a:spLocks noChangeArrowheads="1"/>
          </p:cNvSpPr>
          <p:nvPr/>
        </p:nvSpPr>
        <p:spPr bwMode="auto">
          <a:xfrm>
            <a:off x="1447800" y="3962400"/>
            <a:ext cx="1295400" cy="519113"/>
          </a:xfrm>
          <a:prstGeom prst="rect">
            <a:avLst/>
          </a:prstGeom>
          <a:noFill/>
          <a:ln w="9525">
            <a:noFill/>
            <a:miter lim="800000"/>
            <a:headEnd/>
            <a:tailEnd/>
          </a:ln>
        </p:spPr>
        <p:txBody>
          <a:bodyPr>
            <a:spAutoFit/>
          </a:bodyPr>
          <a:lstStyle/>
          <a:p>
            <a:pPr>
              <a:spcBef>
                <a:spcPct val="50000"/>
              </a:spcBef>
            </a:pPr>
            <a:r>
              <a:rPr lang="en-US" sz="2800"/>
              <a:t>Tier 1</a:t>
            </a:r>
          </a:p>
        </p:txBody>
      </p:sp>
      <p:sp>
        <p:nvSpPr>
          <p:cNvPr id="29702" name="Text Box 6"/>
          <p:cNvSpPr txBox="1">
            <a:spLocks noChangeArrowheads="1"/>
          </p:cNvSpPr>
          <p:nvPr/>
        </p:nvSpPr>
        <p:spPr bwMode="auto">
          <a:xfrm>
            <a:off x="1828800" y="3200400"/>
            <a:ext cx="1447800" cy="457200"/>
          </a:xfrm>
          <a:prstGeom prst="rect">
            <a:avLst/>
          </a:prstGeom>
          <a:noFill/>
          <a:ln w="9525">
            <a:noFill/>
            <a:miter lim="800000"/>
            <a:headEnd/>
            <a:tailEnd/>
          </a:ln>
        </p:spPr>
        <p:txBody>
          <a:bodyPr>
            <a:spAutoFit/>
          </a:bodyPr>
          <a:lstStyle/>
          <a:p>
            <a:pPr>
              <a:spcBef>
                <a:spcPct val="50000"/>
              </a:spcBef>
            </a:pPr>
            <a:r>
              <a:rPr lang="en-US"/>
              <a:t>Tier 2</a:t>
            </a:r>
          </a:p>
        </p:txBody>
      </p:sp>
      <p:sp>
        <p:nvSpPr>
          <p:cNvPr id="29703" name="Text Box 7"/>
          <p:cNvSpPr txBox="1">
            <a:spLocks noChangeArrowheads="1"/>
          </p:cNvSpPr>
          <p:nvPr/>
        </p:nvSpPr>
        <p:spPr bwMode="auto">
          <a:xfrm>
            <a:off x="2362200" y="2651125"/>
            <a:ext cx="1447800" cy="396875"/>
          </a:xfrm>
          <a:prstGeom prst="rect">
            <a:avLst/>
          </a:prstGeom>
          <a:noFill/>
          <a:ln w="9525">
            <a:noFill/>
            <a:miter lim="800000"/>
            <a:headEnd/>
            <a:tailEnd/>
          </a:ln>
        </p:spPr>
        <p:txBody>
          <a:bodyPr>
            <a:spAutoFit/>
          </a:bodyPr>
          <a:lstStyle/>
          <a:p>
            <a:pPr>
              <a:spcBef>
                <a:spcPct val="50000"/>
              </a:spcBef>
            </a:pPr>
            <a:r>
              <a:rPr lang="en-US" sz="2000"/>
              <a:t>Tier 3</a:t>
            </a:r>
          </a:p>
        </p:txBody>
      </p:sp>
      <p:sp>
        <p:nvSpPr>
          <p:cNvPr id="29704" name="Text Box 8"/>
          <p:cNvSpPr txBox="1">
            <a:spLocks noChangeArrowheads="1"/>
          </p:cNvSpPr>
          <p:nvPr/>
        </p:nvSpPr>
        <p:spPr bwMode="auto">
          <a:xfrm>
            <a:off x="5715000" y="3505200"/>
            <a:ext cx="3124200" cy="519113"/>
          </a:xfrm>
          <a:prstGeom prst="rect">
            <a:avLst/>
          </a:prstGeom>
          <a:noFill/>
          <a:ln w="9525">
            <a:noFill/>
            <a:miter lim="800000"/>
            <a:headEnd/>
            <a:tailEnd/>
          </a:ln>
        </p:spPr>
        <p:txBody>
          <a:bodyPr>
            <a:spAutoFit/>
          </a:bodyPr>
          <a:lstStyle/>
          <a:p>
            <a:pPr>
              <a:spcBef>
                <a:spcPct val="50000"/>
              </a:spcBef>
            </a:pPr>
            <a:r>
              <a:rPr lang="en-US" sz="2800">
                <a:solidFill>
                  <a:srgbClr val="FF0000"/>
                </a:solidFill>
              </a:rPr>
              <a:t>Heat Avoidance</a:t>
            </a:r>
          </a:p>
        </p:txBody>
      </p:sp>
      <p:sp>
        <p:nvSpPr>
          <p:cNvPr id="29705" name="Text Box 9"/>
          <p:cNvSpPr txBox="1">
            <a:spLocks noChangeArrowheads="1"/>
          </p:cNvSpPr>
          <p:nvPr/>
        </p:nvSpPr>
        <p:spPr bwMode="auto">
          <a:xfrm>
            <a:off x="5486400" y="2819400"/>
            <a:ext cx="3352800" cy="457200"/>
          </a:xfrm>
          <a:prstGeom prst="rect">
            <a:avLst/>
          </a:prstGeom>
          <a:noFill/>
          <a:ln w="9525">
            <a:noFill/>
            <a:miter lim="800000"/>
            <a:headEnd/>
            <a:tailEnd/>
          </a:ln>
        </p:spPr>
        <p:txBody>
          <a:bodyPr>
            <a:spAutoFit/>
          </a:bodyPr>
          <a:lstStyle/>
          <a:p>
            <a:pPr>
              <a:spcBef>
                <a:spcPct val="50000"/>
              </a:spcBef>
            </a:pPr>
            <a:r>
              <a:rPr lang="en-US"/>
              <a:t>Passive Cooling</a:t>
            </a:r>
          </a:p>
        </p:txBody>
      </p:sp>
      <p:sp>
        <p:nvSpPr>
          <p:cNvPr id="29706" name="Text Box 10"/>
          <p:cNvSpPr txBox="1">
            <a:spLocks noChangeArrowheads="1"/>
          </p:cNvSpPr>
          <p:nvPr/>
        </p:nvSpPr>
        <p:spPr bwMode="auto">
          <a:xfrm>
            <a:off x="5105400" y="2286000"/>
            <a:ext cx="2667000" cy="396875"/>
          </a:xfrm>
          <a:prstGeom prst="rect">
            <a:avLst/>
          </a:prstGeom>
          <a:noFill/>
          <a:ln w="9525">
            <a:noFill/>
            <a:miter lim="800000"/>
            <a:headEnd/>
            <a:tailEnd/>
          </a:ln>
        </p:spPr>
        <p:txBody>
          <a:bodyPr>
            <a:spAutoFit/>
          </a:bodyPr>
          <a:lstStyle/>
          <a:p>
            <a:pPr>
              <a:spcBef>
                <a:spcPct val="50000"/>
              </a:spcBef>
            </a:pPr>
            <a:r>
              <a:rPr lang="en-US" sz="2000"/>
              <a:t>Mechanical Cooling</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295400" y="381000"/>
            <a:ext cx="7467600" cy="838200"/>
          </a:xfrm>
        </p:spPr>
        <p:txBody>
          <a:bodyPr/>
          <a:lstStyle/>
          <a:p>
            <a:pPr eaLnBrk="1" hangingPunct="1"/>
            <a:r>
              <a:rPr lang="en-US" sz="2600" smtClean="0">
                <a:solidFill>
                  <a:srgbClr val="0040CC"/>
                </a:solidFill>
              </a:rPr>
              <a:t>Passive Cooling Strategies:</a:t>
            </a:r>
            <a:r>
              <a:rPr lang="en-US" sz="2600" smtClean="0"/>
              <a:t> </a:t>
            </a:r>
            <a:br>
              <a:rPr lang="en-US" sz="2600" smtClean="0"/>
            </a:br>
            <a:r>
              <a:rPr lang="en-US" sz="2600" smtClean="0"/>
              <a:t>Heat Avoidance</a:t>
            </a:r>
          </a:p>
        </p:txBody>
      </p:sp>
      <p:sp>
        <p:nvSpPr>
          <p:cNvPr id="77827" name="Rectangle 3"/>
          <p:cNvSpPr>
            <a:spLocks noGrp="1" noChangeArrowheads="1"/>
          </p:cNvSpPr>
          <p:nvPr>
            <p:ph type="body" idx="1"/>
          </p:nvPr>
        </p:nvSpPr>
        <p:spPr>
          <a:xfrm>
            <a:off x="1295400" y="1295400"/>
            <a:ext cx="2819400" cy="4724400"/>
          </a:xfrm>
        </p:spPr>
        <p:txBody>
          <a:bodyPr/>
          <a:lstStyle/>
          <a:p>
            <a:pPr marL="457200" indent="-457200" eaLnBrk="1" hangingPunct="1">
              <a:buFontTx/>
              <a:buAutoNum type="arabicPeriod"/>
            </a:pPr>
            <a:r>
              <a:rPr lang="en-US" sz="2000" smtClean="0"/>
              <a:t>shade windows from the sun during hot months</a:t>
            </a:r>
          </a:p>
          <a:p>
            <a:pPr marL="457200" indent="-457200" eaLnBrk="1" hangingPunct="1">
              <a:buFontTx/>
              <a:buAutoNum type="arabicPeriod"/>
            </a:pPr>
            <a:r>
              <a:rPr lang="en-US" sz="2000" smtClean="0"/>
              <a:t>design materials and plantings to cool the local microclimate</a:t>
            </a:r>
          </a:p>
          <a:p>
            <a:pPr marL="457200" indent="-457200" eaLnBrk="1" hangingPunct="1">
              <a:buFontTx/>
              <a:buAutoNum type="arabicPeriod"/>
            </a:pPr>
            <a:r>
              <a:rPr lang="en-US" sz="2000" smtClean="0"/>
              <a:t>locate trees and trellis’ to shade east and west façades during morning and afternoon low sun</a:t>
            </a:r>
          </a:p>
        </p:txBody>
      </p:sp>
      <p:pic>
        <p:nvPicPr>
          <p:cNvPr id="30724" name="Picture 4" descr="leeds"/>
          <p:cNvPicPr>
            <a:picLocks noChangeAspect="1" noChangeArrowheads="1"/>
          </p:cNvPicPr>
          <p:nvPr/>
        </p:nvPicPr>
        <p:blipFill>
          <a:blip r:embed="rId2" cstate="print"/>
          <a:srcRect/>
          <a:stretch>
            <a:fillRect/>
          </a:stretch>
        </p:blipFill>
        <p:spPr bwMode="auto">
          <a:xfrm>
            <a:off x="4114800" y="1371600"/>
            <a:ext cx="4495800" cy="3371850"/>
          </a:xfrm>
          <a:prstGeom prst="rect">
            <a:avLst/>
          </a:prstGeom>
          <a:noFill/>
          <a:ln w="9525">
            <a:noFill/>
            <a:miter lim="800000"/>
            <a:headEnd/>
            <a:tailEnd/>
          </a:ln>
        </p:spPr>
      </p:pic>
      <p:sp>
        <p:nvSpPr>
          <p:cNvPr id="5" name="TextBox 4"/>
          <p:cNvSpPr txBox="1">
            <a:spLocks noChangeArrowheads="1"/>
          </p:cNvSpPr>
          <p:nvPr/>
        </p:nvSpPr>
        <p:spPr bwMode="auto">
          <a:xfrm>
            <a:off x="4572000" y="4800600"/>
            <a:ext cx="4038600" cy="1200150"/>
          </a:xfrm>
          <a:prstGeom prst="rect">
            <a:avLst/>
          </a:prstGeom>
          <a:noFill/>
          <a:ln w="9525">
            <a:noFill/>
            <a:miter lim="800000"/>
            <a:headEnd/>
            <a:tailEnd/>
          </a:ln>
        </p:spPr>
        <p:txBody>
          <a:bodyPr>
            <a:spAutoFit/>
          </a:bodyPr>
          <a:lstStyle/>
          <a:p>
            <a:pPr algn="r"/>
            <a:r>
              <a:rPr lang="en-US"/>
              <a:t>If you don’t invite the heat in, you don’t have to get rid of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body" idx="1"/>
          </p:nvPr>
        </p:nvSpPr>
        <p:spPr>
          <a:xfrm>
            <a:off x="1295400" y="1295400"/>
            <a:ext cx="3200400" cy="4724400"/>
          </a:xfrm>
        </p:spPr>
        <p:txBody>
          <a:bodyPr/>
          <a:lstStyle/>
          <a:p>
            <a:pPr marL="457200" indent="-457200" eaLnBrk="1" hangingPunct="1">
              <a:buFontTx/>
              <a:buAutoNum type="arabicPeriod"/>
            </a:pPr>
            <a:r>
              <a:rPr lang="en-US" sz="2000" smtClean="0"/>
              <a:t>design for maximum ventilation</a:t>
            </a:r>
          </a:p>
          <a:p>
            <a:pPr marL="457200" indent="-457200" eaLnBrk="1" hangingPunct="1">
              <a:buFontTx/>
              <a:buAutoNum type="arabicPeriod"/>
            </a:pPr>
            <a:r>
              <a:rPr lang="en-US" sz="2000" smtClean="0"/>
              <a:t>keep plans as open as possible for unrestricted air flow</a:t>
            </a:r>
          </a:p>
          <a:p>
            <a:pPr marL="457200" indent="-457200" eaLnBrk="1" hangingPunct="1">
              <a:buFontTx/>
              <a:buAutoNum type="arabicPeriod"/>
            </a:pPr>
            <a:r>
              <a:rPr lang="en-US" sz="2000" smtClean="0"/>
              <a:t>use easily operable windows at low levels with high level clerestory windows to induce stack effect cooling</a:t>
            </a:r>
          </a:p>
          <a:p>
            <a:pPr marL="457200" indent="-457200" eaLnBrk="1" hangingPunct="1"/>
            <a:endParaRPr lang="en-US" sz="2000" smtClean="0"/>
          </a:p>
        </p:txBody>
      </p:sp>
      <p:sp>
        <p:nvSpPr>
          <p:cNvPr id="31747" name="Rectangle 3"/>
          <p:cNvSpPr>
            <a:spLocks noGrp="1" noChangeArrowheads="1"/>
          </p:cNvSpPr>
          <p:nvPr>
            <p:ph type="title"/>
          </p:nvPr>
        </p:nvSpPr>
        <p:spPr>
          <a:noFill/>
        </p:spPr>
        <p:txBody>
          <a:bodyPr/>
          <a:lstStyle/>
          <a:p>
            <a:pPr eaLnBrk="1" hangingPunct="1"/>
            <a:r>
              <a:rPr lang="en-US" sz="2600" dirty="0" smtClean="0">
                <a:solidFill>
                  <a:srgbClr val="0040CC"/>
                </a:solidFill>
              </a:rPr>
              <a:t>Passive Cooling Strategies: </a:t>
            </a:r>
            <a:br>
              <a:rPr lang="en-US" sz="2600" dirty="0" smtClean="0">
                <a:solidFill>
                  <a:srgbClr val="0040CC"/>
                </a:solidFill>
              </a:rPr>
            </a:br>
            <a:r>
              <a:rPr lang="en-US" sz="2600" dirty="0" smtClean="0"/>
              <a:t>Ventilation</a:t>
            </a:r>
          </a:p>
        </p:txBody>
      </p:sp>
      <p:pic>
        <p:nvPicPr>
          <p:cNvPr id="25604" name="Picture 4" descr="DSCN1149_resize"/>
          <p:cNvPicPr>
            <a:picLocks noChangeAspect="1" noChangeArrowheads="1"/>
          </p:cNvPicPr>
          <p:nvPr/>
        </p:nvPicPr>
        <p:blipFill>
          <a:blip r:embed="rId2" cstate="print"/>
          <a:srcRect/>
          <a:stretch>
            <a:fillRect/>
          </a:stretch>
        </p:blipFill>
        <p:spPr bwMode="auto">
          <a:xfrm>
            <a:off x="4572000" y="1143000"/>
            <a:ext cx="3962400" cy="2971800"/>
          </a:xfrm>
          <a:prstGeom prst="rect">
            <a:avLst/>
          </a:prstGeom>
          <a:noFill/>
          <a:ln w="9525">
            <a:noFill/>
            <a:miter lim="800000"/>
            <a:headEnd/>
            <a:tailEnd/>
          </a:ln>
        </p:spPr>
      </p:pic>
      <p:pic>
        <p:nvPicPr>
          <p:cNvPr id="5" name="Picture 4" descr="cooling.jpg"/>
          <p:cNvPicPr>
            <a:picLocks noChangeAspect="1"/>
          </p:cNvPicPr>
          <p:nvPr/>
        </p:nvPicPr>
        <p:blipFill>
          <a:blip r:embed="rId3" cstate="print"/>
          <a:srcRect/>
          <a:stretch>
            <a:fillRect/>
          </a:stretch>
        </p:blipFill>
        <p:spPr bwMode="auto">
          <a:xfrm>
            <a:off x="4800600" y="1752600"/>
            <a:ext cx="3976688" cy="3124200"/>
          </a:xfrm>
          <a:prstGeom prst="rect">
            <a:avLst/>
          </a:prstGeom>
          <a:noFill/>
          <a:ln w="9525">
            <a:noFill/>
            <a:miter lim="800000"/>
            <a:headEnd/>
            <a:tailEnd/>
          </a:ln>
        </p:spPr>
      </p:pic>
      <p:pic>
        <p:nvPicPr>
          <p:cNvPr id="6" name="Picture 5" descr="section-perspective.jpg"/>
          <p:cNvPicPr>
            <a:picLocks noChangeAspect="1"/>
          </p:cNvPicPr>
          <p:nvPr/>
        </p:nvPicPr>
        <p:blipFill>
          <a:blip r:embed="rId4" cstate="print"/>
          <a:srcRect/>
          <a:stretch>
            <a:fillRect/>
          </a:stretch>
        </p:blipFill>
        <p:spPr bwMode="auto">
          <a:xfrm>
            <a:off x="4953000" y="2971800"/>
            <a:ext cx="4021138" cy="3365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8850">
                                            <p:txEl>
                                              <p:pRg st="0" end="0"/>
                                            </p:txEl>
                                          </p:spTgt>
                                        </p:tgtEl>
                                        <p:attrNameLst>
                                          <p:attrName>style.visibility</p:attrName>
                                        </p:attrNameLst>
                                      </p:cBhvr>
                                      <p:to>
                                        <p:strVal val="visible"/>
                                      </p:to>
                                    </p:set>
                                    <p:anim calcmode="lin" valueType="num">
                                      <p:cBhvr additive="base">
                                        <p:cTn id="7" dur="500" fill="hold"/>
                                        <p:tgtEl>
                                          <p:spTgt spid="788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885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604"/>
                                        </p:tgtEl>
                                        <p:attrNameLst>
                                          <p:attrName>style.visibility</p:attrName>
                                        </p:attrNameLst>
                                      </p:cBhvr>
                                      <p:to>
                                        <p:strVal val="visible"/>
                                      </p:to>
                                    </p:set>
                                    <p:anim calcmode="lin" valueType="num">
                                      <p:cBhvr additive="base">
                                        <p:cTn id="11" dur="500" fill="hold"/>
                                        <p:tgtEl>
                                          <p:spTgt spid="25604"/>
                                        </p:tgtEl>
                                        <p:attrNameLst>
                                          <p:attrName>ppt_x</p:attrName>
                                        </p:attrNameLst>
                                      </p:cBhvr>
                                      <p:tavLst>
                                        <p:tav tm="0">
                                          <p:val>
                                            <p:strVal val="#ppt_x"/>
                                          </p:val>
                                        </p:tav>
                                        <p:tav tm="100000">
                                          <p:val>
                                            <p:strVal val="#ppt_x"/>
                                          </p:val>
                                        </p:tav>
                                      </p:tavLst>
                                    </p:anim>
                                    <p:anim calcmode="lin" valueType="num">
                                      <p:cBhvr additive="base">
                                        <p:cTn id="12" dur="500" fill="hold"/>
                                        <p:tgtEl>
                                          <p:spTgt spid="2560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8850">
                                            <p:txEl>
                                              <p:pRg st="1" end="1"/>
                                            </p:txEl>
                                          </p:spTgt>
                                        </p:tgtEl>
                                        <p:attrNameLst>
                                          <p:attrName>style.visibility</p:attrName>
                                        </p:attrNameLst>
                                      </p:cBhvr>
                                      <p:to>
                                        <p:strVal val="visible"/>
                                      </p:to>
                                    </p:set>
                                    <p:anim calcmode="lin" valueType="num">
                                      <p:cBhvr additive="base">
                                        <p:cTn id="17" dur="500" fill="hold"/>
                                        <p:tgtEl>
                                          <p:spTgt spid="78850">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8850">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8850">
                                            <p:txEl>
                                              <p:pRg st="2" end="2"/>
                                            </p:txEl>
                                          </p:spTgt>
                                        </p:tgtEl>
                                        <p:attrNameLst>
                                          <p:attrName>style.visibility</p:attrName>
                                        </p:attrNameLst>
                                      </p:cBhvr>
                                      <p:to>
                                        <p:strVal val="visible"/>
                                      </p:to>
                                    </p:set>
                                    <p:anim calcmode="lin" valueType="num">
                                      <p:cBhvr additive="base">
                                        <p:cTn id="27" dur="500" fill="hold"/>
                                        <p:tgtEl>
                                          <p:spTgt spid="78850">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8850">
                                            <p:txEl>
                                              <p:pRg st="2" end="2"/>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tiers2"/>
          <p:cNvPicPr>
            <a:picLocks noChangeAspect="1" noChangeArrowheads="1"/>
          </p:cNvPicPr>
          <p:nvPr/>
        </p:nvPicPr>
        <p:blipFill>
          <a:blip r:embed="rId3" cstate="print"/>
          <a:srcRect/>
          <a:stretch>
            <a:fillRect/>
          </a:stretch>
        </p:blipFill>
        <p:spPr bwMode="auto">
          <a:xfrm>
            <a:off x="2349500" y="2043113"/>
            <a:ext cx="3822700" cy="3309937"/>
          </a:xfrm>
          <a:prstGeom prst="rect">
            <a:avLst/>
          </a:prstGeom>
          <a:noFill/>
          <a:ln w="9525">
            <a:noFill/>
            <a:miter lim="800000"/>
            <a:headEnd/>
            <a:tailEnd/>
          </a:ln>
        </p:spPr>
      </p:pic>
      <p:sp>
        <p:nvSpPr>
          <p:cNvPr id="33795" name="Rectangle 3"/>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dirty="0" smtClean="0">
                <a:solidFill>
                  <a:schemeClr val="bg1"/>
                </a:solidFill>
              </a:rPr>
              <a:t>Reduce loads: </a:t>
            </a:r>
            <a:r>
              <a:rPr lang="en-US" dirty="0" err="1" smtClean="0">
                <a:solidFill>
                  <a:srgbClr val="29D033"/>
                </a:solidFill>
              </a:rPr>
              <a:t>Daylighting</a:t>
            </a:r>
            <a:endParaRPr lang="en-US" dirty="0" smtClean="0">
              <a:solidFill>
                <a:srgbClr val="29D033"/>
              </a:solidFill>
            </a:endParaRPr>
          </a:p>
        </p:txBody>
      </p:sp>
      <p:sp>
        <p:nvSpPr>
          <p:cNvPr id="33796" name="Rectangle 4"/>
          <p:cNvSpPr>
            <a:spLocks noGrp="1" noChangeArrowheads="1"/>
          </p:cNvSpPr>
          <p:nvPr>
            <p:ph idx="1"/>
          </p:nvPr>
        </p:nvSpPr>
        <p:spPr>
          <a:xfrm>
            <a:off x="1295400" y="1295400"/>
            <a:ext cx="7162800" cy="4953000"/>
          </a:xfrm>
        </p:spPr>
        <p:txBody>
          <a:bodyPr/>
          <a:lstStyle/>
          <a:p>
            <a:pPr marL="0" indent="0" eaLnBrk="1" hangingPunct="1">
              <a:lnSpc>
                <a:spcPct val="100000"/>
              </a:lnSpc>
            </a:pPr>
            <a:r>
              <a:rPr lang="en-US" smtClean="0"/>
              <a:t>The tiered approach to reducing carbon with </a:t>
            </a:r>
            <a:r>
              <a:rPr lang="en-US" b="1" smtClean="0">
                <a:solidFill>
                  <a:srgbClr val="0040CC"/>
                </a:solidFill>
              </a:rPr>
              <a:t>DAYLIGHTING</a:t>
            </a:r>
            <a:r>
              <a:rPr lang="en-US" smtClean="0"/>
              <a:t>:</a:t>
            </a:r>
          </a:p>
          <a:p>
            <a:pPr marL="0" indent="0" eaLnBrk="1" hangingPunct="1">
              <a:lnSpc>
                <a:spcPct val="100000"/>
              </a:lnSpc>
            </a:pPr>
            <a:endParaRPr lang="en-US" smtClean="0"/>
          </a:p>
          <a:p>
            <a:pPr marL="0" indent="0" eaLnBrk="1" hangingPunct="1">
              <a:lnSpc>
                <a:spcPct val="100000"/>
              </a:lnSpc>
            </a:pPr>
            <a:endParaRPr lang="en-US" smtClean="0"/>
          </a:p>
          <a:p>
            <a:pPr marL="0" indent="0" eaLnBrk="1" hangingPunct="1">
              <a:lnSpc>
                <a:spcPct val="100000"/>
              </a:lnSpc>
            </a:pPr>
            <a:endParaRPr lang="en-US" sz="2000" smtClean="0"/>
          </a:p>
          <a:p>
            <a:pPr marL="0" indent="0" eaLnBrk="1" hangingPunct="1">
              <a:lnSpc>
                <a:spcPct val="100000"/>
              </a:lnSpc>
            </a:pPr>
            <a:endParaRPr lang="en-US" sz="2000" smtClean="0"/>
          </a:p>
          <a:p>
            <a:pPr marL="0" indent="0" eaLnBrk="1" hangingPunct="1">
              <a:lnSpc>
                <a:spcPct val="100000"/>
              </a:lnSpc>
            </a:pPr>
            <a:endParaRPr lang="en-US" sz="2000" smtClean="0"/>
          </a:p>
          <a:p>
            <a:pPr marL="0" indent="0" eaLnBrk="1" hangingPunct="1">
              <a:lnSpc>
                <a:spcPct val="100000"/>
              </a:lnSpc>
            </a:pPr>
            <a:endParaRPr lang="en-US" sz="2000" smtClean="0"/>
          </a:p>
          <a:p>
            <a:pPr marL="0" indent="0" eaLnBrk="1" hangingPunct="1">
              <a:lnSpc>
                <a:spcPct val="100000"/>
              </a:lnSpc>
            </a:pPr>
            <a:endParaRPr lang="en-US" sz="1800" smtClean="0"/>
          </a:p>
          <a:p>
            <a:pPr marL="0" indent="0" eaLnBrk="1" hangingPunct="1">
              <a:lnSpc>
                <a:spcPct val="100000"/>
              </a:lnSpc>
            </a:pPr>
            <a:endParaRPr lang="en-US" sz="1800" smtClean="0"/>
          </a:p>
          <a:p>
            <a:pPr marL="0" indent="0" eaLnBrk="1" hangingPunct="1">
              <a:lnSpc>
                <a:spcPct val="100000"/>
              </a:lnSpc>
            </a:pPr>
            <a:r>
              <a:rPr lang="en-US" sz="1800" smtClean="0"/>
              <a:t>Use energy efficient fixtures! </a:t>
            </a:r>
          </a:p>
          <a:p>
            <a:pPr marL="0" indent="0" eaLnBrk="1" hangingPunct="1">
              <a:lnSpc>
                <a:spcPct val="100000"/>
              </a:lnSpc>
            </a:pPr>
            <a:r>
              <a:rPr lang="en-US" sz="1800" smtClean="0"/>
              <a:t>Maximize the amount of energy/electricity required for artificial lighting that comes from renewable sources.</a:t>
            </a:r>
          </a:p>
          <a:p>
            <a:pPr marL="0" indent="0" eaLnBrk="1" hangingPunct="1">
              <a:lnSpc>
                <a:spcPct val="100000"/>
              </a:lnSpc>
            </a:pPr>
            <a:r>
              <a:rPr lang="en-US" sz="1000" b="1" smtClean="0"/>
              <a:t>Source:</a:t>
            </a:r>
            <a:r>
              <a:rPr lang="en-US" sz="1000" smtClean="0"/>
              <a:t> Lechner. Heating, Cooling, Lighting.</a:t>
            </a:r>
          </a:p>
          <a:p>
            <a:pPr marL="0" indent="0" eaLnBrk="1" hangingPunct="1">
              <a:lnSpc>
                <a:spcPct val="100000"/>
              </a:lnSpc>
            </a:pPr>
            <a:endParaRPr lang="en-US" sz="2000" smtClean="0"/>
          </a:p>
          <a:p>
            <a:pPr marL="0" indent="0" eaLnBrk="1" hangingPunct="1">
              <a:lnSpc>
                <a:spcPct val="100000"/>
              </a:lnSpc>
            </a:pPr>
            <a:endParaRPr lang="en-US" sz="2000" smtClean="0"/>
          </a:p>
        </p:txBody>
      </p:sp>
      <p:sp>
        <p:nvSpPr>
          <p:cNvPr id="33797" name="Text Box 5"/>
          <p:cNvSpPr txBox="1">
            <a:spLocks noChangeArrowheads="1"/>
          </p:cNvSpPr>
          <p:nvPr/>
        </p:nvSpPr>
        <p:spPr bwMode="auto">
          <a:xfrm>
            <a:off x="1447800" y="3962400"/>
            <a:ext cx="1295400" cy="519113"/>
          </a:xfrm>
          <a:prstGeom prst="rect">
            <a:avLst/>
          </a:prstGeom>
          <a:noFill/>
          <a:ln w="9525">
            <a:noFill/>
            <a:miter lim="800000"/>
            <a:headEnd/>
            <a:tailEnd/>
          </a:ln>
        </p:spPr>
        <p:txBody>
          <a:bodyPr>
            <a:spAutoFit/>
          </a:bodyPr>
          <a:lstStyle/>
          <a:p>
            <a:pPr>
              <a:spcBef>
                <a:spcPct val="50000"/>
              </a:spcBef>
            </a:pPr>
            <a:r>
              <a:rPr lang="en-US" sz="2800"/>
              <a:t>Tier 1</a:t>
            </a:r>
          </a:p>
        </p:txBody>
      </p:sp>
      <p:sp>
        <p:nvSpPr>
          <p:cNvPr id="33798" name="Text Box 6"/>
          <p:cNvSpPr txBox="1">
            <a:spLocks noChangeArrowheads="1"/>
          </p:cNvSpPr>
          <p:nvPr/>
        </p:nvSpPr>
        <p:spPr bwMode="auto">
          <a:xfrm>
            <a:off x="1828800" y="3200400"/>
            <a:ext cx="1447800" cy="457200"/>
          </a:xfrm>
          <a:prstGeom prst="rect">
            <a:avLst/>
          </a:prstGeom>
          <a:noFill/>
          <a:ln w="9525">
            <a:noFill/>
            <a:miter lim="800000"/>
            <a:headEnd/>
            <a:tailEnd/>
          </a:ln>
        </p:spPr>
        <p:txBody>
          <a:bodyPr>
            <a:spAutoFit/>
          </a:bodyPr>
          <a:lstStyle/>
          <a:p>
            <a:pPr>
              <a:spcBef>
                <a:spcPct val="50000"/>
              </a:spcBef>
            </a:pPr>
            <a:r>
              <a:rPr lang="en-US"/>
              <a:t>Tier 2</a:t>
            </a:r>
          </a:p>
        </p:txBody>
      </p:sp>
      <p:sp>
        <p:nvSpPr>
          <p:cNvPr id="33799" name="Text Box 7"/>
          <p:cNvSpPr txBox="1">
            <a:spLocks noChangeArrowheads="1"/>
          </p:cNvSpPr>
          <p:nvPr/>
        </p:nvSpPr>
        <p:spPr bwMode="auto">
          <a:xfrm>
            <a:off x="2362200" y="2651125"/>
            <a:ext cx="1447800" cy="396875"/>
          </a:xfrm>
          <a:prstGeom prst="rect">
            <a:avLst/>
          </a:prstGeom>
          <a:noFill/>
          <a:ln w="9525">
            <a:noFill/>
            <a:miter lim="800000"/>
            <a:headEnd/>
            <a:tailEnd/>
          </a:ln>
        </p:spPr>
        <p:txBody>
          <a:bodyPr>
            <a:spAutoFit/>
          </a:bodyPr>
          <a:lstStyle/>
          <a:p>
            <a:pPr>
              <a:spcBef>
                <a:spcPct val="50000"/>
              </a:spcBef>
            </a:pPr>
            <a:r>
              <a:rPr lang="en-US" sz="2000"/>
              <a:t>Tier 3</a:t>
            </a:r>
          </a:p>
        </p:txBody>
      </p:sp>
      <p:sp>
        <p:nvSpPr>
          <p:cNvPr id="33800" name="Text Box 8"/>
          <p:cNvSpPr txBox="1">
            <a:spLocks noChangeArrowheads="1"/>
          </p:cNvSpPr>
          <p:nvPr/>
        </p:nvSpPr>
        <p:spPr bwMode="auto">
          <a:xfrm>
            <a:off x="5791200" y="3352800"/>
            <a:ext cx="3124200" cy="1938338"/>
          </a:xfrm>
          <a:prstGeom prst="rect">
            <a:avLst/>
          </a:prstGeom>
          <a:noFill/>
          <a:ln w="9525">
            <a:noFill/>
            <a:miter lim="800000"/>
            <a:headEnd/>
            <a:tailEnd/>
          </a:ln>
        </p:spPr>
        <p:txBody>
          <a:bodyPr>
            <a:spAutoFit/>
          </a:bodyPr>
          <a:lstStyle/>
          <a:p>
            <a:pPr>
              <a:spcBef>
                <a:spcPct val="50000"/>
              </a:spcBef>
            </a:pPr>
            <a:r>
              <a:rPr lang="en-US">
                <a:solidFill>
                  <a:srgbClr val="FF0000"/>
                </a:solidFill>
              </a:rPr>
              <a:t>Orientation and planning of building to allow light to reach maximum no. of spaces</a:t>
            </a:r>
          </a:p>
        </p:txBody>
      </p:sp>
      <p:sp>
        <p:nvSpPr>
          <p:cNvPr id="33801" name="Text Box 9"/>
          <p:cNvSpPr txBox="1">
            <a:spLocks noChangeArrowheads="1"/>
          </p:cNvSpPr>
          <p:nvPr/>
        </p:nvSpPr>
        <p:spPr bwMode="auto">
          <a:xfrm>
            <a:off x="5486400" y="2667000"/>
            <a:ext cx="3352800" cy="701675"/>
          </a:xfrm>
          <a:prstGeom prst="rect">
            <a:avLst/>
          </a:prstGeom>
          <a:noFill/>
          <a:ln w="9525">
            <a:noFill/>
            <a:miter lim="800000"/>
            <a:headEnd/>
            <a:tailEnd/>
          </a:ln>
        </p:spPr>
        <p:txBody>
          <a:bodyPr>
            <a:spAutoFit/>
          </a:bodyPr>
          <a:lstStyle/>
          <a:p>
            <a:pPr>
              <a:spcBef>
                <a:spcPct val="50000"/>
              </a:spcBef>
            </a:pPr>
            <a:r>
              <a:rPr lang="en-US" sz="2000"/>
              <a:t>Glare, color, reflectivity and material concerns</a:t>
            </a:r>
          </a:p>
        </p:txBody>
      </p:sp>
      <p:sp>
        <p:nvSpPr>
          <p:cNvPr id="33802" name="Text Box 10"/>
          <p:cNvSpPr txBox="1">
            <a:spLocks noChangeArrowheads="1"/>
          </p:cNvSpPr>
          <p:nvPr/>
        </p:nvSpPr>
        <p:spPr bwMode="auto">
          <a:xfrm>
            <a:off x="5105400" y="2286000"/>
            <a:ext cx="3886200" cy="366713"/>
          </a:xfrm>
          <a:prstGeom prst="rect">
            <a:avLst/>
          </a:prstGeom>
          <a:noFill/>
          <a:ln w="9525">
            <a:noFill/>
            <a:miter lim="800000"/>
            <a:headEnd/>
            <a:tailEnd/>
          </a:ln>
        </p:spPr>
        <p:txBody>
          <a:bodyPr>
            <a:spAutoFit/>
          </a:bodyPr>
          <a:lstStyle/>
          <a:p>
            <a:pPr>
              <a:spcBef>
                <a:spcPct val="50000"/>
              </a:spcBef>
            </a:pPr>
            <a:r>
              <a:rPr lang="en-US" sz="1800"/>
              <a:t>Efficient artificial Lighting w/ sensors</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The Global Warming Pie....</a:t>
            </a:r>
            <a:endParaRPr lang="en-CA" dirty="0">
              <a:solidFill>
                <a:schemeClr val="bg1"/>
              </a:solidFill>
            </a:endParaRPr>
          </a:p>
        </p:txBody>
      </p:sp>
      <p:graphicFrame>
        <p:nvGraphicFramePr>
          <p:cNvPr id="4" name="Chart 3"/>
          <p:cNvGraphicFramePr>
            <a:graphicFrameLocks noGrp="1"/>
          </p:cNvGraphicFramePr>
          <p:nvPr/>
        </p:nvGraphicFramePr>
        <p:xfrm>
          <a:off x="1104900" y="1524000"/>
          <a:ext cx="7886700" cy="34417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524000" y="5334000"/>
            <a:ext cx="7010400" cy="1200329"/>
          </a:xfrm>
          <a:prstGeom prst="rect">
            <a:avLst/>
          </a:prstGeom>
          <a:noFill/>
        </p:spPr>
        <p:txBody>
          <a:bodyPr wrap="square" rtlCol="0">
            <a:spAutoFit/>
          </a:bodyPr>
          <a:lstStyle/>
          <a:p>
            <a:pPr algn="ctr"/>
            <a:r>
              <a:rPr lang="en-CA" sz="1800" dirty="0" smtClean="0"/>
              <a:t>These values look at </a:t>
            </a:r>
            <a:r>
              <a:rPr lang="en-CA" sz="1800" u="sng" dirty="0" smtClean="0">
                <a:cs typeface="Arial" charset="0"/>
              </a:rPr>
              <a:t>Secondary </a:t>
            </a:r>
            <a:r>
              <a:rPr lang="en-CA" sz="1800" b="1" u="sng" dirty="0" smtClean="0">
                <a:cs typeface="Arial" charset="0"/>
              </a:rPr>
              <a:t>Energy Use </a:t>
            </a:r>
            <a:r>
              <a:rPr lang="en-CA" sz="1800" u="sng" dirty="0" smtClean="0">
                <a:cs typeface="Arial" charset="0"/>
              </a:rPr>
              <a:t>by Sector in Canada (2006)</a:t>
            </a:r>
          </a:p>
          <a:p>
            <a:pPr algn="ctr"/>
            <a:r>
              <a:rPr lang="en-CA" sz="1800" dirty="0" smtClean="0">
                <a:cs typeface="Arial" charset="0"/>
              </a:rPr>
              <a:t>(</a:t>
            </a:r>
            <a:r>
              <a:rPr lang="en-CA" sz="1800" i="1" dirty="0" smtClean="0">
                <a:cs typeface="Arial" charset="0"/>
              </a:rPr>
              <a:t>energy used by the final consumer i.e. operating energy</a:t>
            </a:r>
            <a:r>
              <a:rPr lang="en-CA" sz="1800" dirty="0" smtClean="0">
                <a:cs typeface="Arial" charset="0"/>
              </a:rPr>
              <a:t>)</a:t>
            </a:r>
            <a:endParaRPr lang="en-CA" sz="1800" i="1" dirty="0" smtClean="0">
              <a:cs typeface="Arial" charset="0"/>
            </a:endParaRPr>
          </a:p>
          <a:p>
            <a:endParaRPr lang="en-CA" sz="18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Energy </a:t>
            </a:r>
            <a:r>
              <a:rPr lang="en-CA" dirty="0" err="1" smtClean="0">
                <a:solidFill>
                  <a:schemeClr val="bg1"/>
                </a:solidFill>
              </a:rPr>
              <a:t>vs</a:t>
            </a:r>
            <a:r>
              <a:rPr lang="en-CA" dirty="0" smtClean="0">
                <a:solidFill>
                  <a:schemeClr val="bg1"/>
                </a:solidFill>
              </a:rPr>
              <a:t> Greenhouse Gas Emissions</a:t>
            </a:r>
            <a:endParaRPr lang="en-CA" dirty="0">
              <a:solidFill>
                <a:schemeClr val="bg1"/>
              </a:solidFill>
            </a:endParaRPr>
          </a:p>
        </p:txBody>
      </p:sp>
      <p:sp>
        <p:nvSpPr>
          <p:cNvPr id="4" name="TextBox 3"/>
          <p:cNvSpPr txBox="1"/>
          <p:nvPr/>
        </p:nvSpPr>
        <p:spPr>
          <a:xfrm>
            <a:off x="2133600" y="1828800"/>
            <a:ext cx="6324600" cy="461665"/>
          </a:xfrm>
          <a:prstGeom prst="rect">
            <a:avLst/>
          </a:prstGeom>
          <a:noFill/>
        </p:spPr>
        <p:txBody>
          <a:bodyPr wrap="square" rtlCol="0">
            <a:spAutoFit/>
          </a:bodyPr>
          <a:lstStyle/>
          <a:p>
            <a:r>
              <a:rPr lang="en-CA" dirty="0" smtClean="0"/>
              <a:t>In BUILDINGS, for the sake of argument</a:t>
            </a:r>
            <a:endParaRPr lang="en-CA" dirty="0"/>
          </a:p>
        </p:txBody>
      </p:sp>
      <p:sp>
        <p:nvSpPr>
          <p:cNvPr id="5" name="TextBox 4"/>
          <p:cNvSpPr txBox="1"/>
          <p:nvPr/>
        </p:nvSpPr>
        <p:spPr>
          <a:xfrm>
            <a:off x="1600200" y="2743200"/>
            <a:ext cx="7086600" cy="461665"/>
          </a:xfrm>
          <a:prstGeom prst="rect">
            <a:avLst/>
          </a:prstGeom>
          <a:noFill/>
        </p:spPr>
        <p:txBody>
          <a:bodyPr wrap="square" rtlCol="0">
            <a:spAutoFit/>
          </a:bodyPr>
          <a:lstStyle/>
          <a:p>
            <a:r>
              <a:rPr lang="en-CA" b="1" dirty="0" smtClean="0"/>
              <a:t>ENERGY CONSUMPTION = GHG EMISSIONS</a:t>
            </a:r>
            <a:endParaRPr lang="en-CA" b="1" dirty="0"/>
          </a:p>
        </p:txBody>
      </p:sp>
      <p:sp>
        <p:nvSpPr>
          <p:cNvPr id="6" name="TextBox 5"/>
          <p:cNvSpPr txBox="1"/>
          <p:nvPr/>
        </p:nvSpPr>
        <p:spPr>
          <a:xfrm>
            <a:off x="2286000" y="3505200"/>
            <a:ext cx="5943600" cy="1938992"/>
          </a:xfrm>
          <a:prstGeom prst="rect">
            <a:avLst/>
          </a:prstGeom>
          <a:noFill/>
        </p:spPr>
        <p:txBody>
          <a:bodyPr wrap="square" rtlCol="0">
            <a:spAutoFit/>
          </a:bodyPr>
          <a:lstStyle/>
          <a:p>
            <a:pPr algn="ctr"/>
            <a:r>
              <a:rPr lang="en-CA" dirty="0" smtClean="0"/>
              <a:t>BUILDING ENERGY IS COMPRISED OF</a:t>
            </a:r>
          </a:p>
          <a:p>
            <a:pPr algn="ctr"/>
            <a:endParaRPr lang="en-CA" dirty="0" smtClean="0"/>
          </a:p>
          <a:p>
            <a:pPr algn="ctr"/>
            <a:r>
              <a:rPr lang="en-CA" b="1" dirty="0" smtClean="0"/>
              <a:t>EMBODIED ENERGY</a:t>
            </a:r>
          </a:p>
          <a:p>
            <a:pPr algn="ctr"/>
            <a:r>
              <a:rPr lang="en-CA" dirty="0" smtClean="0"/>
              <a:t>+</a:t>
            </a:r>
          </a:p>
          <a:p>
            <a:pPr algn="ctr"/>
            <a:r>
              <a:rPr lang="en-CA" b="1" dirty="0" smtClean="0"/>
              <a:t>OPERATING ENERGY</a:t>
            </a:r>
            <a:endParaRPr lang="en-C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marL="514350" indent="-514350" fontAlgn="auto">
              <a:spcAft>
                <a:spcPts val="0"/>
              </a:spcAft>
              <a:buFont typeface="Arial" pitchFamily="34" charset="0"/>
              <a:buNone/>
              <a:defRPr/>
            </a:pPr>
            <a:r>
              <a:rPr lang="en-CA" sz="2800" b="1" dirty="0" smtClean="0">
                <a:solidFill>
                  <a:schemeClr val="tx1"/>
                </a:solidFill>
              </a:rPr>
              <a:t>Embodied Energy</a:t>
            </a:r>
            <a:endParaRPr lang="en-CA" sz="1600" dirty="0" smtClean="0">
              <a:solidFill>
                <a:schemeClr val="tx1"/>
              </a:solidFill>
            </a:endParaRPr>
          </a:p>
          <a:p>
            <a:pPr lvl="1" fontAlgn="auto">
              <a:spcAft>
                <a:spcPts val="0"/>
              </a:spcAft>
              <a:buFont typeface="Arial" pitchFamily="34" charset="0"/>
              <a:buChar char="–"/>
              <a:defRPr/>
            </a:pPr>
            <a:r>
              <a:rPr lang="en-CA" sz="1800" u="sng" dirty="0" smtClean="0">
                <a:solidFill>
                  <a:schemeClr val="tx1"/>
                </a:solidFill>
                <a:cs typeface="Arial" pitchFamily="34" charset="0"/>
              </a:rPr>
              <a:t>Initial Embodied Energy</a:t>
            </a:r>
            <a:r>
              <a:rPr lang="en-CA" sz="1800" dirty="0" smtClean="0">
                <a:solidFill>
                  <a:schemeClr val="tx1"/>
                </a:solidFill>
                <a:cs typeface="Arial" pitchFamily="34" charset="0"/>
              </a:rPr>
              <a:t>: </a:t>
            </a:r>
            <a:r>
              <a:rPr lang="en-CA" sz="1800" b="0" dirty="0" smtClean="0">
                <a:solidFill>
                  <a:schemeClr val="tx1"/>
                </a:solidFill>
                <a:cs typeface="Arial" pitchFamily="34" charset="0"/>
              </a:rPr>
              <a:t>Non-renewable energy consumed in the acquisition of raw materials, their processing, manufacturing, transportation to site, and construction</a:t>
            </a:r>
          </a:p>
          <a:p>
            <a:pPr lvl="1" fontAlgn="auto">
              <a:spcAft>
                <a:spcPts val="0"/>
              </a:spcAft>
              <a:buFontTx/>
              <a:buNone/>
              <a:defRPr/>
            </a:pPr>
            <a:endParaRPr lang="en-CA" sz="1800" b="0" dirty="0" smtClean="0">
              <a:solidFill>
                <a:schemeClr val="tx1"/>
              </a:solidFill>
              <a:cs typeface="Arial" pitchFamily="34" charset="0"/>
            </a:endParaRPr>
          </a:p>
          <a:p>
            <a:pPr lvl="1" fontAlgn="auto">
              <a:spcAft>
                <a:spcPts val="0"/>
              </a:spcAft>
              <a:buFont typeface="Arial" pitchFamily="34" charset="0"/>
              <a:buChar char="–"/>
              <a:defRPr/>
            </a:pPr>
            <a:r>
              <a:rPr lang="en-CA" sz="1800" u="sng" dirty="0" smtClean="0">
                <a:solidFill>
                  <a:schemeClr val="tx1"/>
                </a:solidFill>
                <a:cs typeface="Arial" pitchFamily="34" charset="0"/>
              </a:rPr>
              <a:t>Recurring Embodied Energy</a:t>
            </a:r>
            <a:r>
              <a:rPr lang="en-CA" sz="1800" dirty="0" smtClean="0">
                <a:solidFill>
                  <a:schemeClr val="tx1"/>
                </a:solidFill>
                <a:cs typeface="Arial" pitchFamily="34" charset="0"/>
              </a:rPr>
              <a:t>: </a:t>
            </a:r>
            <a:r>
              <a:rPr lang="en-CA" sz="1800" b="0" dirty="0" smtClean="0">
                <a:solidFill>
                  <a:schemeClr val="tx1"/>
                </a:solidFill>
                <a:cs typeface="Arial" pitchFamily="34" charset="0"/>
              </a:rPr>
              <a:t>Non-renewable energy consumed to maintain, repair, restore, refurbish or replace materials, components, or systems during life of building</a:t>
            </a:r>
          </a:p>
          <a:p>
            <a:pPr fontAlgn="auto">
              <a:spcAft>
                <a:spcPts val="0"/>
              </a:spcAft>
              <a:buFont typeface="Arial" pitchFamily="34" charset="0"/>
              <a:buNone/>
              <a:defRPr/>
            </a:pPr>
            <a:endParaRPr lang="en-CA" dirty="0" smtClean="0">
              <a:solidFill>
                <a:schemeClr val="tx1"/>
              </a:solidFill>
            </a:endParaRPr>
          </a:p>
          <a:p>
            <a:pPr fontAlgn="auto">
              <a:spcAft>
                <a:spcPts val="0"/>
              </a:spcAft>
              <a:buFont typeface="Arial" pitchFamily="34" charset="0"/>
              <a:buNone/>
              <a:defRPr/>
            </a:pPr>
            <a:endParaRPr lang="en-CA" dirty="0" smtClean="0">
              <a:solidFill>
                <a:schemeClr val="tx1"/>
              </a:solidFill>
            </a:endParaRPr>
          </a:p>
          <a:p>
            <a:pPr fontAlgn="auto">
              <a:spcAft>
                <a:spcPts val="0"/>
              </a:spcAft>
              <a:buFont typeface="Arial" pitchFamily="34" charset="0"/>
              <a:buNone/>
              <a:defRPr/>
            </a:pPr>
            <a:endParaRPr lang="en-CA" dirty="0" smtClean="0">
              <a:solidFill>
                <a:schemeClr val="tx1"/>
              </a:solidFill>
            </a:endParaRPr>
          </a:p>
          <a:p>
            <a:pPr fontAlgn="auto">
              <a:spcAft>
                <a:spcPts val="0"/>
              </a:spcAft>
              <a:buFont typeface="Arial" pitchFamily="34" charset="0"/>
              <a:buNone/>
              <a:defRPr/>
            </a:pPr>
            <a:endParaRPr lang="en-CA" dirty="0" smtClean="0">
              <a:solidFill>
                <a:schemeClr val="tx1"/>
              </a:solidFill>
            </a:endParaRPr>
          </a:p>
        </p:txBody>
      </p:sp>
      <p:sp>
        <p:nvSpPr>
          <p:cNvPr id="14340" name="Slide Number Placeholder 4"/>
          <p:cNvSpPr>
            <a:spLocks noGrp="1"/>
          </p:cNvSpPr>
          <p:nvPr>
            <p:ph type="sldNum" sz="quarter" idx="4294967295"/>
          </p:nvPr>
        </p:nvSpPr>
        <p:spPr bwMode="auto">
          <a:xfrm>
            <a:off x="6553200" y="6356350"/>
            <a:ext cx="2133600" cy="365125"/>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5D5AB721-04F0-4804-9002-1EFD3A7059C4}" type="slidenum">
              <a:rPr lang="en-CA">
                <a:solidFill>
                  <a:schemeClr val="bg1"/>
                </a:solidFill>
              </a:rPr>
              <a:pPr fontAlgn="base">
                <a:spcBef>
                  <a:spcPct val="0"/>
                </a:spcBef>
                <a:spcAft>
                  <a:spcPct val="0"/>
                </a:spcAft>
              </a:pPr>
              <a:t>65</a:t>
            </a:fld>
            <a:endParaRPr lang="en-CA">
              <a:solidFill>
                <a:schemeClr val="bg1"/>
              </a:solidFill>
            </a:endParaRPr>
          </a:p>
        </p:txBody>
      </p:sp>
      <p:grpSp>
        <p:nvGrpSpPr>
          <p:cNvPr id="4" name="Group 13"/>
          <p:cNvGrpSpPr/>
          <p:nvPr/>
        </p:nvGrpSpPr>
        <p:grpSpPr>
          <a:xfrm>
            <a:off x="304800" y="4724400"/>
            <a:ext cx="8571297" cy="1661773"/>
            <a:chOff x="285720" y="4628010"/>
            <a:chExt cx="8571297" cy="1661773"/>
          </a:xfrm>
          <a:effectLst>
            <a:outerShdw blurRad="50800" dist="38100" dir="2700000" algn="tl" rotWithShape="0">
              <a:schemeClr val="tx1">
                <a:alpha val="40000"/>
              </a:schemeClr>
            </a:outerShdw>
          </a:effectLst>
        </p:grpSpPr>
        <p:pic>
          <p:nvPicPr>
            <p:cNvPr id="275460" name="Picture 4" descr="http://www.abc.net.au/reslib/200708/r172475_650274.jpg"/>
            <p:cNvPicPr>
              <a:picLocks noChangeAspect="1" noChangeArrowheads="1"/>
            </p:cNvPicPr>
            <p:nvPr/>
          </p:nvPicPr>
          <p:blipFill>
            <a:blip r:embed="rId3" cstate="print"/>
            <a:srcRect t="8209"/>
            <a:stretch>
              <a:fillRect/>
            </a:stretch>
          </p:blipFill>
          <p:spPr bwMode="auto">
            <a:xfrm>
              <a:off x="285720" y="4643446"/>
              <a:ext cx="2700000" cy="1646337"/>
            </a:xfrm>
            <a:prstGeom prst="rect">
              <a:avLst/>
            </a:prstGeom>
            <a:noFill/>
            <a:ln>
              <a:noFill/>
            </a:ln>
            <a:effectLst>
              <a:outerShdw blurRad="50800" dist="38100" dir="2700000" algn="tl" rotWithShape="0">
                <a:schemeClr val="tx1">
                  <a:alpha val="40000"/>
                </a:schemeClr>
              </a:outerShdw>
              <a:softEdge rad="317500"/>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275458" name="Picture 2" descr="http://www.chinadaily.com.cn/bizchina/images/attachement/jpg/site1/20080905/000e7fa714250a2ad32b07.jpg"/>
            <p:cNvPicPr>
              <a:picLocks noChangeAspect="1" noChangeArrowheads="1"/>
            </p:cNvPicPr>
            <p:nvPr/>
          </p:nvPicPr>
          <p:blipFill>
            <a:blip r:embed="rId4" cstate="print"/>
            <a:srcRect b="12337"/>
            <a:stretch>
              <a:fillRect/>
            </a:stretch>
          </p:blipFill>
          <p:spPr bwMode="auto">
            <a:xfrm>
              <a:off x="3224658" y="4628010"/>
              <a:ext cx="2700000" cy="1656676"/>
            </a:xfrm>
            <a:prstGeom prst="rect">
              <a:avLst/>
            </a:prstGeom>
            <a:noFill/>
            <a:ln>
              <a:noFill/>
            </a:ln>
            <a:effectLst>
              <a:outerShdw blurRad="107950" dist="12700" dir="5400000" algn="ctr">
                <a:srgbClr val="000000"/>
              </a:outerShdw>
              <a:softEdge rad="127000"/>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8" name="Picture 3" descr="http://www.waldensteels.co.uk/images/img_sections.jpg"/>
            <p:cNvPicPr>
              <a:picLocks noChangeAspect="1" noChangeArrowheads="1"/>
            </p:cNvPicPr>
            <p:nvPr/>
          </p:nvPicPr>
          <p:blipFill>
            <a:blip r:embed="rId5" cstate="print"/>
            <a:srcRect t="7692"/>
            <a:stretch>
              <a:fillRect/>
            </a:stretch>
          </p:blipFill>
          <p:spPr bwMode="auto">
            <a:xfrm>
              <a:off x="6157017" y="4628931"/>
              <a:ext cx="2700000" cy="1655755"/>
            </a:xfrm>
            <a:prstGeom prst="rect">
              <a:avLst/>
            </a:prstGeom>
            <a:solidFill>
              <a:schemeClr val="bg1"/>
            </a:solidFill>
            <a:ln w="19050">
              <a:noFill/>
            </a:ln>
            <a:effectLst>
              <a:outerShdw blurRad="107950" dist="12700" dir="5400000" algn="ctr">
                <a:srgbClr val="000000"/>
              </a:outerShdw>
              <a:softEdge rad="317500"/>
            </a:effectLst>
            <a:scene3d>
              <a:camera prst="orthographicFront">
                <a:rot lat="0" lon="0" rev="0"/>
              </a:camera>
              <a:lightRig rig="soft" dir="t">
                <a:rot lat="0" lon="0" rev="0"/>
              </a:lightRig>
            </a:scene3d>
            <a:sp3d contourW="44450" prstMaterial="matte">
              <a:bevelT w="63500" h="63500" prst="artDeco"/>
              <a:contourClr>
                <a:srgbClr val="FFFFFF"/>
              </a:contourClr>
            </a:sp3d>
          </p:spPr>
        </p:pic>
      </p:grpSp>
      <p:sp>
        <p:nvSpPr>
          <p:cNvPr id="14342" name="Footer Placeholder 16"/>
          <p:cNvSpPr>
            <a:spLocks noGrp="1"/>
          </p:cNvSpPr>
          <p:nvPr>
            <p:ph type="ftr" sz="quarter" idx="4294967295"/>
          </p:nvPr>
        </p:nvSpPr>
        <p:spPr bwMode="auto">
          <a:xfrm>
            <a:off x="3124200" y="6356350"/>
            <a:ext cx="2895600" cy="365125"/>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CA" sz="1800" dirty="0"/>
              <a:t>www.cn-sbs.cssbi.ca</a:t>
            </a:r>
            <a:endParaRPr lang="en-CA" dirty="0"/>
          </a:p>
        </p:txBody>
      </p:sp>
      <p:sp>
        <p:nvSpPr>
          <p:cNvPr id="10"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Energy Use in Buildings</a:t>
            </a:r>
            <a:endParaRPr lang="en-CA" dirty="0">
              <a:solidFill>
                <a:schemeClr val="bg1"/>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marL="514350" indent="-514350" eaLnBrk="1" fontAlgn="auto" hangingPunct="1">
              <a:spcAft>
                <a:spcPts val="0"/>
              </a:spcAft>
              <a:buFont typeface="Arial" pitchFamily="34" charset="0"/>
              <a:buNone/>
              <a:defRPr/>
            </a:pPr>
            <a:endParaRPr lang="en-CA" sz="1600" dirty="0" smtClean="0">
              <a:solidFill>
                <a:schemeClr val="bg1"/>
              </a:solidFill>
            </a:endParaRPr>
          </a:p>
          <a:p>
            <a:pPr eaLnBrk="1" fontAlgn="auto" hangingPunct="1">
              <a:spcAft>
                <a:spcPts val="0"/>
              </a:spcAft>
              <a:buFont typeface="Arial" pitchFamily="34" charset="0"/>
              <a:buNone/>
              <a:defRPr/>
            </a:pPr>
            <a:endParaRPr lang="en-CA" dirty="0" smtClean="0">
              <a:solidFill>
                <a:schemeClr val="bg1"/>
              </a:solidFill>
            </a:endParaRPr>
          </a:p>
          <a:p>
            <a:pPr eaLnBrk="1" fontAlgn="auto" hangingPunct="1">
              <a:spcAft>
                <a:spcPts val="0"/>
              </a:spcAft>
              <a:buFont typeface="Arial" pitchFamily="34" charset="0"/>
              <a:buNone/>
              <a:defRPr/>
            </a:pPr>
            <a:endParaRPr lang="en-CA" dirty="0" smtClean="0">
              <a:solidFill>
                <a:schemeClr val="bg1"/>
              </a:solidFill>
            </a:endParaRPr>
          </a:p>
          <a:p>
            <a:pPr eaLnBrk="1" fontAlgn="auto" hangingPunct="1">
              <a:spcAft>
                <a:spcPts val="0"/>
              </a:spcAft>
              <a:buFont typeface="Arial" pitchFamily="34" charset="0"/>
              <a:buNone/>
              <a:defRPr/>
            </a:pPr>
            <a:endParaRPr lang="en-CA" dirty="0" smtClean="0">
              <a:solidFill>
                <a:schemeClr val="bg1"/>
              </a:solidFill>
            </a:endParaRPr>
          </a:p>
          <a:p>
            <a:pPr eaLnBrk="1" fontAlgn="auto" hangingPunct="1">
              <a:spcAft>
                <a:spcPts val="0"/>
              </a:spcAft>
              <a:buFont typeface="Arial" pitchFamily="34" charset="0"/>
              <a:buNone/>
              <a:defRPr/>
            </a:pPr>
            <a:endParaRPr lang="en-CA" dirty="0" smtClean="0">
              <a:solidFill>
                <a:schemeClr val="bg1"/>
              </a:solidFill>
            </a:endParaRPr>
          </a:p>
        </p:txBody>
      </p:sp>
      <p:sp>
        <p:nvSpPr>
          <p:cNvPr id="15363" name="Footer Placeholder 16"/>
          <p:cNvSpPr>
            <a:spLocks noGrp="1"/>
          </p:cNvSpPr>
          <p:nvPr>
            <p:ph type="ftr" sz="quarter" idx="4294967295"/>
          </p:nvPr>
        </p:nvSpPr>
        <p:spPr bwMode="auto">
          <a:xfrm>
            <a:off x="3124200" y="6356350"/>
            <a:ext cx="28956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CA" sz="1600" dirty="0" smtClean="0"/>
              <a:t>www.cn-sbs.cssbi.ca</a:t>
            </a:r>
          </a:p>
        </p:txBody>
      </p:sp>
      <p:graphicFrame>
        <p:nvGraphicFramePr>
          <p:cNvPr id="19" name="Chart 5"/>
          <p:cNvGraphicFramePr>
            <a:graphicFrameLocks/>
          </p:cNvGraphicFramePr>
          <p:nvPr/>
        </p:nvGraphicFramePr>
        <p:xfrm>
          <a:off x="1676400" y="2286000"/>
          <a:ext cx="7215187" cy="3921125"/>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6"/>
          <p:cNvGrpSpPr/>
          <p:nvPr/>
        </p:nvGrpSpPr>
        <p:grpSpPr>
          <a:xfrm>
            <a:off x="4876800" y="2662222"/>
            <a:ext cx="3932267" cy="2297191"/>
            <a:chOff x="2824165" y="2062222"/>
            <a:chExt cx="3932267" cy="2297191"/>
          </a:xfrm>
          <a:solidFill>
            <a:schemeClr val="bg1"/>
          </a:solidFill>
        </p:grpSpPr>
        <p:sp>
          <p:nvSpPr>
            <p:cNvPr id="8" name="TextBox 7"/>
            <p:cNvSpPr txBox="1"/>
            <p:nvPr/>
          </p:nvSpPr>
          <p:spPr>
            <a:xfrm>
              <a:off x="3395670" y="2062222"/>
              <a:ext cx="3360762" cy="584775"/>
            </a:xfrm>
            <a:prstGeom prst="rect">
              <a:avLst/>
            </a:prstGeom>
            <a:solidFill>
              <a:schemeClr val="tx1">
                <a:lumMod val="85000"/>
                <a:lumOff val="15000"/>
              </a:schemeClr>
            </a:solidFill>
            <a:ln w="28575">
              <a:solidFill>
                <a:schemeClr val="bg1"/>
              </a:solidFill>
            </a:ln>
          </p:spPr>
          <p:txBody>
            <a:bodyPr>
              <a:spAutoFit/>
            </a:bodyPr>
            <a:lstStyle/>
            <a:p>
              <a:pPr eaLnBrk="0" fontAlgn="auto" hangingPunct="0">
                <a:spcBef>
                  <a:spcPts val="0"/>
                </a:spcBef>
                <a:spcAft>
                  <a:spcPts val="0"/>
                </a:spcAft>
                <a:defRPr/>
              </a:pPr>
              <a:r>
                <a:rPr lang="en-CA" sz="1600" dirty="0">
                  <a:solidFill>
                    <a:schemeClr val="bg1"/>
                  </a:solidFill>
                  <a:latin typeface="Arial" pitchFamily="34" charset="0"/>
                  <a:cs typeface="Arial" pitchFamily="34" charset="0"/>
                </a:rPr>
                <a:t>Steel with recycled content can vary from about 10.0 to 25.0 MJ/kg</a:t>
              </a:r>
            </a:p>
          </p:txBody>
        </p:sp>
        <p:grpSp>
          <p:nvGrpSpPr>
            <p:cNvPr id="4" name="Group 39"/>
            <p:cNvGrpSpPr>
              <a:grpSpLocks/>
            </p:cNvGrpSpPr>
            <p:nvPr/>
          </p:nvGrpSpPr>
          <p:grpSpPr bwMode="auto">
            <a:xfrm>
              <a:off x="2824165" y="2346799"/>
              <a:ext cx="581283" cy="2012614"/>
              <a:chOff x="2881310" y="2679561"/>
              <a:chExt cx="869634" cy="2113180"/>
            </a:xfrm>
            <a:grpFill/>
          </p:grpSpPr>
          <p:cxnSp>
            <p:nvCxnSpPr>
              <p:cNvPr id="10" name="Straight Arrow Connector 9"/>
              <p:cNvCxnSpPr/>
              <p:nvPr/>
            </p:nvCxnSpPr>
            <p:spPr bwMode="auto">
              <a:xfrm rot="10800000">
                <a:off x="2881310" y="4791074"/>
                <a:ext cx="432254" cy="1667"/>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11" name="Straight Connector 10"/>
              <p:cNvCxnSpPr/>
              <p:nvPr/>
            </p:nvCxnSpPr>
            <p:spPr bwMode="auto">
              <a:xfrm rot="5400000" flipH="1" flipV="1">
                <a:off x="2277545" y="3735101"/>
                <a:ext cx="2105280" cy="0"/>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12" name="Straight Connector 11"/>
              <p:cNvCxnSpPr/>
              <p:nvPr/>
            </p:nvCxnSpPr>
            <p:spPr bwMode="auto">
              <a:xfrm>
                <a:off x="3313564" y="2679561"/>
                <a:ext cx="437380" cy="0"/>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grpSp>
      </p:grpSp>
      <p:grpSp>
        <p:nvGrpSpPr>
          <p:cNvPr id="5" name="Group 12"/>
          <p:cNvGrpSpPr/>
          <p:nvPr/>
        </p:nvGrpSpPr>
        <p:grpSpPr>
          <a:xfrm>
            <a:off x="5753080" y="3562335"/>
            <a:ext cx="2857520" cy="1172385"/>
            <a:chOff x="7735972" y="3571876"/>
            <a:chExt cx="2857520" cy="1172385"/>
          </a:xfrm>
          <a:solidFill>
            <a:schemeClr val="bg1"/>
          </a:solidFill>
        </p:grpSpPr>
        <p:sp>
          <p:nvSpPr>
            <p:cNvPr id="14" name="TextBox 10"/>
            <p:cNvSpPr txBox="1"/>
            <p:nvPr/>
          </p:nvSpPr>
          <p:spPr>
            <a:xfrm>
              <a:off x="7735972" y="3571876"/>
              <a:ext cx="2857520" cy="584775"/>
            </a:xfrm>
            <a:prstGeom prst="rect">
              <a:avLst/>
            </a:prstGeom>
            <a:solidFill>
              <a:schemeClr val="tx1">
                <a:lumMod val="85000"/>
                <a:lumOff val="15000"/>
              </a:schemeClr>
            </a:solidFill>
            <a:ln w="28575">
              <a:solidFill>
                <a:schemeClr val="bg1"/>
              </a:solidFill>
            </a:ln>
          </p:spPr>
          <p:txBody>
            <a:bodyPr>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fontAlgn="auto">
                <a:spcBef>
                  <a:spcPts val="0"/>
                </a:spcBef>
                <a:spcAft>
                  <a:spcPts val="0"/>
                </a:spcAft>
                <a:defRPr/>
              </a:pPr>
              <a:r>
                <a:rPr lang="en-CA" sz="1600" dirty="0" smtClean="0">
                  <a:solidFill>
                    <a:schemeClr val="bg1"/>
                  </a:solidFill>
                  <a:cs typeface="Arial" pitchFamily="34" charset="0"/>
                </a:rPr>
                <a:t>- Timber (air dried): 0.3 MJ/kg</a:t>
              </a:r>
            </a:p>
            <a:p>
              <a:pPr fontAlgn="auto">
                <a:spcBef>
                  <a:spcPts val="0"/>
                </a:spcBef>
                <a:spcAft>
                  <a:spcPts val="0"/>
                </a:spcAft>
                <a:defRPr/>
              </a:pPr>
              <a:r>
                <a:rPr lang="en-CA" sz="1600" dirty="0" smtClean="0">
                  <a:solidFill>
                    <a:schemeClr val="bg1"/>
                  </a:solidFill>
                  <a:cs typeface="Arial" pitchFamily="34" charset="0"/>
                </a:rPr>
                <a:t>- Plywood: 10.4 MJ/kg</a:t>
              </a:r>
              <a:endParaRPr lang="en-CA" sz="1600" dirty="0">
                <a:solidFill>
                  <a:schemeClr val="bg1"/>
                </a:solidFill>
                <a:cs typeface="Arial" pitchFamily="34" charset="0"/>
              </a:endParaRPr>
            </a:p>
          </p:txBody>
        </p:sp>
        <p:cxnSp>
          <p:nvCxnSpPr>
            <p:cNvPr id="15" name="Straight Arrow Connector 14"/>
            <p:cNvCxnSpPr/>
            <p:nvPr/>
          </p:nvCxnSpPr>
          <p:spPr bwMode="auto">
            <a:xfrm rot="16200000" flipH="1">
              <a:off x="9445739" y="4433894"/>
              <a:ext cx="619920" cy="814"/>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grpSp>
      <p:sp>
        <p:nvSpPr>
          <p:cNvPr id="2056" name="TextBox 15"/>
          <p:cNvSpPr txBox="1">
            <a:spLocks noChangeArrowheads="1"/>
          </p:cNvSpPr>
          <p:nvPr/>
        </p:nvSpPr>
        <p:spPr bwMode="auto">
          <a:xfrm rot="-5400000">
            <a:off x="175418" y="3558381"/>
            <a:ext cx="2578100" cy="338137"/>
          </a:xfrm>
          <a:prstGeom prst="rect">
            <a:avLst/>
          </a:prstGeom>
          <a:noFill/>
          <a:ln w="9525">
            <a:noFill/>
            <a:miter lim="800000"/>
            <a:headEnd/>
            <a:tailEnd/>
          </a:ln>
        </p:spPr>
        <p:txBody>
          <a:bodyPr>
            <a:spAutoFit/>
          </a:bodyPr>
          <a:lstStyle/>
          <a:p>
            <a:pPr eaLnBrk="0" hangingPunct="0"/>
            <a:r>
              <a:rPr lang="en-CA" sz="1600" dirty="0"/>
              <a:t>Embodied Energy (MJ/kg)</a:t>
            </a:r>
          </a:p>
        </p:txBody>
      </p:sp>
      <p:sp>
        <p:nvSpPr>
          <p:cNvPr id="2057" name="TextBox 19"/>
          <p:cNvSpPr txBox="1">
            <a:spLocks noChangeArrowheads="1"/>
          </p:cNvSpPr>
          <p:nvPr/>
        </p:nvSpPr>
        <p:spPr bwMode="auto">
          <a:xfrm>
            <a:off x="1295400" y="6096000"/>
            <a:ext cx="7643813" cy="276225"/>
          </a:xfrm>
          <a:prstGeom prst="rect">
            <a:avLst/>
          </a:prstGeom>
          <a:noFill/>
          <a:ln w="9525">
            <a:noFill/>
            <a:miter lim="800000"/>
            <a:headEnd/>
            <a:tailEnd/>
          </a:ln>
        </p:spPr>
        <p:txBody>
          <a:bodyPr>
            <a:spAutoFit/>
          </a:bodyPr>
          <a:lstStyle/>
          <a:p>
            <a:pPr eaLnBrk="0" hangingPunct="0"/>
            <a:r>
              <a:rPr lang="en-CA" sz="1200" i="1" dirty="0"/>
              <a:t>Source: University of Wellington, NZ, Center for Building Performance Research (2004)</a:t>
            </a:r>
          </a:p>
        </p:txBody>
      </p:sp>
      <p:sp>
        <p:nvSpPr>
          <p:cNvPr id="23"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marL="342900" indent="-342900" fontAlgn="auto">
              <a:spcBef>
                <a:spcPct val="20000"/>
              </a:spcBef>
              <a:spcAft>
                <a:spcPts val="0"/>
              </a:spcAft>
              <a:defRPr/>
            </a:pPr>
            <a:r>
              <a:rPr lang="en-CA" sz="2400" dirty="0" smtClean="0">
                <a:solidFill>
                  <a:schemeClr val="bg1"/>
                </a:solidFill>
                <a:latin typeface="Arial" pitchFamily="34" charset="0"/>
                <a:cs typeface="Arial" pitchFamily="34" charset="0"/>
              </a:rPr>
              <a:t>Initial Embodied Energy of Building Materials </a:t>
            </a:r>
            <a:br>
              <a:rPr lang="en-CA" sz="2400" dirty="0" smtClean="0">
                <a:solidFill>
                  <a:schemeClr val="bg1"/>
                </a:solidFill>
                <a:latin typeface="Arial" pitchFamily="34" charset="0"/>
                <a:cs typeface="Arial" pitchFamily="34" charset="0"/>
              </a:rPr>
            </a:br>
            <a:r>
              <a:rPr lang="en-CA" sz="2400" dirty="0" smtClean="0">
                <a:solidFill>
                  <a:schemeClr val="bg1"/>
                </a:solidFill>
                <a:latin typeface="Arial" pitchFamily="34" charset="0"/>
                <a:cs typeface="Arial" pitchFamily="34" charset="0"/>
              </a:rPr>
              <a:t>Per Unit Mass</a:t>
            </a:r>
            <a:endParaRPr lang="en-CA" sz="2400"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Chart 7"/>
          <p:cNvGraphicFramePr>
            <a:graphicFrameLocks/>
          </p:cNvGraphicFramePr>
          <p:nvPr/>
        </p:nvGraphicFramePr>
        <p:xfrm>
          <a:off x="1738312" y="1676400"/>
          <a:ext cx="7405688" cy="4324350"/>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2"/>
          <p:cNvSpPr>
            <a:spLocks noGrp="1"/>
          </p:cNvSpPr>
          <p:nvPr>
            <p:ph idx="1"/>
          </p:nvPr>
        </p:nvSpPr>
        <p:spPr/>
        <p:txBody>
          <a:bodyPr rtlCol="0">
            <a:normAutofit/>
          </a:bodyPr>
          <a:lstStyle/>
          <a:p>
            <a:pPr marL="514350" indent="-514350" eaLnBrk="1" fontAlgn="auto" hangingPunct="1">
              <a:spcAft>
                <a:spcPts val="0"/>
              </a:spcAft>
              <a:buFont typeface="Arial" pitchFamily="34" charset="0"/>
              <a:buNone/>
              <a:defRPr/>
            </a:pPr>
            <a:endParaRPr lang="en-CA" sz="1600" dirty="0" smtClean="0">
              <a:solidFill>
                <a:schemeClr val="bg1"/>
              </a:solidFill>
            </a:endParaRPr>
          </a:p>
          <a:p>
            <a:pPr eaLnBrk="1" fontAlgn="auto" hangingPunct="1">
              <a:spcAft>
                <a:spcPts val="0"/>
              </a:spcAft>
              <a:buFont typeface="Arial" pitchFamily="34" charset="0"/>
              <a:buNone/>
              <a:defRPr/>
            </a:pPr>
            <a:endParaRPr lang="en-CA" dirty="0" smtClean="0">
              <a:solidFill>
                <a:schemeClr val="bg1"/>
              </a:solidFill>
            </a:endParaRPr>
          </a:p>
          <a:p>
            <a:pPr eaLnBrk="1" fontAlgn="auto" hangingPunct="1">
              <a:spcAft>
                <a:spcPts val="0"/>
              </a:spcAft>
              <a:buFont typeface="Arial" pitchFamily="34" charset="0"/>
              <a:buNone/>
              <a:defRPr/>
            </a:pPr>
            <a:endParaRPr lang="en-CA" dirty="0" smtClean="0">
              <a:solidFill>
                <a:schemeClr val="bg1"/>
              </a:solidFill>
            </a:endParaRPr>
          </a:p>
          <a:p>
            <a:pPr eaLnBrk="1" fontAlgn="auto" hangingPunct="1">
              <a:spcAft>
                <a:spcPts val="0"/>
              </a:spcAft>
              <a:buFont typeface="Arial" pitchFamily="34" charset="0"/>
              <a:buNone/>
              <a:defRPr/>
            </a:pPr>
            <a:endParaRPr lang="en-CA" dirty="0" smtClean="0">
              <a:solidFill>
                <a:schemeClr val="bg1"/>
              </a:solidFill>
            </a:endParaRPr>
          </a:p>
          <a:p>
            <a:pPr eaLnBrk="1" fontAlgn="auto" hangingPunct="1">
              <a:spcAft>
                <a:spcPts val="0"/>
              </a:spcAft>
              <a:buFont typeface="Arial" pitchFamily="34" charset="0"/>
              <a:buNone/>
              <a:defRPr/>
            </a:pPr>
            <a:endParaRPr lang="en-CA" dirty="0" smtClean="0">
              <a:solidFill>
                <a:schemeClr val="bg1"/>
              </a:solidFill>
            </a:endParaRPr>
          </a:p>
        </p:txBody>
      </p:sp>
      <p:sp>
        <p:nvSpPr>
          <p:cNvPr id="19461" name="Footer Placeholder 16"/>
          <p:cNvSpPr>
            <a:spLocks noGrp="1"/>
          </p:cNvSpPr>
          <p:nvPr>
            <p:ph type="ftr" sz="quarter" idx="4294967295"/>
          </p:nvPr>
        </p:nvSpPr>
        <p:spPr bwMode="auto">
          <a:xfrm>
            <a:off x="7086600" y="6400800"/>
            <a:ext cx="19050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CA" sz="1400" dirty="0" smtClean="0"/>
              <a:t>www.cn-sbs.cssbi.ca</a:t>
            </a:r>
          </a:p>
        </p:txBody>
      </p:sp>
      <p:grpSp>
        <p:nvGrpSpPr>
          <p:cNvPr id="4" name="Group 12"/>
          <p:cNvGrpSpPr/>
          <p:nvPr/>
        </p:nvGrpSpPr>
        <p:grpSpPr>
          <a:xfrm>
            <a:off x="5638800" y="2971800"/>
            <a:ext cx="2286016" cy="1046794"/>
            <a:chOff x="7286644" y="3571876"/>
            <a:chExt cx="2928962" cy="1046794"/>
          </a:xfrm>
          <a:solidFill>
            <a:schemeClr val="bg1"/>
          </a:solidFill>
        </p:grpSpPr>
        <p:sp>
          <p:nvSpPr>
            <p:cNvPr id="14" name="TextBox 10"/>
            <p:cNvSpPr txBox="1"/>
            <p:nvPr/>
          </p:nvSpPr>
          <p:spPr>
            <a:xfrm>
              <a:off x="7286644" y="3571876"/>
              <a:ext cx="2928962" cy="584775"/>
            </a:xfrm>
            <a:prstGeom prst="rect">
              <a:avLst/>
            </a:prstGeom>
            <a:solidFill>
              <a:schemeClr val="tx1">
                <a:lumMod val="85000"/>
                <a:lumOff val="15000"/>
              </a:schemeClr>
            </a:solidFill>
            <a:ln w="28575">
              <a:solidFill>
                <a:schemeClr val="bg1"/>
              </a:solidFill>
            </a:ln>
          </p:spPr>
          <p:txBody>
            <a:bodyPr>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fontAlgn="auto">
                <a:spcBef>
                  <a:spcPts val="0"/>
                </a:spcBef>
                <a:spcAft>
                  <a:spcPts val="0"/>
                </a:spcAft>
                <a:defRPr/>
              </a:pPr>
              <a:r>
                <a:rPr lang="en-CA" sz="1600" dirty="0" smtClean="0">
                  <a:solidFill>
                    <a:schemeClr val="bg1"/>
                  </a:solidFill>
                  <a:cs typeface="Arial" pitchFamily="34" charset="0"/>
                </a:rPr>
                <a:t>Timber (glulam): 0.8 kg of CO</a:t>
              </a:r>
              <a:r>
                <a:rPr lang="en-CA" sz="1600" baseline="-25000" dirty="0" smtClean="0">
                  <a:solidFill>
                    <a:schemeClr val="bg1"/>
                  </a:solidFill>
                  <a:cs typeface="Arial" pitchFamily="34" charset="0"/>
                </a:rPr>
                <a:t>2</a:t>
              </a:r>
              <a:r>
                <a:rPr lang="en-CA" sz="1600" dirty="0" smtClean="0">
                  <a:solidFill>
                    <a:schemeClr val="bg1"/>
                  </a:solidFill>
                  <a:cs typeface="Arial" pitchFamily="34" charset="0"/>
                </a:rPr>
                <a:t> eq./kg</a:t>
              </a:r>
              <a:endParaRPr lang="en-CA" sz="1600" dirty="0">
                <a:solidFill>
                  <a:schemeClr val="bg1"/>
                </a:solidFill>
                <a:cs typeface="Arial" pitchFamily="34" charset="0"/>
              </a:endParaRPr>
            </a:p>
          </p:txBody>
        </p:sp>
        <p:cxnSp>
          <p:nvCxnSpPr>
            <p:cNvPr id="15" name="Straight Arrow Connector 14"/>
            <p:cNvCxnSpPr/>
            <p:nvPr/>
          </p:nvCxnSpPr>
          <p:spPr bwMode="auto">
            <a:xfrm rot="5400000">
              <a:off x="9586323" y="4379933"/>
              <a:ext cx="437194" cy="4028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grpSp>
      <p:sp>
        <p:nvSpPr>
          <p:cNvPr id="3080" name="TextBox 15"/>
          <p:cNvSpPr txBox="1">
            <a:spLocks noChangeArrowheads="1"/>
          </p:cNvSpPr>
          <p:nvPr/>
        </p:nvSpPr>
        <p:spPr bwMode="auto">
          <a:xfrm rot="-5400000">
            <a:off x="101600" y="2946400"/>
            <a:ext cx="3000375" cy="307975"/>
          </a:xfrm>
          <a:prstGeom prst="rect">
            <a:avLst/>
          </a:prstGeom>
          <a:noFill/>
          <a:ln w="9525">
            <a:noFill/>
            <a:miter lim="800000"/>
            <a:headEnd/>
            <a:tailEnd/>
          </a:ln>
        </p:spPr>
        <p:txBody>
          <a:bodyPr>
            <a:spAutoFit/>
          </a:bodyPr>
          <a:lstStyle/>
          <a:p>
            <a:pPr eaLnBrk="0" hangingPunct="0"/>
            <a:r>
              <a:rPr lang="en-CA" sz="1400" dirty="0"/>
              <a:t>Embodied CO</a:t>
            </a:r>
            <a:r>
              <a:rPr lang="en-CA" sz="1400" baseline="-25000" dirty="0"/>
              <a:t>2</a:t>
            </a:r>
            <a:r>
              <a:rPr lang="en-CA" sz="1400" dirty="0"/>
              <a:t> (kg of CO</a:t>
            </a:r>
            <a:r>
              <a:rPr lang="en-CA" sz="1400" baseline="-25000" dirty="0"/>
              <a:t>2</a:t>
            </a:r>
            <a:r>
              <a:rPr lang="en-CA" sz="1400" dirty="0"/>
              <a:t> eq./kg)</a:t>
            </a:r>
          </a:p>
        </p:txBody>
      </p:sp>
      <p:sp>
        <p:nvSpPr>
          <p:cNvPr id="3082" name="TextBox 12"/>
          <p:cNvSpPr txBox="1">
            <a:spLocks noChangeArrowheads="1"/>
          </p:cNvSpPr>
          <p:nvPr/>
        </p:nvSpPr>
        <p:spPr bwMode="auto">
          <a:xfrm>
            <a:off x="1295400" y="6172200"/>
            <a:ext cx="7643813" cy="276225"/>
          </a:xfrm>
          <a:prstGeom prst="rect">
            <a:avLst/>
          </a:prstGeom>
          <a:noFill/>
          <a:ln w="9525">
            <a:noFill/>
            <a:miter lim="800000"/>
            <a:headEnd/>
            <a:tailEnd/>
          </a:ln>
        </p:spPr>
        <p:txBody>
          <a:bodyPr>
            <a:spAutoFit/>
          </a:bodyPr>
          <a:lstStyle/>
          <a:p>
            <a:pPr eaLnBrk="0" hangingPunct="0"/>
            <a:r>
              <a:rPr lang="en-CA" sz="1200" i="1" dirty="0"/>
              <a:t>Source: University of Bath, UK, Inventory of Carbon and Energy (2008)</a:t>
            </a:r>
          </a:p>
        </p:txBody>
      </p:sp>
      <p:grpSp>
        <p:nvGrpSpPr>
          <p:cNvPr id="5" name="Group 17"/>
          <p:cNvGrpSpPr/>
          <p:nvPr/>
        </p:nvGrpSpPr>
        <p:grpSpPr>
          <a:xfrm>
            <a:off x="4800600" y="1600200"/>
            <a:ext cx="3932267" cy="2644794"/>
            <a:chOff x="2824165" y="2062222"/>
            <a:chExt cx="3932267" cy="2644794"/>
          </a:xfrm>
          <a:solidFill>
            <a:schemeClr val="bg1"/>
          </a:solidFill>
        </p:grpSpPr>
        <p:sp>
          <p:nvSpPr>
            <p:cNvPr id="22" name="TextBox 21"/>
            <p:cNvSpPr txBox="1"/>
            <p:nvPr/>
          </p:nvSpPr>
          <p:spPr>
            <a:xfrm>
              <a:off x="3395670" y="2062222"/>
              <a:ext cx="3360762" cy="584775"/>
            </a:xfrm>
            <a:prstGeom prst="rect">
              <a:avLst/>
            </a:prstGeom>
            <a:solidFill>
              <a:schemeClr val="tx1">
                <a:lumMod val="85000"/>
                <a:lumOff val="15000"/>
              </a:schemeClr>
            </a:solidFill>
            <a:ln w="28575">
              <a:solidFill>
                <a:schemeClr val="bg1"/>
              </a:solidFill>
            </a:ln>
          </p:spPr>
          <p:txBody>
            <a:bodyPr>
              <a:spAutoFit/>
            </a:bodyPr>
            <a:lstStyle/>
            <a:p>
              <a:pPr eaLnBrk="0" fontAlgn="auto" hangingPunct="0">
                <a:spcBef>
                  <a:spcPts val="0"/>
                </a:spcBef>
                <a:spcAft>
                  <a:spcPts val="0"/>
                </a:spcAft>
                <a:defRPr/>
              </a:pPr>
              <a:r>
                <a:rPr lang="en-CA" sz="1600" dirty="0">
                  <a:solidFill>
                    <a:schemeClr val="bg1"/>
                  </a:solidFill>
                  <a:latin typeface="Arial" pitchFamily="34" charset="0"/>
                  <a:cs typeface="Arial" pitchFamily="34" charset="0"/>
                </a:rPr>
                <a:t>Steel with recycled content can be as low as 0.5 kg of CO</a:t>
              </a:r>
              <a:r>
                <a:rPr lang="en-CA" sz="1600" baseline="-25000" dirty="0">
                  <a:solidFill>
                    <a:schemeClr val="bg1"/>
                  </a:solidFill>
                  <a:latin typeface="Arial" pitchFamily="34" charset="0"/>
                  <a:cs typeface="Arial" pitchFamily="34" charset="0"/>
                </a:rPr>
                <a:t>2</a:t>
              </a:r>
              <a:r>
                <a:rPr lang="en-CA" sz="1600" dirty="0">
                  <a:solidFill>
                    <a:schemeClr val="bg1"/>
                  </a:solidFill>
                  <a:latin typeface="Arial" pitchFamily="34" charset="0"/>
                  <a:cs typeface="Arial" pitchFamily="34" charset="0"/>
                </a:rPr>
                <a:t> eq./kg</a:t>
              </a:r>
            </a:p>
          </p:txBody>
        </p:sp>
        <p:grpSp>
          <p:nvGrpSpPr>
            <p:cNvPr id="6" name="Group 39"/>
            <p:cNvGrpSpPr>
              <a:grpSpLocks/>
            </p:cNvGrpSpPr>
            <p:nvPr/>
          </p:nvGrpSpPr>
          <p:grpSpPr bwMode="auto">
            <a:xfrm>
              <a:off x="2824165" y="2347335"/>
              <a:ext cx="581283" cy="2359681"/>
              <a:chOff x="2881310" y="2679561"/>
              <a:chExt cx="869634" cy="2477070"/>
            </a:xfrm>
            <a:grpFill/>
          </p:grpSpPr>
          <p:cxnSp>
            <p:nvCxnSpPr>
              <p:cNvPr id="24" name="Straight Arrow Connector 23"/>
              <p:cNvCxnSpPr/>
              <p:nvPr/>
            </p:nvCxnSpPr>
            <p:spPr bwMode="auto">
              <a:xfrm rot="10800000">
                <a:off x="2881310" y="5154964"/>
                <a:ext cx="432254" cy="1667"/>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25" name="Straight Connector 24"/>
              <p:cNvCxnSpPr/>
              <p:nvPr/>
            </p:nvCxnSpPr>
            <p:spPr bwMode="auto">
              <a:xfrm rot="5400000" flipH="1" flipV="1">
                <a:off x="2093933" y="3918713"/>
                <a:ext cx="2472503" cy="0"/>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26" name="Straight Connector 25"/>
              <p:cNvCxnSpPr/>
              <p:nvPr/>
            </p:nvCxnSpPr>
            <p:spPr bwMode="auto">
              <a:xfrm>
                <a:off x="3313564" y="2679561"/>
                <a:ext cx="437380" cy="0"/>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grpSp>
      </p:grpSp>
      <p:grpSp>
        <p:nvGrpSpPr>
          <p:cNvPr id="7" name="Group 12"/>
          <p:cNvGrpSpPr/>
          <p:nvPr/>
        </p:nvGrpSpPr>
        <p:grpSpPr>
          <a:xfrm>
            <a:off x="6324600" y="2286000"/>
            <a:ext cx="2286016" cy="1744984"/>
            <a:chOff x="7114600" y="3571876"/>
            <a:chExt cx="2928962" cy="1744984"/>
          </a:xfrm>
          <a:solidFill>
            <a:schemeClr val="bg1"/>
          </a:solidFill>
        </p:grpSpPr>
        <p:sp>
          <p:nvSpPr>
            <p:cNvPr id="27" name="TextBox 10"/>
            <p:cNvSpPr txBox="1"/>
            <p:nvPr/>
          </p:nvSpPr>
          <p:spPr>
            <a:xfrm>
              <a:off x="7114600" y="3571876"/>
              <a:ext cx="2928962" cy="584775"/>
            </a:xfrm>
            <a:prstGeom prst="rect">
              <a:avLst/>
            </a:prstGeom>
            <a:solidFill>
              <a:schemeClr val="tx1">
                <a:lumMod val="85000"/>
                <a:lumOff val="15000"/>
              </a:schemeClr>
            </a:solidFill>
            <a:ln w="28575">
              <a:solidFill>
                <a:schemeClr val="bg1"/>
              </a:solidFill>
            </a:ln>
          </p:spPr>
          <p:txBody>
            <a:bodyPr>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fontAlgn="auto">
                <a:spcBef>
                  <a:spcPts val="0"/>
                </a:spcBef>
                <a:spcAft>
                  <a:spcPts val="0"/>
                </a:spcAft>
                <a:defRPr/>
              </a:pPr>
              <a:r>
                <a:rPr lang="en-CA" sz="1600" dirty="0" smtClean="0">
                  <a:solidFill>
                    <a:schemeClr val="bg1"/>
                  </a:solidFill>
                  <a:cs typeface="Arial" pitchFamily="34" charset="0"/>
                </a:rPr>
                <a:t>Concrete (25% flyash): 0.1 kg of CO</a:t>
              </a:r>
              <a:r>
                <a:rPr lang="en-CA" sz="1600" baseline="-25000" dirty="0" smtClean="0">
                  <a:solidFill>
                    <a:schemeClr val="bg1"/>
                  </a:solidFill>
                  <a:cs typeface="Arial" pitchFamily="34" charset="0"/>
                </a:rPr>
                <a:t>2</a:t>
              </a:r>
              <a:r>
                <a:rPr lang="en-CA" sz="1600" dirty="0" smtClean="0">
                  <a:solidFill>
                    <a:schemeClr val="bg1"/>
                  </a:solidFill>
                  <a:cs typeface="Arial" pitchFamily="34" charset="0"/>
                </a:rPr>
                <a:t> eq./kg</a:t>
              </a:r>
              <a:endParaRPr lang="en-CA" sz="1600" dirty="0">
                <a:solidFill>
                  <a:schemeClr val="bg1"/>
                </a:solidFill>
                <a:cs typeface="Arial" pitchFamily="34" charset="0"/>
              </a:endParaRPr>
            </a:p>
          </p:txBody>
        </p:sp>
        <p:cxnSp>
          <p:nvCxnSpPr>
            <p:cNvPr id="28" name="Straight Arrow Connector 27"/>
            <p:cNvCxnSpPr/>
            <p:nvPr/>
          </p:nvCxnSpPr>
          <p:spPr bwMode="auto">
            <a:xfrm rot="5400000">
              <a:off x="9142408" y="4708621"/>
              <a:ext cx="1211584" cy="4894"/>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grpSp>
      <p:sp>
        <p:nvSpPr>
          <p:cNvPr id="29"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marL="342900" indent="-342900" fontAlgn="auto">
              <a:spcBef>
                <a:spcPct val="20000"/>
              </a:spcBef>
              <a:spcAft>
                <a:spcPts val="0"/>
              </a:spcAft>
              <a:defRPr/>
            </a:pPr>
            <a:r>
              <a:rPr lang="en-CA" sz="2400" dirty="0" smtClean="0">
                <a:solidFill>
                  <a:schemeClr val="bg1"/>
                </a:solidFill>
                <a:latin typeface="Arial" pitchFamily="34" charset="0"/>
                <a:cs typeface="Arial" pitchFamily="34" charset="0"/>
              </a:rPr>
              <a:t>Embodied Carbon Dioxide of Building Materials </a:t>
            </a:r>
            <a:br>
              <a:rPr lang="en-CA" sz="2400" dirty="0" smtClean="0">
                <a:solidFill>
                  <a:schemeClr val="bg1"/>
                </a:solidFill>
                <a:latin typeface="Arial" pitchFamily="34" charset="0"/>
                <a:cs typeface="Arial" pitchFamily="34" charset="0"/>
              </a:rPr>
            </a:br>
            <a:r>
              <a:rPr lang="en-CA" sz="2400" dirty="0" smtClean="0">
                <a:solidFill>
                  <a:schemeClr val="bg1"/>
                </a:solidFill>
                <a:latin typeface="Arial" pitchFamily="34" charset="0"/>
                <a:cs typeface="Arial" pitchFamily="34" charset="0"/>
              </a:rPr>
              <a:t>Per Unit Mass</a:t>
            </a:r>
            <a:endParaRPr lang="en-CA" sz="2400"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lnSpcReduction="10000"/>
          </a:bodyPr>
          <a:lstStyle/>
          <a:p>
            <a:pPr marL="514350" indent="-514350" eaLnBrk="1" fontAlgn="auto" hangingPunct="1">
              <a:spcAft>
                <a:spcPts val="0"/>
              </a:spcAft>
              <a:buFont typeface="Arial" pitchFamily="34" charset="0"/>
              <a:buNone/>
              <a:defRPr/>
            </a:pPr>
            <a:r>
              <a:rPr lang="en-CA" sz="2800" b="1" dirty="0" smtClean="0">
                <a:solidFill>
                  <a:schemeClr val="tx1"/>
                </a:solidFill>
              </a:rPr>
              <a:t>Life-Cycle Assessment (LCA)</a:t>
            </a:r>
          </a:p>
          <a:p>
            <a:pPr marL="514350" indent="-514350" eaLnBrk="1" fontAlgn="auto" hangingPunct="1">
              <a:spcAft>
                <a:spcPts val="0"/>
              </a:spcAft>
              <a:buFont typeface="Arial" pitchFamily="34" charset="0"/>
              <a:buNone/>
              <a:defRPr/>
            </a:pPr>
            <a:endParaRPr lang="en-CA" sz="1600" dirty="0" smtClean="0">
              <a:solidFill>
                <a:schemeClr val="tx1"/>
              </a:solidFill>
            </a:endParaRPr>
          </a:p>
          <a:p>
            <a:pPr lvl="1" eaLnBrk="1" fontAlgn="auto" hangingPunct="1">
              <a:spcAft>
                <a:spcPts val="0"/>
              </a:spcAft>
              <a:buFont typeface="Arial" pitchFamily="34" charset="0"/>
              <a:buChar char="–"/>
              <a:defRPr/>
            </a:pPr>
            <a:r>
              <a:rPr lang="en-CA" sz="1800" dirty="0" smtClean="0">
                <a:solidFill>
                  <a:schemeClr val="tx1"/>
                </a:solidFill>
              </a:rPr>
              <a:t>The main goal of a LCA is to quantify energy and material use as well as other environmental parameters at various stages of a product’s life-cycle including: resource extraction, manufacturing, construction, operation, and post-use disposal</a:t>
            </a:r>
          </a:p>
          <a:p>
            <a:pPr lvl="1" eaLnBrk="1" fontAlgn="auto" hangingPunct="1">
              <a:spcAft>
                <a:spcPts val="0"/>
              </a:spcAft>
              <a:buFont typeface="Arial" pitchFamily="34" charset="0"/>
              <a:buNone/>
              <a:defRPr/>
            </a:pPr>
            <a:endParaRPr lang="en-CA" sz="1800" dirty="0" smtClean="0">
              <a:solidFill>
                <a:schemeClr val="tx1"/>
              </a:solidFill>
            </a:endParaRPr>
          </a:p>
          <a:p>
            <a:pPr marL="514350" indent="-514350" eaLnBrk="1" fontAlgn="auto" hangingPunct="1">
              <a:spcAft>
                <a:spcPts val="0"/>
              </a:spcAft>
              <a:buFont typeface="Arial" pitchFamily="34" charset="0"/>
              <a:buNone/>
              <a:defRPr/>
            </a:pPr>
            <a:r>
              <a:rPr lang="en-CA" sz="2800" b="1" dirty="0" smtClean="0">
                <a:solidFill>
                  <a:schemeClr val="tx1"/>
                </a:solidFill>
              </a:rPr>
              <a:t>Life-Cycle Inventory (LCI) Database</a:t>
            </a:r>
          </a:p>
          <a:p>
            <a:pPr marL="514350" indent="-514350" eaLnBrk="1" fontAlgn="auto" hangingPunct="1">
              <a:spcAft>
                <a:spcPts val="0"/>
              </a:spcAft>
              <a:buFont typeface="Arial" pitchFamily="34" charset="0"/>
              <a:buNone/>
              <a:defRPr/>
            </a:pPr>
            <a:endParaRPr lang="en-CA" sz="1600" dirty="0" smtClean="0">
              <a:solidFill>
                <a:schemeClr val="tx1"/>
              </a:solidFill>
            </a:endParaRPr>
          </a:p>
          <a:p>
            <a:pPr lvl="1" eaLnBrk="1" fontAlgn="auto" hangingPunct="1">
              <a:spcAft>
                <a:spcPts val="0"/>
              </a:spcAft>
              <a:buFont typeface="Arial" pitchFamily="34" charset="0"/>
              <a:buChar char="–"/>
              <a:defRPr/>
            </a:pPr>
            <a:r>
              <a:rPr lang="en-CA" sz="1800" dirty="0" smtClean="0">
                <a:solidFill>
                  <a:schemeClr val="tx1"/>
                </a:solidFill>
              </a:rPr>
              <a:t>A database that provides a cradle-to-grave accounting of the energy and material flows into and out of the environment that are associated with producing a material. This database is a critical component of a Life-Cycle Assessment </a:t>
            </a:r>
          </a:p>
          <a:p>
            <a:pPr eaLnBrk="1" fontAlgn="auto" hangingPunct="1">
              <a:spcAft>
                <a:spcPts val="0"/>
              </a:spcAft>
              <a:buFont typeface="Arial" pitchFamily="34" charset="0"/>
              <a:buNone/>
              <a:defRPr/>
            </a:pPr>
            <a:endParaRPr lang="en-CA" dirty="0" smtClean="0">
              <a:solidFill>
                <a:schemeClr val="tx1"/>
              </a:solidFill>
            </a:endParaRPr>
          </a:p>
        </p:txBody>
      </p:sp>
      <p:sp>
        <p:nvSpPr>
          <p:cNvPr id="20484" name="Footer Placeholder 16"/>
          <p:cNvSpPr>
            <a:spLocks noGrp="1"/>
          </p:cNvSpPr>
          <p:nvPr>
            <p:ph type="ftr" sz="quarter" idx="4294967295"/>
          </p:nvPr>
        </p:nvSpPr>
        <p:spPr bwMode="auto">
          <a:xfrm>
            <a:off x="3124200" y="6356350"/>
            <a:ext cx="28956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CA" sz="1800" smtClean="0">
                <a:solidFill>
                  <a:schemeClr val="bg1"/>
                </a:solidFill>
              </a:rPr>
              <a:t>www.cn-sbs.cssbi.ca</a:t>
            </a:r>
            <a:endParaRPr lang="en-CA" smtClean="0">
              <a:solidFill>
                <a:schemeClr val="bg1"/>
              </a:solidFill>
            </a:endParaRPr>
          </a:p>
        </p:txBody>
      </p:sp>
      <p:sp>
        <p:nvSpPr>
          <p:cNvPr id="20485" name="Slide Number Placeholder 4"/>
          <p:cNvSpPr>
            <a:spLocks noGrp="1"/>
          </p:cNvSpPr>
          <p:nvPr>
            <p:ph type="sldNum" sz="quarter" idx="4294967295"/>
          </p:nvPr>
        </p:nvSpPr>
        <p:spPr bwMode="auto">
          <a:xfrm>
            <a:off x="6553200" y="6356350"/>
            <a:ext cx="21336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344B3A1E-C2F8-492A-B5A2-5505B427084F}" type="slidenum">
              <a:rPr lang="en-CA" smtClean="0">
                <a:solidFill>
                  <a:schemeClr val="bg1"/>
                </a:solidFill>
              </a:rPr>
              <a:pPr fontAlgn="base">
                <a:spcBef>
                  <a:spcPct val="0"/>
                </a:spcBef>
                <a:spcAft>
                  <a:spcPct val="0"/>
                </a:spcAft>
                <a:defRPr/>
              </a:pPr>
              <a:t>68</a:t>
            </a:fld>
            <a:endParaRPr lang="en-CA" dirty="0" smtClean="0">
              <a:solidFill>
                <a:schemeClr val="bg1"/>
              </a:solidFill>
            </a:endParaRPr>
          </a:p>
        </p:txBody>
      </p:sp>
      <p:sp>
        <p:nvSpPr>
          <p:cNvPr id="7"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marL="342900" indent="-342900" fontAlgn="auto">
              <a:spcBef>
                <a:spcPct val="20000"/>
              </a:spcBef>
              <a:spcAft>
                <a:spcPts val="0"/>
              </a:spcAft>
              <a:defRPr/>
            </a:pPr>
            <a:r>
              <a:rPr lang="en-CA" sz="3200" dirty="0" smtClean="0">
                <a:solidFill>
                  <a:schemeClr val="bg1"/>
                </a:solidFill>
                <a:latin typeface="Arial" pitchFamily="34" charset="0"/>
                <a:cs typeface="Arial" pitchFamily="34" charset="0"/>
              </a:rPr>
              <a:t>The Life Cycle of a Material</a:t>
            </a:r>
            <a:endParaRPr lang="en-CA" sz="3200"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371600"/>
            <a:ext cx="7315200" cy="5043488"/>
          </a:xfrm>
        </p:spPr>
        <p:txBody>
          <a:bodyPr rtlCol="0">
            <a:normAutofit lnSpcReduction="10000"/>
          </a:bodyPr>
          <a:lstStyle/>
          <a:p>
            <a:pPr marL="514350" indent="-514350" eaLnBrk="1" fontAlgn="auto" hangingPunct="1">
              <a:spcAft>
                <a:spcPts val="0"/>
              </a:spcAft>
              <a:buFont typeface="Arial" pitchFamily="34" charset="0"/>
              <a:buNone/>
              <a:defRPr/>
            </a:pPr>
            <a:r>
              <a:rPr lang="en-CA" sz="2800" b="1" dirty="0" smtClean="0">
                <a:solidFill>
                  <a:schemeClr val="tx1"/>
                </a:solidFill>
              </a:rPr>
              <a:t>Embodied Energy </a:t>
            </a:r>
          </a:p>
          <a:p>
            <a:pPr lvl="1" eaLnBrk="1" fontAlgn="auto" hangingPunct="1">
              <a:spcAft>
                <a:spcPts val="0"/>
              </a:spcAft>
              <a:buFont typeface="Arial" pitchFamily="34" charset="0"/>
              <a:buChar char="–"/>
              <a:defRPr/>
            </a:pPr>
            <a:r>
              <a:rPr lang="en-CA" sz="2000" u="sng" dirty="0" smtClean="0">
                <a:solidFill>
                  <a:schemeClr val="tx1"/>
                </a:solidFill>
              </a:rPr>
              <a:t>ATHENA® Impact Estimator for Buildings</a:t>
            </a:r>
          </a:p>
          <a:p>
            <a:pPr lvl="1" eaLnBrk="1" fontAlgn="auto" hangingPunct="1">
              <a:spcAft>
                <a:spcPts val="0"/>
              </a:spcAft>
              <a:buFont typeface="Arial" pitchFamily="34" charset="0"/>
              <a:buChar char="–"/>
              <a:defRPr/>
            </a:pPr>
            <a:r>
              <a:rPr lang="en-CA" sz="1600" dirty="0" smtClean="0">
                <a:solidFill>
                  <a:schemeClr val="tx1"/>
                </a:solidFill>
              </a:rPr>
              <a:t>The only North American specific software tool that evaluates whole buildings and assemblies based on internationally recognized LCA methodology</a:t>
            </a:r>
          </a:p>
          <a:p>
            <a:pPr lvl="1" eaLnBrk="1" fontAlgn="auto" hangingPunct="1">
              <a:spcAft>
                <a:spcPts val="0"/>
              </a:spcAft>
              <a:buFont typeface="Arial" pitchFamily="34" charset="0"/>
              <a:buChar char="–"/>
              <a:defRPr/>
            </a:pPr>
            <a:r>
              <a:rPr lang="en-CA" sz="1600" dirty="0" smtClean="0">
                <a:solidFill>
                  <a:schemeClr val="tx1"/>
                </a:solidFill>
              </a:rPr>
              <a:t>Non-profit organization that has been around for more than 10 years</a:t>
            </a:r>
          </a:p>
          <a:p>
            <a:pPr lvl="1" eaLnBrk="1" fontAlgn="auto" hangingPunct="1">
              <a:spcAft>
                <a:spcPts val="0"/>
              </a:spcAft>
              <a:buFont typeface="Arial" pitchFamily="34" charset="0"/>
              <a:buChar char="–"/>
              <a:defRPr/>
            </a:pPr>
            <a:r>
              <a:rPr lang="en-CA" sz="1600" dirty="0" smtClean="0">
                <a:solidFill>
                  <a:schemeClr val="tx1"/>
                </a:solidFill>
              </a:rPr>
              <a:t>One of the most comprehensive LCI databases in the world with over $2 million spent on database development</a:t>
            </a:r>
          </a:p>
          <a:p>
            <a:pPr lvl="1" eaLnBrk="1" fontAlgn="auto" hangingPunct="1">
              <a:spcAft>
                <a:spcPts val="0"/>
              </a:spcAft>
              <a:buFont typeface="Arial" pitchFamily="34" charset="0"/>
              <a:buChar char="–"/>
              <a:defRPr/>
            </a:pPr>
            <a:r>
              <a:rPr lang="en-CA" sz="1600" dirty="0" smtClean="0">
                <a:solidFill>
                  <a:schemeClr val="tx1"/>
                </a:solidFill>
              </a:rPr>
              <a:t>Considers the life-cycle impacts of:</a:t>
            </a:r>
          </a:p>
          <a:p>
            <a:pPr lvl="2" eaLnBrk="1" fontAlgn="auto" hangingPunct="1">
              <a:spcAft>
                <a:spcPts val="0"/>
              </a:spcAft>
              <a:buFont typeface="Wingdings" pitchFamily="2" charset="2"/>
              <a:buChar char="ü"/>
              <a:defRPr/>
            </a:pPr>
            <a:r>
              <a:rPr lang="en-CA" sz="1400" dirty="0" smtClean="0">
                <a:solidFill>
                  <a:schemeClr val="tx1"/>
                </a:solidFill>
              </a:rPr>
              <a:t>Material manufacturing including resource extraction </a:t>
            </a:r>
          </a:p>
          <a:p>
            <a:pPr lvl="2" eaLnBrk="1" fontAlgn="auto" hangingPunct="1">
              <a:spcAft>
                <a:spcPts val="0"/>
              </a:spcAft>
              <a:buFont typeface="Arial" pitchFamily="34" charset="0"/>
              <a:buNone/>
              <a:defRPr/>
            </a:pPr>
            <a:r>
              <a:rPr lang="en-CA" sz="1400" dirty="0" smtClean="0">
                <a:solidFill>
                  <a:schemeClr val="tx1"/>
                </a:solidFill>
              </a:rPr>
              <a:t>	and recycled content</a:t>
            </a:r>
          </a:p>
          <a:p>
            <a:pPr lvl="2" eaLnBrk="1" fontAlgn="auto" hangingPunct="1">
              <a:spcAft>
                <a:spcPts val="0"/>
              </a:spcAft>
              <a:buFont typeface="Wingdings" pitchFamily="2" charset="2"/>
              <a:buChar char="ü"/>
              <a:defRPr/>
            </a:pPr>
            <a:r>
              <a:rPr lang="en-CA" sz="1300" dirty="0" smtClean="0">
                <a:solidFill>
                  <a:schemeClr val="tx1"/>
                </a:solidFill>
              </a:rPr>
              <a:t>Related transportation</a:t>
            </a:r>
          </a:p>
          <a:p>
            <a:pPr lvl="2" eaLnBrk="1" fontAlgn="auto" hangingPunct="1">
              <a:spcAft>
                <a:spcPts val="0"/>
              </a:spcAft>
              <a:buFont typeface="Wingdings" pitchFamily="2" charset="2"/>
              <a:buChar char="ü"/>
              <a:defRPr/>
            </a:pPr>
            <a:r>
              <a:rPr lang="en-CA" sz="1300" dirty="0" smtClean="0">
                <a:solidFill>
                  <a:schemeClr val="tx1"/>
                </a:solidFill>
              </a:rPr>
              <a:t>On-site construction</a:t>
            </a:r>
          </a:p>
          <a:p>
            <a:pPr lvl="2" eaLnBrk="1" fontAlgn="auto" hangingPunct="1">
              <a:spcAft>
                <a:spcPts val="0"/>
              </a:spcAft>
              <a:buFont typeface="Wingdings" pitchFamily="2" charset="2"/>
              <a:buChar char="ü"/>
              <a:defRPr/>
            </a:pPr>
            <a:r>
              <a:rPr lang="en-CA" sz="1300" dirty="0" smtClean="0">
                <a:solidFill>
                  <a:schemeClr val="tx1"/>
                </a:solidFill>
              </a:rPr>
              <a:t>Regional variation in energy use, transportation, and </a:t>
            </a:r>
          </a:p>
          <a:p>
            <a:pPr lvl="2" eaLnBrk="1" fontAlgn="auto" hangingPunct="1">
              <a:spcAft>
                <a:spcPts val="0"/>
              </a:spcAft>
              <a:buFont typeface="Arial" pitchFamily="34" charset="0"/>
              <a:buNone/>
              <a:defRPr/>
            </a:pPr>
            <a:r>
              <a:rPr lang="en-CA" sz="1300" dirty="0" smtClean="0">
                <a:solidFill>
                  <a:schemeClr val="tx1"/>
                </a:solidFill>
              </a:rPr>
              <a:t>	other factors</a:t>
            </a:r>
          </a:p>
          <a:p>
            <a:pPr lvl="2" eaLnBrk="1" fontAlgn="auto" hangingPunct="1">
              <a:spcAft>
                <a:spcPts val="0"/>
              </a:spcAft>
              <a:buFont typeface="Wingdings" pitchFamily="2" charset="2"/>
              <a:buChar char="ü"/>
              <a:defRPr/>
            </a:pPr>
            <a:r>
              <a:rPr lang="en-CA" sz="1300" dirty="0" smtClean="0">
                <a:solidFill>
                  <a:schemeClr val="tx1"/>
                </a:solidFill>
              </a:rPr>
              <a:t>Building type and assumed lifespan</a:t>
            </a:r>
          </a:p>
          <a:p>
            <a:pPr lvl="2" eaLnBrk="1" fontAlgn="auto" hangingPunct="1">
              <a:spcAft>
                <a:spcPts val="0"/>
              </a:spcAft>
              <a:buFont typeface="Wingdings" pitchFamily="2" charset="2"/>
              <a:buChar char="ü"/>
              <a:defRPr/>
            </a:pPr>
            <a:r>
              <a:rPr lang="en-CA" sz="1300" dirty="0" smtClean="0">
                <a:solidFill>
                  <a:schemeClr val="tx1"/>
                </a:solidFill>
              </a:rPr>
              <a:t>Maintenance, repair, and replacement effects</a:t>
            </a:r>
          </a:p>
          <a:p>
            <a:pPr lvl="2" eaLnBrk="1" fontAlgn="auto" hangingPunct="1">
              <a:spcAft>
                <a:spcPts val="0"/>
              </a:spcAft>
              <a:buFont typeface="Wingdings" pitchFamily="2" charset="2"/>
              <a:buChar char="ü"/>
              <a:defRPr/>
            </a:pPr>
            <a:r>
              <a:rPr lang="en-CA" sz="1300" dirty="0" smtClean="0">
                <a:solidFill>
                  <a:schemeClr val="tx1"/>
                </a:solidFill>
              </a:rPr>
              <a:t>Demolition and disposal</a:t>
            </a:r>
          </a:p>
          <a:p>
            <a:pPr lvl="2" eaLnBrk="1" fontAlgn="auto" hangingPunct="1">
              <a:spcAft>
                <a:spcPts val="0"/>
              </a:spcAft>
              <a:buFont typeface="Wingdings" pitchFamily="2" charset="2"/>
              <a:buChar char="ü"/>
              <a:defRPr/>
            </a:pPr>
            <a:r>
              <a:rPr lang="en-CA" sz="1300" dirty="0" smtClean="0">
                <a:solidFill>
                  <a:schemeClr val="tx1"/>
                </a:solidFill>
              </a:rPr>
              <a:t>Operating energy emissions and pre-combustion effects </a:t>
            </a:r>
          </a:p>
          <a:p>
            <a:pPr lvl="1" eaLnBrk="1" fontAlgn="auto" hangingPunct="1">
              <a:spcAft>
                <a:spcPts val="0"/>
              </a:spcAft>
              <a:buFont typeface="Arial" pitchFamily="34" charset="0"/>
              <a:buChar char="–"/>
              <a:defRPr/>
            </a:pPr>
            <a:endParaRPr lang="en-CA" sz="1800" dirty="0" smtClean="0">
              <a:solidFill>
                <a:schemeClr val="tx1"/>
              </a:solidFill>
            </a:endParaRPr>
          </a:p>
          <a:p>
            <a:pPr eaLnBrk="1" fontAlgn="auto" hangingPunct="1">
              <a:spcAft>
                <a:spcPts val="0"/>
              </a:spcAft>
              <a:buFont typeface="Arial" pitchFamily="34" charset="0"/>
              <a:buNone/>
              <a:defRPr/>
            </a:pPr>
            <a:endParaRPr lang="en-CA" dirty="0" smtClean="0">
              <a:solidFill>
                <a:schemeClr val="tx1"/>
              </a:solidFill>
            </a:endParaRPr>
          </a:p>
        </p:txBody>
      </p:sp>
      <p:sp>
        <p:nvSpPr>
          <p:cNvPr id="21509" name="Slide Number Placeholder 4"/>
          <p:cNvSpPr>
            <a:spLocks noGrp="1"/>
          </p:cNvSpPr>
          <p:nvPr>
            <p:ph type="sldNum" sz="quarter" idx="4294967295"/>
          </p:nvPr>
        </p:nvSpPr>
        <p:spPr bwMode="auto">
          <a:xfrm>
            <a:off x="6553200" y="6356350"/>
            <a:ext cx="21336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A99DE32C-45F2-4C3B-B5B4-4E640422D47B}" type="slidenum">
              <a:rPr lang="en-CA" smtClean="0">
                <a:solidFill>
                  <a:schemeClr val="bg1"/>
                </a:solidFill>
              </a:rPr>
              <a:pPr fontAlgn="base">
                <a:spcBef>
                  <a:spcPct val="0"/>
                </a:spcBef>
                <a:spcAft>
                  <a:spcPct val="0"/>
                </a:spcAft>
                <a:defRPr/>
              </a:pPr>
              <a:t>69</a:t>
            </a:fld>
            <a:endParaRPr lang="en-CA" dirty="0" smtClean="0">
              <a:solidFill>
                <a:schemeClr val="bg1"/>
              </a:solidFill>
            </a:endParaRPr>
          </a:p>
        </p:txBody>
      </p:sp>
      <p:pic>
        <p:nvPicPr>
          <p:cNvPr id="160770" name="Picture 2" descr="LCA Model - clickable image"/>
          <p:cNvPicPr>
            <a:picLocks noChangeAspect="1" noChangeArrowheads="1"/>
          </p:cNvPicPr>
          <p:nvPr/>
        </p:nvPicPr>
        <p:blipFill>
          <a:blip r:embed="rId3" cstate="print"/>
          <a:srcRect/>
          <a:stretch>
            <a:fillRect/>
          </a:stretch>
        </p:blipFill>
        <p:spPr bwMode="auto">
          <a:xfrm>
            <a:off x="6172200" y="4000505"/>
            <a:ext cx="2749185" cy="233319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20385879" lon="1056839" rev="20880983"/>
            </a:camera>
            <a:lightRig rig="threePt" dir="t"/>
          </a:scene3d>
          <a:sp3d contourW="6350" prstMaterial="matte">
            <a:bevelT w="101600" h="101600"/>
            <a:contourClr>
              <a:srgbClr val="969696"/>
            </a:contourClr>
          </a:sp3d>
        </p:spPr>
      </p:pic>
      <p:sp>
        <p:nvSpPr>
          <p:cNvPr id="21511" name="TextBox 6"/>
          <p:cNvSpPr txBox="1">
            <a:spLocks noChangeArrowheads="1"/>
          </p:cNvSpPr>
          <p:nvPr/>
        </p:nvSpPr>
        <p:spPr bwMode="auto">
          <a:xfrm>
            <a:off x="1676400" y="6429375"/>
            <a:ext cx="7086600" cy="277813"/>
          </a:xfrm>
          <a:prstGeom prst="rect">
            <a:avLst/>
          </a:prstGeom>
          <a:noFill/>
          <a:ln w="9525">
            <a:noFill/>
            <a:miter lim="800000"/>
            <a:headEnd/>
            <a:tailEnd/>
          </a:ln>
        </p:spPr>
        <p:txBody>
          <a:bodyPr wrap="square">
            <a:spAutoFit/>
          </a:bodyPr>
          <a:lstStyle/>
          <a:p>
            <a:r>
              <a:rPr lang="en-CA" sz="1200" i="1" dirty="0"/>
              <a:t>Source: The ATHENA </a:t>
            </a:r>
            <a:r>
              <a:rPr lang="en-CA" sz="1200" i="1" dirty="0" smtClean="0"/>
              <a:t>Institute      http://www.athenasmi.org/tools/impactEstimator/index.html</a:t>
            </a:r>
            <a:endParaRPr lang="en-CA" sz="1200" i="1" dirty="0"/>
          </a:p>
        </p:txBody>
      </p:sp>
      <p:pic>
        <p:nvPicPr>
          <p:cNvPr id="122883" name="Picture 3"/>
          <p:cNvPicPr>
            <a:picLocks noChangeAspect="1" noChangeArrowheads="1"/>
          </p:cNvPicPr>
          <p:nvPr/>
        </p:nvPicPr>
        <p:blipFill>
          <a:blip r:embed="rId4" cstate="print"/>
          <a:srcRect/>
          <a:stretch>
            <a:fillRect/>
          </a:stretch>
        </p:blipFill>
        <p:spPr bwMode="auto">
          <a:xfrm>
            <a:off x="7086600" y="1600200"/>
            <a:ext cx="1500198" cy="453080"/>
          </a:xfrm>
          <a:prstGeom prst="roundRect">
            <a:avLst>
              <a:gd name="adj" fmla="val 8594"/>
            </a:avLst>
          </a:prstGeom>
          <a:solidFill>
            <a:srgbClr val="FFFFFF">
              <a:shade val="85000"/>
            </a:srgbClr>
          </a:solidFill>
          <a:ln>
            <a:solidFill>
              <a:schemeClr val="tx1"/>
            </a:solidFill>
          </a:ln>
          <a:effectLst>
            <a:reflection blurRad="12700" stA="38000" endPos="28000" dist="5000" dir="5400000" sy="-100000" algn="bl" rotWithShape="0"/>
          </a:effectLst>
        </p:spPr>
      </p:pic>
      <p:sp>
        <p:nvSpPr>
          <p:cNvPr id="9" name="Title 8"/>
          <p:cNvSpPr>
            <a:spLocks noGrp="1"/>
          </p:cNvSpPr>
          <p:nvPr>
            <p:ph type="title"/>
          </p:nvPr>
        </p:nvSpPr>
        <p:spPr/>
        <p:txBody>
          <a:bodyPr/>
          <a:lstStyle/>
          <a:p>
            <a:endParaRPr lang="en-CA"/>
          </a:p>
        </p:txBody>
      </p:sp>
      <p:sp>
        <p:nvSpPr>
          <p:cNvPr id="10" name="Title 1"/>
          <p:cNvSpPr txBox="1">
            <a:spLocks/>
          </p:cNvSpPr>
          <p:nvPr/>
        </p:nvSpPr>
        <p:spPr bwMode="auto">
          <a:xfrm>
            <a:off x="1295400" y="381000"/>
            <a:ext cx="7848600" cy="83820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342900" marR="0" lvl="0" indent="-342900" algn="l" defTabSz="914400" rtl="0" eaLnBrk="0" fontAlgn="auto" latinLnBrk="0" hangingPunct="0">
              <a:lnSpc>
                <a:spcPct val="100000"/>
              </a:lnSpc>
              <a:spcBef>
                <a:spcPct val="20000"/>
              </a:spcBef>
              <a:spcAft>
                <a:spcPts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t>Life Cycle Assessment Methodology</a:t>
            </a:r>
            <a:endParaRPr kumimoji="0" lang="en-CA" sz="2800" b="1" i="0" u="none" strike="noStrike" kern="0" cap="none" spc="0" normalizeH="0" baseline="0" noProof="0" dirty="0">
              <a:ln>
                <a:noFill/>
              </a:ln>
              <a:solidFill>
                <a:schemeClr val="bg1"/>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rtlCol="0">
            <a:normAutofit fontScale="90000"/>
          </a:bodyPr>
          <a:lstStyle/>
          <a:p>
            <a:pPr eaLnBrk="1" fontAlgn="auto" hangingPunct="1">
              <a:spcAft>
                <a:spcPts val="0"/>
              </a:spcAft>
              <a:defRPr/>
            </a:pPr>
            <a:r>
              <a:rPr lang="en-CA" b="1" cap="small" dirty="0" smtClean="0">
                <a:solidFill>
                  <a:schemeClr val="bg1"/>
                </a:solidFill>
              </a:rPr>
              <a:t>Energy in Common Building Components</a:t>
            </a:r>
            <a:endParaRPr lang="en-CA" dirty="0"/>
          </a:p>
        </p:txBody>
      </p:sp>
      <p:pic>
        <p:nvPicPr>
          <p:cNvPr id="15364" name="Picture 4"/>
          <p:cNvPicPr>
            <a:picLocks noGrp="1" noChangeAspect="1" noChangeArrowheads="1"/>
          </p:cNvPicPr>
          <p:nvPr>
            <p:ph idx="1"/>
          </p:nvPr>
        </p:nvPicPr>
        <p:blipFill>
          <a:blip r:embed="rId3" cstate="print"/>
          <a:stretch>
            <a:fillRect/>
          </a:stretch>
        </p:blipFill>
        <p:spPr>
          <a:xfrm>
            <a:off x="131320" y="2133600"/>
            <a:ext cx="8860280" cy="4114800"/>
          </a:xfrm>
          <a:ln>
            <a:solidFill>
              <a:schemeClr val="tx1"/>
            </a:solidFill>
          </a:ln>
          <a:effectLst>
            <a:outerShdw blurRad="50800" dist="76200" dir="2700000" algn="tl" rotWithShape="0">
              <a:prstClr val="black">
                <a:alpha val="70000"/>
              </a:prstClr>
            </a:outerShdw>
          </a:effectLst>
        </p:spPr>
      </p:pic>
      <p:sp>
        <p:nvSpPr>
          <p:cNvPr id="24580" name="Slide Number Placeholder 4"/>
          <p:cNvSpPr>
            <a:spLocks noGrp="1"/>
          </p:cNvSpPr>
          <p:nvPr>
            <p:ph type="sldNum" sz="quarter" idx="4294967295"/>
          </p:nvPr>
        </p:nvSpPr>
        <p:spPr bwMode="auto">
          <a:xfrm>
            <a:off x="6553200" y="6356350"/>
            <a:ext cx="21336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739AA94F-D71F-48A5-A55B-3C79CEBFBC49}" type="slidenum">
              <a:rPr lang="en-CA" smtClean="0">
                <a:solidFill>
                  <a:schemeClr val="bg1"/>
                </a:solidFill>
              </a:rPr>
              <a:pPr fontAlgn="base">
                <a:spcBef>
                  <a:spcPct val="0"/>
                </a:spcBef>
                <a:spcAft>
                  <a:spcPct val="0"/>
                </a:spcAft>
                <a:defRPr/>
              </a:pPr>
              <a:t>70</a:t>
            </a:fld>
            <a:endParaRPr lang="en-CA" dirty="0" smtClean="0">
              <a:solidFill>
                <a:schemeClr val="bg1"/>
              </a:solidFill>
            </a:endParaRPr>
          </a:p>
        </p:txBody>
      </p:sp>
      <p:sp>
        <p:nvSpPr>
          <p:cNvPr id="24581" name="Footer Placeholder 5"/>
          <p:cNvSpPr>
            <a:spLocks noGrp="1"/>
          </p:cNvSpPr>
          <p:nvPr>
            <p:ph type="ftr" sz="quarter" idx="4294967295"/>
          </p:nvPr>
        </p:nvSpPr>
        <p:spPr bwMode="auto">
          <a:xfrm>
            <a:off x="7162800" y="6324600"/>
            <a:ext cx="18288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CA" sz="1400" dirty="0" smtClean="0"/>
              <a:t>www.cn-sbs.cssbi.ca</a:t>
            </a:r>
          </a:p>
        </p:txBody>
      </p:sp>
      <p:sp>
        <p:nvSpPr>
          <p:cNvPr id="24582" name="TextBox 6"/>
          <p:cNvSpPr txBox="1">
            <a:spLocks noChangeArrowheads="1"/>
          </p:cNvSpPr>
          <p:nvPr/>
        </p:nvSpPr>
        <p:spPr bwMode="auto">
          <a:xfrm>
            <a:off x="1447800" y="1371600"/>
            <a:ext cx="6981825" cy="708025"/>
          </a:xfrm>
          <a:prstGeom prst="rect">
            <a:avLst/>
          </a:prstGeom>
          <a:noFill/>
          <a:ln w="9525">
            <a:noFill/>
            <a:miter lim="800000"/>
            <a:headEnd/>
            <a:tailEnd/>
          </a:ln>
        </p:spPr>
        <p:txBody>
          <a:bodyPr wrap="square">
            <a:spAutoFit/>
          </a:bodyPr>
          <a:lstStyle/>
          <a:p>
            <a:pPr algn="ctr" eaLnBrk="0" hangingPunct="0"/>
            <a:r>
              <a:rPr lang="en-CA" sz="2000" u="sng" dirty="0"/>
              <a:t>Difference in Total Life-Cycle Energy Consumption of Various Building Components from Baseline After 50 Years</a:t>
            </a:r>
            <a:endParaRPr lang="en-CA" sz="2000" i="1" u="sng" dirty="0"/>
          </a:p>
        </p:txBody>
      </p:sp>
      <p:sp>
        <p:nvSpPr>
          <p:cNvPr id="9" name="Oval 8"/>
          <p:cNvSpPr/>
          <p:nvPr/>
        </p:nvSpPr>
        <p:spPr>
          <a:xfrm>
            <a:off x="1277938" y="4073525"/>
            <a:ext cx="285750" cy="285750"/>
          </a:xfrm>
          <a:prstGeom prst="ellipse">
            <a:avLst/>
          </a:prstGeom>
          <a:solidFill>
            <a:schemeClr val="accent3">
              <a:lumMod val="50000"/>
            </a:schemeClr>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1</a:t>
            </a:r>
          </a:p>
        </p:txBody>
      </p:sp>
      <p:sp>
        <p:nvSpPr>
          <p:cNvPr id="10" name="Oval 9"/>
          <p:cNvSpPr/>
          <p:nvPr/>
        </p:nvSpPr>
        <p:spPr>
          <a:xfrm>
            <a:off x="1925638" y="4094163"/>
            <a:ext cx="285750" cy="285750"/>
          </a:xfrm>
          <a:prstGeom prst="ellipse">
            <a:avLst/>
          </a:prstGeom>
          <a:solidFill>
            <a:schemeClr val="accent3">
              <a:lumMod val="50000"/>
            </a:schemeClr>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2</a:t>
            </a:r>
          </a:p>
        </p:txBody>
      </p:sp>
      <p:sp>
        <p:nvSpPr>
          <p:cNvPr id="11" name="Oval 10"/>
          <p:cNvSpPr/>
          <p:nvPr/>
        </p:nvSpPr>
        <p:spPr>
          <a:xfrm>
            <a:off x="2928938" y="4071938"/>
            <a:ext cx="285750" cy="285750"/>
          </a:xfrm>
          <a:prstGeom prst="ellipse">
            <a:avLst/>
          </a:prstGeom>
          <a:solidFill>
            <a:schemeClr val="accent3">
              <a:lumMod val="50000"/>
            </a:schemeClr>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3</a:t>
            </a:r>
          </a:p>
        </p:txBody>
      </p:sp>
      <p:sp>
        <p:nvSpPr>
          <p:cNvPr id="12" name="Oval 11"/>
          <p:cNvSpPr/>
          <p:nvPr/>
        </p:nvSpPr>
        <p:spPr>
          <a:xfrm>
            <a:off x="3714750" y="4071938"/>
            <a:ext cx="285750" cy="285750"/>
          </a:xfrm>
          <a:prstGeom prst="ellipse">
            <a:avLst/>
          </a:prstGeom>
          <a:solidFill>
            <a:schemeClr val="accent3">
              <a:lumMod val="50000"/>
            </a:schemeClr>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p>
            <a:pPr algn="ctr" fontAlgn="auto">
              <a:spcBef>
                <a:spcPts val="0"/>
              </a:spcBef>
              <a:spcAft>
                <a:spcPts val="0"/>
              </a:spcAft>
              <a:defRPr/>
            </a:pPr>
            <a:r>
              <a:rPr lang="en-CA" dirty="0"/>
              <a:t>4</a:t>
            </a:r>
          </a:p>
        </p:txBody>
      </p:sp>
      <p:sp>
        <p:nvSpPr>
          <p:cNvPr id="13" name="Oval 12"/>
          <p:cNvSpPr/>
          <p:nvPr/>
        </p:nvSpPr>
        <p:spPr>
          <a:xfrm>
            <a:off x="4572000" y="4071938"/>
            <a:ext cx="285750" cy="285750"/>
          </a:xfrm>
          <a:prstGeom prst="ellipse">
            <a:avLst/>
          </a:prstGeom>
          <a:solidFill>
            <a:schemeClr val="accent3">
              <a:lumMod val="50000"/>
            </a:schemeClr>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5</a:t>
            </a:r>
          </a:p>
        </p:txBody>
      </p:sp>
      <p:sp>
        <p:nvSpPr>
          <p:cNvPr id="15" name="Oval 14"/>
          <p:cNvSpPr/>
          <p:nvPr/>
        </p:nvSpPr>
        <p:spPr>
          <a:xfrm>
            <a:off x="5214938" y="4071938"/>
            <a:ext cx="285750" cy="285750"/>
          </a:xfrm>
          <a:prstGeom prst="ellipse">
            <a:avLst/>
          </a:prstGeom>
          <a:solidFill>
            <a:schemeClr val="accent3">
              <a:lumMod val="50000"/>
            </a:schemeClr>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6</a:t>
            </a:r>
          </a:p>
        </p:txBody>
      </p:sp>
      <p:sp>
        <p:nvSpPr>
          <p:cNvPr id="16" name="Oval 15"/>
          <p:cNvSpPr/>
          <p:nvPr/>
        </p:nvSpPr>
        <p:spPr>
          <a:xfrm>
            <a:off x="5867400" y="3862388"/>
            <a:ext cx="285750" cy="285750"/>
          </a:xfrm>
          <a:prstGeom prst="ellipse">
            <a:avLst/>
          </a:prstGeom>
          <a:solidFill>
            <a:schemeClr val="accent3">
              <a:lumMod val="50000"/>
            </a:schemeClr>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7</a:t>
            </a:r>
          </a:p>
        </p:txBody>
      </p:sp>
      <p:sp>
        <p:nvSpPr>
          <p:cNvPr id="17" name="Oval 16"/>
          <p:cNvSpPr/>
          <p:nvPr/>
        </p:nvSpPr>
        <p:spPr>
          <a:xfrm>
            <a:off x="6234113" y="4095750"/>
            <a:ext cx="285750" cy="285750"/>
          </a:xfrm>
          <a:prstGeom prst="ellipse">
            <a:avLst/>
          </a:prstGeom>
          <a:solidFill>
            <a:schemeClr val="accent3">
              <a:lumMod val="50000"/>
            </a:schemeClr>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8</a:t>
            </a:r>
          </a:p>
        </p:txBody>
      </p:sp>
      <p:sp>
        <p:nvSpPr>
          <p:cNvPr id="18" name="Oval 17"/>
          <p:cNvSpPr/>
          <p:nvPr/>
        </p:nvSpPr>
        <p:spPr>
          <a:xfrm>
            <a:off x="7429500" y="4143375"/>
            <a:ext cx="285750" cy="285750"/>
          </a:xfrm>
          <a:prstGeom prst="ellipse">
            <a:avLst/>
          </a:prstGeom>
          <a:solidFill>
            <a:schemeClr val="accent3">
              <a:lumMod val="50000"/>
            </a:schemeClr>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9</a:t>
            </a:r>
          </a:p>
        </p:txBody>
      </p:sp>
      <p:sp>
        <p:nvSpPr>
          <p:cNvPr id="19" name="Title 1"/>
          <p:cNvSpPr txBox="1">
            <a:spLocks/>
          </p:cNvSpPr>
          <p:nvPr/>
        </p:nvSpPr>
        <p:spPr bwMode="auto">
          <a:xfrm>
            <a:off x="1295400" y="381000"/>
            <a:ext cx="7848600" cy="83820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342900" marR="0" lvl="0" indent="-342900" algn="l" defTabSz="914400" rtl="0" eaLnBrk="0" fontAlgn="auto" latinLnBrk="0" hangingPunct="0">
              <a:lnSpc>
                <a:spcPct val="100000"/>
              </a:lnSpc>
              <a:spcBef>
                <a:spcPct val="20000"/>
              </a:spcBef>
              <a:spcAft>
                <a:spcPts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t>Energy in Common Building Components</a:t>
            </a:r>
            <a:endParaRPr kumimoji="0" lang="en-CA" sz="2800" b="1" i="0" u="none" strike="noStrike" kern="0" cap="none" spc="0" normalizeH="0" baseline="0" noProof="0" dirty="0">
              <a:ln>
                <a:noFill/>
              </a:ln>
              <a:solidFill>
                <a:schemeClr val="bg1"/>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rtlCol="0">
            <a:normAutofit fontScale="90000"/>
          </a:bodyPr>
          <a:lstStyle/>
          <a:p>
            <a:pPr eaLnBrk="1" fontAlgn="auto" hangingPunct="1">
              <a:spcAft>
                <a:spcPts val="0"/>
              </a:spcAft>
              <a:defRPr/>
            </a:pPr>
            <a:r>
              <a:rPr lang="en-CA" b="1" cap="small" dirty="0" smtClean="0">
                <a:solidFill>
                  <a:schemeClr val="bg1"/>
                </a:solidFill>
              </a:rPr>
              <a:t>Energy in Common Building Components</a:t>
            </a:r>
            <a:endParaRPr lang="en-CA" dirty="0"/>
          </a:p>
        </p:txBody>
      </p:sp>
      <p:pic>
        <p:nvPicPr>
          <p:cNvPr id="15364" name="Picture 4"/>
          <p:cNvPicPr>
            <a:picLocks noGrp="1" noChangeAspect="1" noChangeArrowheads="1"/>
          </p:cNvPicPr>
          <p:nvPr>
            <p:ph idx="1"/>
          </p:nvPr>
        </p:nvPicPr>
        <p:blipFill>
          <a:blip r:embed="rId3" cstate="print"/>
          <a:stretch>
            <a:fillRect/>
          </a:stretch>
        </p:blipFill>
        <p:spPr>
          <a:xfrm>
            <a:off x="55120" y="2133600"/>
            <a:ext cx="8860280" cy="4343400"/>
          </a:xfrm>
          <a:ln>
            <a:solidFill>
              <a:schemeClr val="tx1"/>
            </a:solidFill>
          </a:ln>
          <a:effectLst>
            <a:outerShdw blurRad="50800" dist="76200" dir="2700000" algn="tl" rotWithShape="0">
              <a:prstClr val="black">
                <a:alpha val="70000"/>
              </a:prstClr>
            </a:outerShdw>
          </a:effectLst>
        </p:spPr>
      </p:pic>
      <p:sp>
        <p:nvSpPr>
          <p:cNvPr id="25604" name="Slide Number Placeholder 4"/>
          <p:cNvSpPr>
            <a:spLocks noGrp="1"/>
          </p:cNvSpPr>
          <p:nvPr>
            <p:ph type="sldNum" sz="quarter" idx="4294967295"/>
          </p:nvPr>
        </p:nvSpPr>
        <p:spPr bwMode="auto">
          <a:xfrm>
            <a:off x="6553200" y="6356350"/>
            <a:ext cx="21336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0BD4825C-0EE7-4EC7-A68D-FBE8AD1DF33D}" type="slidenum">
              <a:rPr lang="en-CA" smtClean="0">
                <a:solidFill>
                  <a:schemeClr val="bg1"/>
                </a:solidFill>
              </a:rPr>
              <a:pPr fontAlgn="base">
                <a:spcBef>
                  <a:spcPct val="0"/>
                </a:spcBef>
                <a:spcAft>
                  <a:spcPct val="0"/>
                </a:spcAft>
                <a:defRPr/>
              </a:pPr>
              <a:t>71</a:t>
            </a:fld>
            <a:endParaRPr lang="en-CA" dirty="0" smtClean="0">
              <a:solidFill>
                <a:schemeClr val="bg1"/>
              </a:solidFill>
            </a:endParaRPr>
          </a:p>
        </p:txBody>
      </p:sp>
      <p:sp>
        <p:nvSpPr>
          <p:cNvPr id="25605" name="Footer Placeholder 5"/>
          <p:cNvSpPr>
            <a:spLocks noGrp="1"/>
          </p:cNvSpPr>
          <p:nvPr>
            <p:ph type="ftr" sz="quarter" idx="4294967295"/>
          </p:nvPr>
        </p:nvSpPr>
        <p:spPr bwMode="auto">
          <a:xfrm>
            <a:off x="3124200" y="6356350"/>
            <a:ext cx="28956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CA" sz="1800" smtClean="0">
                <a:solidFill>
                  <a:schemeClr val="bg1"/>
                </a:solidFill>
              </a:rPr>
              <a:t>www.cn-sbs.cssbi.ca</a:t>
            </a:r>
          </a:p>
        </p:txBody>
      </p:sp>
      <p:sp>
        <p:nvSpPr>
          <p:cNvPr id="25606" name="TextBox 6"/>
          <p:cNvSpPr txBox="1">
            <a:spLocks noChangeArrowheads="1"/>
          </p:cNvSpPr>
          <p:nvPr/>
        </p:nvSpPr>
        <p:spPr bwMode="auto">
          <a:xfrm>
            <a:off x="1600200" y="1371600"/>
            <a:ext cx="6981825" cy="708025"/>
          </a:xfrm>
          <a:prstGeom prst="rect">
            <a:avLst/>
          </a:prstGeom>
          <a:noFill/>
          <a:ln w="9525">
            <a:noFill/>
            <a:miter lim="800000"/>
            <a:headEnd/>
            <a:tailEnd/>
          </a:ln>
        </p:spPr>
        <p:txBody>
          <a:bodyPr wrap="square">
            <a:spAutoFit/>
          </a:bodyPr>
          <a:lstStyle/>
          <a:p>
            <a:pPr algn="ctr" eaLnBrk="0" hangingPunct="0"/>
            <a:r>
              <a:rPr lang="en-CA" sz="2000" u="sng" dirty="0"/>
              <a:t>Difference in Total Life-Cycle Energy Consumption of Various Building Components from Baseline After 50 Years</a:t>
            </a:r>
            <a:endParaRPr lang="en-CA" sz="2000" i="1" u="sng" dirty="0"/>
          </a:p>
        </p:txBody>
      </p:sp>
      <p:sp>
        <p:nvSpPr>
          <p:cNvPr id="9" name="Oval 8"/>
          <p:cNvSpPr/>
          <p:nvPr/>
        </p:nvSpPr>
        <p:spPr>
          <a:xfrm>
            <a:off x="1447800" y="3730624"/>
            <a:ext cx="301625" cy="307649"/>
          </a:xfrm>
          <a:prstGeom prst="ellipse">
            <a:avLst/>
          </a:prstGeom>
          <a:solidFill>
            <a:schemeClr val="accent3">
              <a:lumMod val="50000"/>
            </a:schemeClr>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1</a:t>
            </a:r>
          </a:p>
        </p:txBody>
      </p:sp>
      <p:sp>
        <p:nvSpPr>
          <p:cNvPr id="10" name="Oval 9"/>
          <p:cNvSpPr/>
          <p:nvPr/>
        </p:nvSpPr>
        <p:spPr>
          <a:xfrm>
            <a:off x="2095500" y="3751262"/>
            <a:ext cx="301625" cy="307649"/>
          </a:xfrm>
          <a:prstGeom prst="ellipse">
            <a:avLst/>
          </a:prstGeom>
          <a:solidFill>
            <a:schemeClr val="accent3">
              <a:lumMod val="50000"/>
            </a:schemeClr>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2</a:t>
            </a:r>
          </a:p>
        </p:txBody>
      </p:sp>
      <p:sp>
        <p:nvSpPr>
          <p:cNvPr id="11" name="Oval 10"/>
          <p:cNvSpPr/>
          <p:nvPr/>
        </p:nvSpPr>
        <p:spPr>
          <a:xfrm>
            <a:off x="3098800" y="3729037"/>
            <a:ext cx="301625" cy="307649"/>
          </a:xfrm>
          <a:prstGeom prst="ellipse">
            <a:avLst/>
          </a:prstGeom>
          <a:solidFill>
            <a:schemeClr val="accent3">
              <a:lumMod val="50000"/>
            </a:schemeClr>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3</a:t>
            </a:r>
          </a:p>
        </p:txBody>
      </p:sp>
      <p:sp>
        <p:nvSpPr>
          <p:cNvPr id="12" name="Oval 11"/>
          <p:cNvSpPr/>
          <p:nvPr/>
        </p:nvSpPr>
        <p:spPr>
          <a:xfrm>
            <a:off x="3884612" y="3729037"/>
            <a:ext cx="301625" cy="307649"/>
          </a:xfrm>
          <a:prstGeom prst="ellipse">
            <a:avLst/>
          </a:prstGeom>
          <a:solidFill>
            <a:schemeClr val="accent3">
              <a:lumMod val="50000"/>
            </a:schemeClr>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p>
            <a:pPr algn="ctr" fontAlgn="auto">
              <a:spcBef>
                <a:spcPts val="0"/>
              </a:spcBef>
              <a:spcAft>
                <a:spcPts val="0"/>
              </a:spcAft>
              <a:defRPr/>
            </a:pPr>
            <a:r>
              <a:rPr lang="en-CA" dirty="0"/>
              <a:t>4</a:t>
            </a:r>
          </a:p>
        </p:txBody>
      </p:sp>
      <p:sp>
        <p:nvSpPr>
          <p:cNvPr id="13" name="Oval 12"/>
          <p:cNvSpPr/>
          <p:nvPr/>
        </p:nvSpPr>
        <p:spPr>
          <a:xfrm>
            <a:off x="4741862" y="3729037"/>
            <a:ext cx="301625" cy="307649"/>
          </a:xfrm>
          <a:prstGeom prst="ellipse">
            <a:avLst/>
          </a:prstGeom>
          <a:solidFill>
            <a:schemeClr val="accent3">
              <a:lumMod val="50000"/>
            </a:schemeClr>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5</a:t>
            </a:r>
          </a:p>
        </p:txBody>
      </p:sp>
      <p:sp>
        <p:nvSpPr>
          <p:cNvPr id="15" name="Oval 14"/>
          <p:cNvSpPr/>
          <p:nvPr/>
        </p:nvSpPr>
        <p:spPr>
          <a:xfrm>
            <a:off x="5384800" y="3729037"/>
            <a:ext cx="301625" cy="307649"/>
          </a:xfrm>
          <a:prstGeom prst="ellipse">
            <a:avLst/>
          </a:prstGeom>
          <a:solidFill>
            <a:schemeClr val="accent3">
              <a:lumMod val="50000"/>
            </a:schemeClr>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6</a:t>
            </a:r>
          </a:p>
        </p:txBody>
      </p:sp>
      <p:sp>
        <p:nvSpPr>
          <p:cNvPr id="16" name="Oval 15"/>
          <p:cNvSpPr/>
          <p:nvPr/>
        </p:nvSpPr>
        <p:spPr>
          <a:xfrm>
            <a:off x="6037262" y="3519487"/>
            <a:ext cx="301625" cy="307649"/>
          </a:xfrm>
          <a:prstGeom prst="ellipse">
            <a:avLst/>
          </a:prstGeom>
          <a:solidFill>
            <a:schemeClr val="accent3">
              <a:lumMod val="50000"/>
            </a:schemeClr>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7</a:t>
            </a:r>
          </a:p>
        </p:txBody>
      </p:sp>
      <p:sp>
        <p:nvSpPr>
          <p:cNvPr id="17" name="Oval 16"/>
          <p:cNvSpPr/>
          <p:nvPr/>
        </p:nvSpPr>
        <p:spPr>
          <a:xfrm>
            <a:off x="6403975" y="3752849"/>
            <a:ext cx="301625" cy="307649"/>
          </a:xfrm>
          <a:prstGeom prst="ellipse">
            <a:avLst/>
          </a:prstGeom>
          <a:solidFill>
            <a:schemeClr val="accent3">
              <a:lumMod val="50000"/>
            </a:schemeClr>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8</a:t>
            </a:r>
          </a:p>
        </p:txBody>
      </p:sp>
      <p:sp>
        <p:nvSpPr>
          <p:cNvPr id="18" name="Oval 17"/>
          <p:cNvSpPr/>
          <p:nvPr/>
        </p:nvSpPr>
        <p:spPr>
          <a:xfrm>
            <a:off x="7599362" y="3800474"/>
            <a:ext cx="301625" cy="307649"/>
          </a:xfrm>
          <a:prstGeom prst="ellipse">
            <a:avLst/>
          </a:prstGeom>
          <a:solidFill>
            <a:schemeClr val="accent3">
              <a:lumMod val="50000"/>
            </a:schemeClr>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9</a:t>
            </a:r>
          </a:p>
        </p:txBody>
      </p:sp>
      <p:sp>
        <p:nvSpPr>
          <p:cNvPr id="25616" name="TextBox 18"/>
          <p:cNvSpPr txBox="1">
            <a:spLocks noChangeArrowheads="1"/>
          </p:cNvSpPr>
          <p:nvPr/>
        </p:nvSpPr>
        <p:spPr bwMode="auto">
          <a:xfrm>
            <a:off x="838200" y="4114800"/>
            <a:ext cx="7907337" cy="461665"/>
          </a:xfrm>
          <a:prstGeom prst="rect">
            <a:avLst/>
          </a:prstGeom>
          <a:solidFill>
            <a:srgbClr val="FFFF00">
              <a:alpha val="70195"/>
            </a:srgbClr>
          </a:solidFill>
          <a:ln w="28575">
            <a:solidFill>
              <a:schemeClr val="tx1"/>
            </a:solidFill>
            <a:miter lim="800000"/>
            <a:headEnd/>
            <a:tailEnd/>
          </a:ln>
        </p:spPr>
        <p:txBody>
          <a:bodyPr wrap="square">
            <a:spAutoFit/>
          </a:bodyPr>
          <a:lstStyle/>
          <a:p>
            <a:pPr algn="ctr"/>
            <a:r>
              <a:rPr lang="en-CA" b="1"/>
              <a:t>Annual Operating Energy = 9.67E+05 MJ</a:t>
            </a:r>
          </a:p>
        </p:txBody>
      </p:sp>
      <p:grpSp>
        <p:nvGrpSpPr>
          <p:cNvPr id="3" name="Group 7"/>
          <p:cNvGrpSpPr/>
          <p:nvPr/>
        </p:nvGrpSpPr>
        <p:grpSpPr>
          <a:xfrm>
            <a:off x="4724400" y="5527435"/>
            <a:ext cx="2488424" cy="463908"/>
            <a:chOff x="-785850" y="5929330"/>
            <a:chExt cx="2357454" cy="430887"/>
          </a:xfrm>
          <a:effectLst>
            <a:outerShdw blurRad="50800" dist="38100" dir="2700000" algn="tl" rotWithShape="0">
              <a:prstClr val="black">
                <a:alpha val="40000"/>
              </a:prstClr>
            </a:outerShdw>
          </a:effectLst>
        </p:grpSpPr>
        <p:sp>
          <p:nvSpPr>
            <p:cNvPr id="20" name="TextBox 19"/>
            <p:cNvSpPr txBox="1"/>
            <p:nvPr/>
          </p:nvSpPr>
          <p:spPr>
            <a:xfrm>
              <a:off x="142844" y="5929330"/>
              <a:ext cx="1428760" cy="430887"/>
            </a:xfrm>
            <a:prstGeom prst="rect">
              <a:avLst/>
            </a:prstGeom>
            <a:solidFill>
              <a:srgbClr val="FFFF00"/>
            </a:solidFill>
            <a:ln w="19050">
              <a:solidFill>
                <a:schemeClr val="tx1"/>
              </a:solidFill>
            </a:ln>
          </p:spPr>
          <p:txBody>
            <a:bodyPr>
              <a:spAutoFit/>
            </a:bodyPr>
            <a:lstStyle/>
            <a:p>
              <a:pPr algn="ctr" fontAlgn="auto">
                <a:spcBef>
                  <a:spcPts val="0"/>
                </a:spcBef>
                <a:spcAft>
                  <a:spcPts val="0"/>
                </a:spcAft>
                <a:defRPr/>
              </a:pPr>
              <a:r>
                <a:rPr lang="en-CA" sz="1100" b="1" dirty="0">
                  <a:latin typeface="+mn-lt"/>
                  <a:cs typeface="+mn-cs"/>
                </a:rPr>
                <a:t>Approx. 3.6 years operating energy</a:t>
              </a:r>
            </a:p>
          </p:txBody>
        </p:sp>
        <p:cxnSp>
          <p:nvCxnSpPr>
            <p:cNvPr id="21" name="Straight Arrow Connector 20"/>
            <p:cNvCxnSpPr/>
            <p:nvPr/>
          </p:nvCxnSpPr>
          <p:spPr>
            <a:xfrm rot="10800000">
              <a:off x="-785850" y="6032767"/>
              <a:ext cx="928694" cy="11200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4" name="Group 12"/>
          <p:cNvGrpSpPr/>
          <p:nvPr/>
        </p:nvGrpSpPr>
        <p:grpSpPr>
          <a:xfrm>
            <a:off x="1445393" y="4443422"/>
            <a:ext cx="1855004" cy="1137318"/>
            <a:chOff x="-31762" y="5346704"/>
            <a:chExt cx="1757372" cy="1056363"/>
          </a:xfrm>
          <a:effectLst>
            <a:outerShdw blurRad="50800" dist="38100" dir="2700000" algn="tl" rotWithShape="0">
              <a:prstClr val="black">
                <a:alpha val="40000"/>
              </a:prstClr>
            </a:outerShdw>
          </a:effectLst>
        </p:grpSpPr>
        <p:sp>
          <p:nvSpPr>
            <p:cNvPr id="24" name="TextBox 23"/>
            <p:cNvSpPr txBox="1"/>
            <p:nvPr/>
          </p:nvSpPr>
          <p:spPr>
            <a:xfrm>
              <a:off x="296850" y="5972180"/>
              <a:ext cx="1428760" cy="430887"/>
            </a:xfrm>
            <a:prstGeom prst="rect">
              <a:avLst/>
            </a:prstGeom>
            <a:solidFill>
              <a:srgbClr val="FFFF00"/>
            </a:solidFill>
            <a:ln w="19050">
              <a:solidFill>
                <a:schemeClr val="tx1"/>
              </a:solidFill>
            </a:ln>
          </p:spPr>
          <p:txBody>
            <a:bodyPr>
              <a:spAutoFit/>
            </a:bodyPr>
            <a:lstStyle/>
            <a:p>
              <a:pPr algn="ctr" fontAlgn="auto">
                <a:spcBef>
                  <a:spcPts val="0"/>
                </a:spcBef>
                <a:spcAft>
                  <a:spcPts val="0"/>
                </a:spcAft>
                <a:defRPr/>
              </a:pPr>
              <a:r>
                <a:rPr lang="en-CA" sz="1100" b="1" dirty="0">
                  <a:latin typeface="+mn-lt"/>
                  <a:cs typeface="+mn-cs"/>
                </a:rPr>
                <a:t>Approx. 3 months operating energy</a:t>
              </a:r>
            </a:p>
          </p:txBody>
        </p:sp>
        <p:cxnSp>
          <p:nvCxnSpPr>
            <p:cNvPr id="25" name="Straight Arrow Connector 24"/>
            <p:cNvCxnSpPr/>
            <p:nvPr/>
          </p:nvCxnSpPr>
          <p:spPr>
            <a:xfrm rot="16200000" flipV="1">
              <a:off x="-287354" y="5602296"/>
              <a:ext cx="827084" cy="3159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3" name="Title 1"/>
          <p:cNvSpPr txBox="1">
            <a:spLocks/>
          </p:cNvSpPr>
          <p:nvPr/>
        </p:nvSpPr>
        <p:spPr bwMode="auto">
          <a:xfrm>
            <a:off x="1295400" y="381000"/>
            <a:ext cx="7848600" cy="83820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342900" marR="0" lvl="0" indent="-342900" algn="l" defTabSz="914400" rtl="0" eaLnBrk="0" fontAlgn="auto" latinLnBrk="0" hangingPunct="0">
              <a:lnSpc>
                <a:spcPct val="100000"/>
              </a:lnSpc>
              <a:spcBef>
                <a:spcPct val="20000"/>
              </a:spcBef>
              <a:spcAft>
                <a:spcPts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t>Energy in Common Building Components</a:t>
            </a:r>
            <a:endParaRPr kumimoji="0" lang="en-CA" sz="2800" b="1" i="0" u="none" strike="noStrike" kern="0" cap="none" spc="0" normalizeH="0" baseline="0" noProof="0" dirty="0">
              <a:ln>
                <a:noFill/>
              </a:ln>
              <a:solidFill>
                <a:schemeClr val="bg1"/>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p:cNvPicPr>
          <p:nvPr>
            <p:ph idx="1"/>
          </p:nvPr>
        </p:nvPicPr>
        <p:blipFill>
          <a:blip r:embed="rId3" cstate="print"/>
          <a:srcRect/>
          <a:stretch>
            <a:fillRect/>
          </a:stretch>
        </p:blipFill>
        <p:spPr>
          <a:xfrm>
            <a:off x="2847975" y="2133600"/>
            <a:ext cx="6143625" cy="3643312"/>
          </a:xfrm>
          <a:ln>
            <a:solidFill>
              <a:schemeClr val="tx1"/>
            </a:solidFill>
          </a:ln>
          <a:effectLst>
            <a:outerShdw blurRad="50800" dist="76200" dir="2700000" algn="tl" rotWithShape="0">
              <a:prstClr val="black">
                <a:alpha val="70000"/>
              </a:prstClr>
            </a:outerShdw>
          </a:effectLst>
        </p:spPr>
      </p:pic>
      <p:sp>
        <p:nvSpPr>
          <p:cNvPr id="26628" name="TextBox 6"/>
          <p:cNvSpPr txBox="1">
            <a:spLocks noChangeArrowheads="1"/>
          </p:cNvSpPr>
          <p:nvPr/>
        </p:nvSpPr>
        <p:spPr bwMode="auto">
          <a:xfrm>
            <a:off x="1357313" y="1295400"/>
            <a:ext cx="7786687" cy="708025"/>
          </a:xfrm>
          <a:prstGeom prst="rect">
            <a:avLst/>
          </a:prstGeom>
          <a:noFill/>
          <a:ln w="9525">
            <a:noFill/>
            <a:miter lim="800000"/>
            <a:headEnd/>
            <a:tailEnd/>
          </a:ln>
        </p:spPr>
        <p:txBody>
          <a:bodyPr>
            <a:spAutoFit/>
          </a:bodyPr>
          <a:lstStyle/>
          <a:p>
            <a:pPr algn="ctr" eaLnBrk="0" hangingPunct="0"/>
            <a:r>
              <a:rPr lang="en-CA" sz="2000" u="sng" dirty="0"/>
              <a:t>Initial Embodied Energy vs. Recurring Embodied Energy of a Typical Canadian Office Building Constructed from Wood</a:t>
            </a:r>
            <a:endParaRPr lang="en-CA" sz="2000" i="1" u="sng" dirty="0"/>
          </a:p>
        </p:txBody>
      </p:sp>
      <p:grpSp>
        <p:nvGrpSpPr>
          <p:cNvPr id="2" name="Group 30"/>
          <p:cNvGrpSpPr>
            <a:grpSpLocks/>
          </p:cNvGrpSpPr>
          <p:nvPr/>
        </p:nvGrpSpPr>
        <p:grpSpPr bwMode="auto">
          <a:xfrm>
            <a:off x="5286375" y="2362201"/>
            <a:ext cx="1571625" cy="571500"/>
            <a:chOff x="4286248" y="2857496"/>
            <a:chExt cx="1571636" cy="571504"/>
          </a:xfrm>
        </p:grpSpPr>
        <p:sp>
          <p:nvSpPr>
            <p:cNvPr id="17" name="TextBox 16"/>
            <p:cNvSpPr txBox="1"/>
            <p:nvPr/>
          </p:nvSpPr>
          <p:spPr>
            <a:xfrm>
              <a:off x="4286248" y="2857496"/>
              <a:ext cx="785819" cy="369335"/>
            </a:xfrm>
            <a:prstGeom prst="rect">
              <a:avLst/>
            </a:prstGeom>
            <a:solidFill>
              <a:srgbClr val="FFFFFF"/>
            </a:solidFill>
            <a:ln>
              <a:solidFill>
                <a:schemeClr val="accent4">
                  <a:lumMod val="10000"/>
                </a:schemeClr>
              </a:solidFill>
            </a:ln>
          </p:spPr>
          <p:style>
            <a:lnRef idx="1">
              <a:schemeClr val="dk1"/>
            </a:lnRef>
            <a:fillRef idx="2">
              <a:schemeClr val="dk1"/>
            </a:fillRef>
            <a:effectRef idx="1">
              <a:schemeClr val="dk1"/>
            </a:effectRef>
            <a:fontRef idx="minor">
              <a:schemeClr val="dk1"/>
            </a:fontRef>
          </p:style>
          <p:txBody>
            <a:bodyPr>
              <a:spAutoFit/>
            </a:bodyPr>
            <a:lstStyle/>
            <a:p>
              <a:pPr algn="ctr" eaLnBrk="0" fontAlgn="auto" hangingPunct="0">
                <a:spcBef>
                  <a:spcPts val="0"/>
                </a:spcBef>
                <a:spcAft>
                  <a:spcPts val="0"/>
                </a:spcAft>
                <a:defRPr/>
              </a:pPr>
              <a:r>
                <a:rPr lang="en-CA" sz="1800" dirty="0">
                  <a:solidFill>
                    <a:schemeClr val="tx1"/>
                  </a:solidFill>
                </a:rPr>
                <a:t>645%</a:t>
              </a:r>
            </a:p>
          </p:txBody>
        </p:sp>
        <p:cxnSp>
          <p:nvCxnSpPr>
            <p:cNvPr id="19" name="Elbow Connector 18"/>
            <p:cNvCxnSpPr>
              <a:stCxn id="17" idx="3"/>
            </p:cNvCxnSpPr>
            <p:nvPr/>
          </p:nvCxnSpPr>
          <p:spPr bwMode="auto">
            <a:xfrm>
              <a:off x="5072067" y="3042162"/>
              <a:ext cx="785817" cy="386838"/>
            </a:xfrm>
            <a:prstGeom prst="bentConnector3">
              <a:avLst>
                <a:gd name="adj1" fmla="val 50000"/>
              </a:avLst>
            </a:prstGeom>
            <a:solidFill>
              <a:schemeClr val="accent1"/>
            </a:solidFill>
            <a:ln w="15875" cap="flat" cmpd="sng" algn="ctr">
              <a:solidFill>
                <a:schemeClr val="accent4">
                  <a:lumMod val="10000"/>
                </a:schemeClr>
              </a:solidFill>
              <a:prstDash val="solid"/>
              <a:round/>
              <a:headEnd type="none" w="med" len="med"/>
              <a:tailEnd type="arrow"/>
            </a:ln>
            <a:effectLst/>
          </p:spPr>
        </p:cxnSp>
      </p:grpSp>
      <p:grpSp>
        <p:nvGrpSpPr>
          <p:cNvPr id="3" name="Group 31"/>
          <p:cNvGrpSpPr>
            <a:grpSpLocks/>
          </p:cNvGrpSpPr>
          <p:nvPr/>
        </p:nvGrpSpPr>
        <p:grpSpPr bwMode="auto">
          <a:xfrm>
            <a:off x="5286376" y="3047998"/>
            <a:ext cx="1481136" cy="935626"/>
            <a:chOff x="4286248" y="3929066"/>
            <a:chExt cx="1481146" cy="935633"/>
          </a:xfrm>
        </p:grpSpPr>
        <p:sp>
          <p:nvSpPr>
            <p:cNvPr id="23" name="TextBox 22"/>
            <p:cNvSpPr txBox="1"/>
            <p:nvPr/>
          </p:nvSpPr>
          <p:spPr>
            <a:xfrm>
              <a:off x="4286248" y="3929066"/>
              <a:ext cx="785819" cy="338556"/>
            </a:xfrm>
            <a:prstGeom prst="rect">
              <a:avLst/>
            </a:prstGeom>
            <a:solidFill>
              <a:srgbClr val="FFFFFF"/>
            </a:solidFill>
            <a:ln>
              <a:solidFill>
                <a:schemeClr val="accent4">
                  <a:lumMod val="10000"/>
                </a:schemeClr>
              </a:solidFill>
            </a:ln>
          </p:spPr>
          <p:style>
            <a:lnRef idx="1">
              <a:schemeClr val="dk1"/>
            </a:lnRef>
            <a:fillRef idx="2">
              <a:schemeClr val="dk1"/>
            </a:fillRef>
            <a:effectRef idx="1">
              <a:schemeClr val="dk1"/>
            </a:effectRef>
            <a:fontRef idx="minor">
              <a:schemeClr val="dk1"/>
            </a:fontRef>
          </p:style>
          <p:txBody>
            <a:bodyPr>
              <a:spAutoFit/>
            </a:bodyPr>
            <a:lstStyle/>
            <a:p>
              <a:pPr algn="ctr" eaLnBrk="0" fontAlgn="auto" hangingPunct="0">
                <a:spcBef>
                  <a:spcPts val="0"/>
                </a:spcBef>
                <a:spcAft>
                  <a:spcPts val="0"/>
                </a:spcAft>
                <a:defRPr/>
              </a:pPr>
              <a:r>
                <a:rPr lang="en-CA" sz="1600" dirty="0">
                  <a:solidFill>
                    <a:schemeClr val="tx1"/>
                  </a:solidFill>
                </a:rPr>
                <a:t>286%</a:t>
              </a:r>
            </a:p>
          </p:txBody>
        </p:sp>
        <p:cxnSp>
          <p:nvCxnSpPr>
            <p:cNvPr id="24" name="Elbow Connector 23"/>
            <p:cNvCxnSpPr>
              <a:stCxn id="23" idx="3"/>
            </p:cNvCxnSpPr>
            <p:nvPr/>
          </p:nvCxnSpPr>
          <p:spPr bwMode="auto">
            <a:xfrm>
              <a:off x="5072065" y="4098346"/>
              <a:ext cx="695329" cy="766353"/>
            </a:xfrm>
            <a:prstGeom prst="bentConnector2">
              <a:avLst/>
            </a:prstGeom>
            <a:solidFill>
              <a:schemeClr val="accent1"/>
            </a:solidFill>
            <a:ln w="15875" cap="flat" cmpd="sng" algn="ctr">
              <a:solidFill>
                <a:schemeClr val="accent4">
                  <a:lumMod val="10000"/>
                </a:schemeClr>
              </a:solidFill>
              <a:prstDash val="solid"/>
              <a:round/>
              <a:headEnd type="none" w="med" len="med"/>
              <a:tailEnd type="arrow"/>
            </a:ln>
            <a:effectLst/>
          </p:spPr>
        </p:cxnSp>
      </p:grpSp>
      <p:grpSp>
        <p:nvGrpSpPr>
          <p:cNvPr id="6" name="Group 24"/>
          <p:cNvGrpSpPr>
            <a:grpSpLocks/>
          </p:cNvGrpSpPr>
          <p:nvPr/>
        </p:nvGrpSpPr>
        <p:grpSpPr bwMode="auto">
          <a:xfrm>
            <a:off x="5286375" y="3657601"/>
            <a:ext cx="1295401" cy="762000"/>
            <a:chOff x="4572000" y="2857497"/>
            <a:chExt cx="1295410" cy="762005"/>
          </a:xfrm>
        </p:grpSpPr>
        <p:sp>
          <p:nvSpPr>
            <p:cNvPr id="26" name="TextBox 25"/>
            <p:cNvSpPr txBox="1"/>
            <p:nvPr/>
          </p:nvSpPr>
          <p:spPr>
            <a:xfrm>
              <a:off x="4572000" y="2857497"/>
              <a:ext cx="785819" cy="338556"/>
            </a:xfrm>
            <a:prstGeom prst="rect">
              <a:avLst/>
            </a:prstGeom>
            <a:solidFill>
              <a:srgbClr val="FFFFFF"/>
            </a:solidFill>
            <a:ln>
              <a:solidFill>
                <a:schemeClr val="accent4">
                  <a:lumMod val="10000"/>
                </a:schemeClr>
              </a:solidFill>
            </a:ln>
          </p:spPr>
          <p:style>
            <a:lnRef idx="1">
              <a:schemeClr val="dk1"/>
            </a:lnRef>
            <a:fillRef idx="2">
              <a:schemeClr val="dk1"/>
            </a:fillRef>
            <a:effectRef idx="1">
              <a:schemeClr val="dk1"/>
            </a:effectRef>
            <a:fontRef idx="minor">
              <a:schemeClr val="dk1"/>
            </a:fontRef>
          </p:style>
          <p:txBody>
            <a:bodyPr>
              <a:spAutoFit/>
            </a:bodyPr>
            <a:lstStyle/>
            <a:p>
              <a:pPr algn="ctr" eaLnBrk="0" fontAlgn="auto" hangingPunct="0">
                <a:spcBef>
                  <a:spcPts val="0"/>
                </a:spcBef>
                <a:spcAft>
                  <a:spcPts val="0"/>
                </a:spcAft>
                <a:defRPr/>
              </a:pPr>
              <a:r>
                <a:rPr lang="en-CA" sz="1600" dirty="0">
                  <a:solidFill>
                    <a:schemeClr val="tx1"/>
                  </a:solidFill>
                </a:rPr>
                <a:t>126%</a:t>
              </a:r>
            </a:p>
          </p:txBody>
        </p:sp>
        <p:cxnSp>
          <p:nvCxnSpPr>
            <p:cNvPr id="27" name="Elbow Connector 26"/>
            <p:cNvCxnSpPr>
              <a:stCxn id="26" idx="3"/>
            </p:cNvCxnSpPr>
            <p:nvPr/>
          </p:nvCxnSpPr>
          <p:spPr bwMode="auto">
            <a:xfrm>
              <a:off x="5357819" y="3026775"/>
              <a:ext cx="509591" cy="592727"/>
            </a:xfrm>
            <a:prstGeom prst="bentConnector2">
              <a:avLst/>
            </a:prstGeom>
            <a:solidFill>
              <a:schemeClr val="accent1"/>
            </a:solidFill>
            <a:ln w="15875" cap="flat" cmpd="sng" algn="ctr">
              <a:solidFill>
                <a:schemeClr val="accent4">
                  <a:lumMod val="10000"/>
                </a:schemeClr>
              </a:solidFill>
              <a:prstDash val="solid"/>
              <a:round/>
              <a:headEnd type="none" w="med" len="med"/>
              <a:tailEnd type="arrow"/>
            </a:ln>
            <a:effectLst/>
          </p:spPr>
        </p:cxnSp>
      </p:grpSp>
      <p:sp>
        <p:nvSpPr>
          <p:cNvPr id="36" name="TextBox 35"/>
          <p:cNvSpPr txBox="1"/>
          <p:nvPr/>
        </p:nvSpPr>
        <p:spPr>
          <a:xfrm>
            <a:off x="1295400" y="4267201"/>
            <a:ext cx="1524000" cy="2062103"/>
          </a:xfrm>
          <a:prstGeom prst="rect">
            <a:avLst/>
          </a:prstGeom>
          <a:noFill/>
        </p:spPr>
        <p:txBody>
          <a:bodyPr wrap="square">
            <a:spAutoFit/>
          </a:bodyPr>
          <a:lstStyle/>
          <a:p>
            <a:pPr eaLnBrk="0" fontAlgn="auto" hangingPunct="0">
              <a:spcBef>
                <a:spcPts val="0"/>
              </a:spcBef>
              <a:spcAft>
                <a:spcPts val="0"/>
              </a:spcAft>
              <a:defRPr/>
            </a:pPr>
            <a:r>
              <a:rPr lang="en-CA" sz="1600" dirty="0">
                <a:latin typeface="Arial" pitchFamily="34" charset="0"/>
                <a:cs typeface="Arial" pitchFamily="34" charset="0"/>
              </a:rPr>
              <a:t>The embodied energy of the structural system is relatively small </a:t>
            </a:r>
          </a:p>
          <a:p>
            <a:pPr eaLnBrk="0" fontAlgn="auto" hangingPunct="0">
              <a:spcBef>
                <a:spcPts val="0"/>
              </a:spcBef>
              <a:spcAft>
                <a:spcPts val="0"/>
              </a:spcAft>
              <a:defRPr/>
            </a:pPr>
            <a:r>
              <a:rPr lang="en-CA" sz="1600" dirty="0">
                <a:latin typeface="Arial" pitchFamily="34" charset="0"/>
                <a:cs typeface="Arial" pitchFamily="34" charset="0"/>
              </a:rPr>
              <a:t>(0.06% after 50 years)</a:t>
            </a:r>
          </a:p>
          <a:p>
            <a:pPr eaLnBrk="0" fontAlgn="auto" hangingPunct="0">
              <a:spcBef>
                <a:spcPts val="0"/>
              </a:spcBef>
              <a:spcAft>
                <a:spcPts val="0"/>
              </a:spcAft>
              <a:defRPr/>
            </a:pPr>
            <a:endParaRPr lang="en-CA" sz="1600" dirty="0">
              <a:effectLst>
                <a:outerShdw blurRad="38100" dist="38100" dir="2700000" algn="tl">
                  <a:srgbClr val="000000">
                    <a:alpha val="43137"/>
                  </a:srgbClr>
                </a:outerShdw>
              </a:effectLst>
              <a:latin typeface="Arial" pitchFamily="34" charset="0"/>
              <a:cs typeface="Arial" pitchFamily="34" charset="0"/>
            </a:endParaRPr>
          </a:p>
        </p:txBody>
      </p:sp>
      <p:sp>
        <p:nvSpPr>
          <p:cNvPr id="41" name="Right Arrow 40"/>
          <p:cNvSpPr/>
          <p:nvPr/>
        </p:nvSpPr>
        <p:spPr bwMode="auto">
          <a:xfrm>
            <a:off x="2971800" y="4419600"/>
            <a:ext cx="657225" cy="347666"/>
          </a:xfrm>
          <a:prstGeom prst="rightArrow">
            <a:avLst/>
          </a:prstGeom>
          <a:solidFill>
            <a:srgbClr val="FFFF00"/>
          </a:solidFill>
          <a:ln>
            <a:solidFill>
              <a:schemeClr val="accent4">
                <a:lumMod val="10000"/>
              </a:schemeClr>
            </a:solidFill>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eaLnBrk="0" fontAlgn="auto" hangingPunct="0">
              <a:spcBef>
                <a:spcPts val="0"/>
              </a:spcBef>
              <a:spcAft>
                <a:spcPts val="0"/>
              </a:spcAft>
              <a:defRPr/>
            </a:pPr>
            <a:endParaRPr lang="en-CA" dirty="0">
              <a:solidFill>
                <a:schemeClr val="tx1"/>
              </a:solidFill>
            </a:endParaRPr>
          </a:p>
        </p:txBody>
      </p:sp>
      <p:sp>
        <p:nvSpPr>
          <p:cNvPr id="20" name="Title 3"/>
          <p:cNvSpPr>
            <a:spLocks noGrp="1"/>
          </p:cNvSpPr>
          <p:nvPr>
            <p:ph type="title"/>
          </p:nvPr>
        </p:nvSpPr>
        <p:spPr>
          <a:effectLst>
            <a:outerShdw blurRad="50800" dist="38100" dir="2700000" algn="tl" rotWithShape="0">
              <a:prstClr val="black">
                <a:alpha val="40000"/>
              </a:prstClr>
            </a:outerShdw>
          </a:effectLst>
        </p:spPr>
        <p:txBody>
          <a:bodyPr rtlCol="0">
            <a:noAutofit/>
          </a:bodyPr>
          <a:lstStyle/>
          <a:p>
            <a:pPr eaLnBrk="1" fontAlgn="auto" hangingPunct="1">
              <a:spcAft>
                <a:spcPts val="0"/>
              </a:spcAft>
              <a:defRPr/>
            </a:pPr>
            <a:endParaRPr lang="en-CA" sz="3600" cap="all" dirty="0">
              <a:cs typeface="Arial" pitchFamily="34" charset="0"/>
            </a:endParaRPr>
          </a:p>
        </p:txBody>
      </p:sp>
      <p:sp>
        <p:nvSpPr>
          <p:cNvPr id="21" name="TextBox 20"/>
          <p:cNvSpPr txBox="1"/>
          <p:nvPr/>
        </p:nvSpPr>
        <p:spPr>
          <a:xfrm>
            <a:off x="1295400" y="2133600"/>
            <a:ext cx="1524000" cy="2062103"/>
          </a:xfrm>
          <a:prstGeom prst="rect">
            <a:avLst/>
          </a:prstGeom>
          <a:noFill/>
          <a:ln>
            <a:noFill/>
          </a:ln>
          <a:effectLst/>
        </p:spPr>
        <p:style>
          <a:lnRef idx="2">
            <a:schemeClr val="dk1"/>
          </a:lnRef>
          <a:fillRef idx="1">
            <a:schemeClr val="lt1"/>
          </a:fillRef>
          <a:effectRef idx="0">
            <a:schemeClr val="dk1"/>
          </a:effectRef>
          <a:fontRef idx="minor">
            <a:schemeClr val="dk1"/>
          </a:fontRef>
        </p:style>
        <p:txBody>
          <a:bodyPr wrap="square">
            <a:spAutoFit/>
          </a:bodyPr>
          <a:lstStyle/>
          <a:p>
            <a:pPr eaLnBrk="0" fontAlgn="auto" hangingPunct="0">
              <a:spcBef>
                <a:spcPts val="0"/>
              </a:spcBef>
              <a:spcAft>
                <a:spcPts val="0"/>
              </a:spcAft>
              <a:defRPr/>
            </a:pPr>
            <a:r>
              <a:rPr lang="en-CA" sz="1600" b="1" u="sng" dirty="0">
                <a:solidFill>
                  <a:schemeClr val="tx1"/>
                </a:solidFill>
                <a:cs typeface="Arial" pitchFamily="34" charset="0"/>
              </a:rPr>
              <a:t>Finishes, Envelope</a:t>
            </a:r>
            <a:r>
              <a:rPr lang="en-CA" sz="1600" b="1" dirty="0">
                <a:solidFill>
                  <a:schemeClr val="tx1"/>
                </a:solidFill>
                <a:cs typeface="Arial" pitchFamily="34" charset="0"/>
              </a:rPr>
              <a:t>, &amp;</a:t>
            </a:r>
            <a:r>
              <a:rPr lang="en-CA" sz="1600" b="1" u="sng" dirty="0">
                <a:solidFill>
                  <a:schemeClr val="tx1"/>
                </a:solidFill>
                <a:cs typeface="Arial" pitchFamily="34" charset="0"/>
              </a:rPr>
              <a:t> Services </a:t>
            </a:r>
            <a:r>
              <a:rPr lang="en-CA" sz="1600" dirty="0">
                <a:solidFill>
                  <a:schemeClr val="tx1"/>
                </a:solidFill>
                <a:cs typeface="Arial" pitchFamily="34" charset="0"/>
              </a:rPr>
              <a:t>dominate the embodied energy over the building’s lifespan</a:t>
            </a:r>
          </a:p>
        </p:txBody>
      </p:sp>
      <p:sp>
        <p:nvSpPr>
          <p:cNvPr id="26638" name="TextBox 21"/>
          <p:cNvSpPr txBox="1">
            <a:spLocks noChangeArrowheads="1"/>
          </p:cNvSpPr>
          <p:nvPr/>
        </p:nvSpPr>
        <p:spPr bwMode="auto">
          <a:xfrm>
            <a:off x="1295400" y="6248400"/>
            <a:ext cx="7643813" cy="415498"/>
          </a:xfrm>
          <a:prstGeom prst="rect">
            <a:avLst/>
          </a:prstGeom>
          <a:noFill/>
          <a:ln w="9525">
            <a:noFill/>
            <a:miter lim="800000"/>
            <a:headEnd/>
            <a:tailEnd/>
          </a:ln>
        </p:spPr>
        <p:txBody>
          <a:bodyPr>
            <a:spAutoFit/>
          </a:bodyPr>
          <a:lstStyle/>
          <a:p>
            <a:pPr eaLnBrk="0" hangingPunct="0"/>
            <a:r>
              <a:rPr lang="en-CA" sz="1050" i="1" dirty="0"/>
              <a:t>Source: Cole , R. &amp; </a:t>
            </a:r>
            <a:r>
              <a:rPr lang="en-CA" sz="1050" i="1" dirty="0" err="1"/>
              <a:t>Kernan</a:t>
            </a:r>
            <a:r>
              <a:rPr lang="en-CA" sz="1050" i="1" dirty="0"/>
              <a:t>, P. (1996). Life-Cycle Energy Use in Office Buildings. Building and Environment, 31 (4), 307-317</a:t>
            </a:r>
          </a:p>
          <a:p>
            <a:pPr eaLnBrk="0" hangingPunct="0"/>
            <a:endParaRPr lang="en-CA" sz="1050" i="1" dirty="0"/>
          </a:p>
        </p:txBody>
      </p:sp>
      <p:sp>
        <p:nvSpPr>
          <p:cNvPr id="22" name="Title 1"/>
          <p:cNvSpPr txBox="1">
            <a:spLocks/>
          </p:cNvSpPr>
          <p:nvPr/>
        </p:nvSpPr>
        <p:spPr bwMode="auto">
          <a:xfrm>
            <a:off x="1295400" y="381000"/>
            <a:ext cx="7848600" cy="83820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342900" marR="0" lvl="0" indent="-342900" algn="l" defTabSz="914400" rtl="0" eaLnBrk="0" fontAlgn="auto" latinLnBrk="0" hangingPunct="0">
              <a:lnSpc>
                <a:spcPct val="100000"/>
              </a:lnSpc>
              <a:spcBef>
                <a:spcPct val="20000"/>
              </a:spcBef>
              <a:spcAft>
                <a:spcPts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t>Energy in Common Building Components</a:t>
            </a:r>
            <a:endParaRPr kumimoji="0" lang="en-CA" sz="2800" b="1" i="0" u="none" strike="noStrike" kern="0" cap="none" spc="0" normalizeH="0" baseline="0" noProof="0" dirty="0">
              <a:ln>
                <a:noFill/>
              </a:ln>
              <a:solidFill>
                <a:schemeClr val="bg1"/>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rtlCol="0">
            <a:normAutofit fontScale="90000"/>
          </a:bodyPr>
          <a:lstStyle/>
          <a:p>
            <a:pPr eaLnBrk="1" fontAlgn="auto" hangingPunct="1">
              <a:spcAft>
                <a:spcPts val="0"/>
              </a:spcAft>
              <a:defRPr/>
            </a:pPr>
            <a:r>
              <a:rPr lang="en-CA" b="1" cap="small" dirty="0" smtClean="0">
                <a:solidFill>
                  <a:schemeClr val="bg1"/>
                </a:solidFill>
              </a:rPr>
              <a:t>Energy Use in Buildings</a:t>
            </a:r>
            <a:br>
              <a:rPr lang="en-CA" b="1" cap="small" dirty="0" smtClean="0">
                <a:solidFill>
                  <a:schemeClr val="bg1"/>
                </a:solidFill>
              </a:rPr>
            </a:br>
            <a:endParaRPr lang="en-CA" dirty="0">
              <a:solidFill>
                <a:srgbClr val="00FF00"/>
              </a:solidFill>
            </a:endParaRPr>
          </a:p>
        </p:txBody>
      </p:sp>
      <p:pic>
        <p:nvPicPr>
          <p:cNvPr id="13314" name="Picture 2"/>
          <p:cNvPicPr>
            <a:picLocks noGrp="1" noChangeAspect="1" noChangeArrowheads="1"/>
          </p:cNvPicPr>
          <p:nvPr>
            <p:ph idx="1"/>
          </p:nvPr>
        </p:nvPicPr>
        <p:blipFill>
          <a:blip r:embed="rId3" cstate="print"/>
          <a:stretch>
            <a:fillRect/>
          </a:stretch>
        </p:blipFill>
        <p:spPr>
          <a:xfrm>
            <a:off x="428624" y="1981200"/>
            <a:ext cx="8562975" cy="4422775"/>
          </a:xfrm>
          <a:ln>
            <a:solidFill>
              <a:schemeClr val="tx1"/>
            </a:solidFill>
          </a:ln>
          <a:effectLst>
            <a:outerShdw blurRad="50800" dist="76200" dir="2700000" algn="tl" rotWithShape="0">
              <a:prstClr val="black">
                <a:alpha val="70000"/>
              </a:prstClr>
            </a:outerShdw>
          </a:effectLst>
        </p:spPr>
      </p:pic>
      <p:sp>
        <p:nvSpPr>
          <p:cNvPr id="31748" name="Slide Number Placeholder 4"/>
          <p:cNvSpPr>
            <a:spLocks noGrp="1"/>
          </p:cNvSpPr>
          <p:nvPr>
            <p:ph type="sldNum" sz="quarter" idx="4294967295"/>
          </p:nvPr>
        </p:nvSpPr>
        <p:spPr bwMode="auto">
          <a:xfrm>
            <a:off x="6553200" y="6356350"/>
            <a:ext cx="21336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793BA32C-79F4-40F3-8C20-0E0FE57563DC}" type="slidenum">
              <a:rPr lang="en-CA" smtClean="0">
                <a:solidFill>
                  <a:schemeClr val="bg1"/>
                </a:solidFill>
              </a:rPr>
              <a:pPr fontAlgn="base">
                <a:spcBef>
                  <a:spcPct val="0"/>
                </a:spcBef>
                <a:spcAft>
                  <a:spcPct val="0"/>
                </a:spcAft>
                <a:defRPr/>
              </a:pPr>
              <a:t>73</a:t>
            </a:fld>
            <a:endParaRPr lang="en-CA" dirty="0" smtClean="0">
              <a:solidFill>
                <a:schemeClr val="bg1"/>
              </a:solidFill>
            </a:endParaRPr>
          </a:p>
        </p:txBody>
      </p:sp>
      <p:sp>
        <p:nvSpPr>
          <p:cNvPr id="31749" name="Footer Placeholder 5"/>
          <p:cNvSpPr>
            <a:spLocks noGrp="1"/>
          </p:cNvSpPr>
          <p:nvPr>
            <p:ph type="ftr" sz="quarter" idx="4294967295"/>
          </p:nvPr>
        </p:nvSpPr>
        <p:spPr bwMode="auto">
          <a:xfrm>
            <a:off x="6781800" y="6019800"/>
            <a:ext cx="18288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CA" sz="1400" dirty="0" smtClean="0"/>
              <a:t>www.cn-sbs.cssbi.ca</a:t>
            </a:r>
          </a:p>
        </p:txBody>
      </p:sp>
      <p:sp>
        <p:nvSpPr>
          <p:cNvPr id="29702" name="TextBox 6"/>
          <p:cNvSpPr txBox="1">
            <a:spLocks noChangeArrowheads="1"/>
          </p:cNvSpPr>
          <p:nvPr/>
        </p:nvSpPr>
        <p:spPr bwMode="auto">
          <a:xfrm>
            <a:off x="1371600" y="1295400"/>
            <a:ext cx="7058025" cy="708025"/>
          </a:xfrm>
          <a:prstGeom prst="rect">
            <a:avLst/>
          </a:prstGeom>
          <a:noFill/>
          <a:ln w="9525">
            <a:noFill/>
            <a:miter lim="800000"/>
            <a:headEnd/>
            <a:tailEnd/>
          </a:ln>
        </p:spPr>
        <p:txBody>
          <a:bodyPr wrap="square">
            <a:spAutoFit/>
          </a:bodyPr>
          <a:lstStyle/>
          <a:p>
            <a:pPr algn="ctr" eaLnBrk="0" hangingPunct="0"/>
            <a:r>
              <a:rPr lang="en-CA" sz="2000" u="sng" dirty="0"/>
              <a:t>Primary Energy Consumption for Typical Hot-Rolled Steel Retail Building After 50 Years</a:t>
            </a:r>
            <a:endParaRPr lang="en-CA" sz="2000" i="1" u="sng" dirty="0"/>
          </a:p>
        </p:txBody>
      </p:sp>
      <p:sp>
        <p:nvSpPr>
          <p:cNvPr id="29703" name="TextBox 8"/>
          <p:cNvSpPr txBox="1">
            <a:spLocks noChangeArrowheads="1"/>
          </p:cNvSpPr>
          <p:nvPr/>
        </p:nvSpPr>
        <p:spPr bwMode="auto">
          <a:xfrm>
            <a:off x="6477000" y="3505200"/>
            <a:ext cx="785812" cy="508000"/>
          </a:xfrm>
          <a:prstGeom prst="rect">
            <a:avLst/>
          </a:prstGeom>
          <a:noFill/>
          <a:ln w="9525">
            <a:noFill/>
            <a:miter lim="800000"/>
            <a:headEnd/>
            <a:tailEnd/>
          </a:ln>
        </p:spPr>
        <p:txBody>
          <a:bodyPr>
            <a:spAutoFit/>
          </a:bodyPr>
          <a:lstStyle/>
          <a:p>
            <a:pPr algn="ctr"/>
            <a:r>
              <a:rPr lang="en-CA" sz="900" b="1" dirty="0"/>
              <a:t>Embodied energy of structure</a:t>
            </a:r>
          </a:p>
        </p:txBody>
      </p:sp>
      <p:sp>
        <p:nvSpPr>
          <p:cNvPr id="29704" name="TextBox 9"/>
          <p:cNvSpPr txBox="1">
            <a:spLocks noChangeArrowheads="1"/>
          </p:cNvSpPr>
          <p:nvPr/>
        </p:nvSpPr>
        <p:spPr bwMode="auto">
          <a:xfrm>
            <a:off x="4876800" y="3429000"/>
            <a:ext cx="1000125" cy="508000"/>
          </a:xfrm>
          <a:prstGeom prst="rect">
            <a:avLst/>
          </a:prstGeom>
          <a:noFill/>
          <a:ln w="19050">
            <a:noFill/>
            <a:miter lim="800000"/>
            <a:headEnd/>
            <a:tailEnd/>
          </a:ln>
        </p:spPr>
        <p:txBody>
          <a:bodyPr>
            <a:spAutoFit/>
          </a:bodyPr>
          <a:lstStyle/>
          <a:p>
            <a:pPr algn="ctr"/>
            <a:r>
              <a:rPr lang="en-CA" sz="900" b="1" dirty="0"/>
              <a:t>Reduce 50 year operating energy by 99%</a:t>
            </a:r>
          </a:p>
        </p:txBody>
      </p:sp>
      <p:sp>
        <p:nvSpPr>
          <p:cNvPr id="29705" name="TextBox 10"/>
          <p:cNvSpPr txBox="1">
            <a:spLocks noChangeArrowheads="1"/>
          </p:cNvSpPr>
          <p:nvPr/>
        </p:nvSpPr>
        <p:spPr bwMode="auto">
          <a:xfrm>
            <a:off x="5867400" y="3886200"/>
            <a:ext cx="500062" cy="368300"/>
          </a:xfrm>
          <a:prstGeom prst="rect">
            <a:avLst/>
          </a:prstGeom>
          <a:noFill/>
          <a:ln w="9525">
            <a:noFill/>
            <a:miter lim="800000"/>
            <a:headEnd/>
            <a:tailEnd/>
          </a:ln>
        </p:spPr>
        <p:txBody>
          <a:bodyPr>
            <a:spAutoFit/>
          </a:bodyPr>
          <a:lstStyle/>
          <a:p>
            <a:r>
              <a:rPr lang="en-CA" sz="1800" b="1" dirty="0"/>
              <a:t>1x</a:t>
            </a:r>
          </a:p>
        </p:txBody>
      </p:sp>
      <p:sp>
        <p:nvSpPr>
          <p:cNvPr id="29706" name="TextBox 11"/>
          <p:cNvSpPr txBox="1">
            <a:spLocks noChangeArrowheads="1"/>
          </p:cNvSpPr>
          <p:nvPr/>
        </p:nvSpPr>
        <p:spPr bwMode="auto">
          <a:xfrm>
            <a:off x="3657600" y="3276600"/>
            <a:ext cx="685800" cy="400110"/>
          </a:xfrm>
          <a:prstGeom prst="rect">
            <a:avLst/>
          </a:prstGeom>
          <a:noFill/>
          <a:ln w="9525">
            <a:noFill/>
            <a:miter lim="800000"/>
            <a:headEnd/>
            <a:tailEnd/>
          </a:ln>
        </p:spPr>
        <p:txBody>
          <a:bodyPr wrap="square">
            <a:spAutoFit/>
          </a:bodyPr>
          <a:lstStyle/>
          <a:p>
            <a:r>
              <a:rPr lang="en-CA" sz="2000" b="1" dirty="0"/>
              <a:t>10x</a:t>
            </a:r>
          </a:p>
        </p:txBody>
      </p:sp>
      <p:sp>
        <p:nvSpPr>
          <p:cNvPr id="29707" name="TextBox 12"/>
          <p:cNvSpPr txBox="1">
            <a:spLocks noChangeArrowheads="1"/>
          </p:cNvSpPr>
          <p:nvPr/>
        </p:nvSpPr>
        <p:spPr bwMode="auto">
          <a:xfrm>
            <a:off x="2209800" y="2667000"/>
            <a:ext cx="1062037" cy="400110"/>
          </a:xfrm>
          <a:prstGeom prst="rect">
            <a:avLst/>
          </a:prstGeom>
          <a:noFill/>
          <a:ln w="9525">
            <a:noFill/>
            <a:miter lim="800000"/>
            <a:headEnd/>
            <a:tailEnd/>
          </a:ln>
        </p:spPr>
        <p:txBody>
          <a:bodyPr wrap="square">
            <a:spAutoFit/>
          </a:bodyPr>
          <a:lstStyle/>
          <a:p>
            <a:r>
              <a:rPr lang="en-CA" sz="2000" b="1" dirty="0"/>
              <a:t>100x</a:t>
            </a:r>
          </a:p>
        </p:txBody>
      </p:sp>
      <p:cxnSp>
        <p:nvCxnSpPr>
          <p:cNvPr id="27" name="Straight Arrow Connector 26"/>
          <p:cNvCxnSpPr/>
          <p:nvPr/>
        </p:nvCxnSpPr>
        <p:spPr>
          <a:xfrm rot="5400000">
            <a:off x="6645274" y="4251326"/>
            <a:ext cx="427038" cy="158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9704" idx="2"/>
          </p:cNvCxnSpPr>
          <p:nvPr/>
        </p:nvCxnSpPr>
        <p:spPr>
          <a:xfrm rot="5400000">
            <a:off x="5238751" y="4075112"/>
            <a:ext cx="277812" cy="158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710" name="TextBox 13"/>
          <p:cNvSpPr txBox="1">
            <a:spLocks noChangeArrowheads="1"/>
          </p:cNvSpPr>
          <p:nvPr/>
        </p:nvSpPr>
        <p:spPr bwMode="auto">
          <a:xfrm>
            <a:off x="333375" y="5438775"/>
            <a:ext cx="1000125" cy="261938"/>
          </a:xfrm>
          <a:prstGeom prst="rect">
            <a:avLst/>
          </a:prstGeom>
          <a:noFill/>
          <a:ln w="19050">
            <a:noFill/>
            <a:miter lim="800000"/>
            <a:headEnd/>
            <a:tailEnd/>
          </a:ln>
        </p:spPr>
        <p:txBody>
          <a:bodyPr>
            <a:spAutoFit/>
          </a:bodyPr>
          <a:lstStyle/>
          <a:p>
            <a:pPr algn="ctr"/>
            <a:r>
              <a:rPr lang="en-CA" sz="1100" b="1"/>
              <a:t>Log Scale</a:t>
            </a:r>
          </a:p>
        </p:txBody>
      </p:sp>
      <p:cxnSp>
        <p:nvCxnSpPr>
          <p:cNvPr id="15" name="Straight Arrow Connector 14"/>
          <p:cNvCxnSpPr/>
          <p:nvPr/>
        </p:nvCxnSpPr>
        <p:spPr>
          <a:xfrm rot="5400000" flipH="1" flipV="1">
            <a:off x="1090613" y="5257800"/>
            <a:ext cx="285750" cy="1428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Title 1"/>
          <p:cNvSpPr txBox="1">
            <a:spLocks/>
          </p:cNvSpPr>
          <p:nvPr/>
        </p:nvSpPr>
        <p:spPr bwMode="auto">
          <a:xfrm>
            <a:off x="1295400" y="381000"/>
            <a:ext cx="7848600" cy="83820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342900" marR="0" lvl="0" indent="-342900" algn="l" defTabSz="914400" rtl="0" eaLnBrk="0" fontAlgn="auto" latinLnBrk="0" hangingPunct="0">
              <a:lnSpc>
                <a:spcPct val="100000"/>
              </a:lnSpc>
              <a:spcBef>
                <a:spcPct val="20000"/>
              </a:spcBef>
              <a:spcAft>
                <a:spcPts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t>Orders of Environmental Impact</a:t>
            </a:r>
            <a:endParaRPr kumimoji="0" lang="en-CA" sz="2800" b="1" i="0" u="none" strike="noStrike" kern="0" cap="none" spc="0" normalizeH="0" baseline="0" noProof="0" dirty="0">
              <a:ln>
                <a:noFill/>
              </a:ln>
              <a:solidFill>
                <a:schemeClr val="bg1"/>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rtlCol="0">
            <a:normAutofit fontScale="90000"/>
          </a:bodyPr>
          <a:lstStyle/>
          <a:p>
            <a:pPr eaLnBrk="1" fontAlgn="auto" hangingPunct="1">
              <a:spcAft>
                <a:spcPts val="0"/>
              </a:spcAft>
              <a:defRPr/>
            </a:pPr>
            <a:r>
              <a:rPr lang="en-CA" b="1" cap="small" dirty="0" smtClean="0">
                <a:solidFill>
                  <a:schemeClr val="bg1"/>
                </a:solidFill>
              </a:rPr>
              <a:t>Energy Use in Buildings</a:t>
            </a:r>
            <a:br>
              <a:rPr lang="en-CA" b="1" cap="small" dirty="0" smtClean="0">
                <a:solidFill>
                  <a:schemeClr val="bg1"/>
                </a:solidFill>
              </a:rPr>
            </a:br>
            <a:endParaRPr lang="en-CA" dirty="0">
              <a:solidFill>
                <a:srgbClr val="00FF00"/>
              </a:solidFill>
            </a:endParaRPr>
          </a:p>
        </p:txBody>
      </p:sp>
      <p:pic>
        <p:nvPicPr>
          <p:cNvPr id="17410" name="Picture 2"/>
          <p:cNvPicPr>
            <a:picLocks noChangeAspect="1" noChangeArrowheads="1"/>
          </p:cNvPicPr>
          <p:nvPr/>
        </p:nvPicPr>
        <p:blipFill>
          <a:blip r:embed="rId3" cstate="print"/>
          <a:srcRect/>
          <a:stretch>
            <a:fillRect/>
          </a:stretch>
        </p:blipFill>
        <p:spPr bwMode="auto">
          <a:xfrm>
            <a:off x="785813" y="2571750"/>
            <a:ext cx="7500937" cy="3714750"/>
          </a:xfrm>
          <a:prstGeom prst="rect">
            <a:avLst/>
          </a:prstGeom>
          <a:noFill/>
          <a:ln w="9525">
            <a:solidFill>
              <a:schemeClr val="tx1"/>
            </a:solidFill>
            <a:miter lim="800000"/>
            <a:headEnd/>
            <a:tailEnd/>
          </a:ln>
          <a:effectLst>
            <a:outerShdw blurRad="50800" dist="76200" dir="2700000" algn="tl" rotWithShape="0">
              <a:prstClr val="black">
                <a:alpha val="70000"/>
              </a:prstClr>
            </a:outerShdw>
          </a:effectLst>
        </p:spPr>
      </p:pic>
      <p:sp>
        <p:nvSpPr>
          <p:cNvPr id="30724" name="TextBox 7"/>
          <p:cNvSpPr txBox="1">
            <a:spLocks noChangeArrowheads="1"/>
          </p:cNvSpPr>
          <p:nvPr/>
        </p:nvSpPr>
        <p:spPr bwMode="auto">
          <a:xfrm>
            <a:off x="5572125" y="5962650"/>
            <a:ext cx="2663825" cy="276225"/>
          </a:xfrm>
          <a:prstGeom prst="rect">
            <a:avLst/>
          </a:prstGeom>
          <a:solidFill>
            <a:schemeClr val="bg1"/>
          </a:solidFill>
          <a:ln w="19050">
            <a:solidFill>
              <a:schemeClr val="bg1"/>
            </a:solidFill>
            <a:miter lim="800000"/>
            <a:headEnd/>
            <a:tailEnd/>
          </a:ln>
        </p:spPr>
        <p:txBody>
          <a:bodyPr>
            <a:spAutoFit/>
          </a:bodyPr>
          <a:lstStyle/>
          <a:p>
            <a:r>
              <a:rPr lang="en-CA" sz="1200" b="1" i="1"/>
              <a:t>* GWP: </a:t>
            </a:r>
            <a:r>
              <a:rPr lang="en-CA" sz="1200" i="1"/>
              <a:t>Beams &amp; Columns = 0.75%</a:t>
            </a:r>
          </a:p>
        </p:txBody>
      </p:sp>
      <p:sp>
        <p:nvSpPr>
          <p:cNvPr id="33797" name="Slide Number Placeholder 9"/>
          <p:cNvSpPr>
            <a:spLocks noGrp="1"/>
          </p:cNvSpPr>
          <p:nvPr>
            <p:ph type="sldNum" sz="quarter" idx="4294967295"/>
          </p:nvPr>
        </p:nvSpPr>
        <p:spPr bwMode="auto">
          <a:xfrm>
            <a:off x="6553200" y="6356350"/>
            <a:ext cx="21336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08390C07-7085-4F3A-A7C6-75872857AC2F}" type="slidenum">
              <a:rPr lang="en-CA" smtClean="0">
                <a:solidFill>
                  <a:schemeClr val="bg1"/>
                </a:solidFill>
              </a:rPr>
              <a:pPr fontAlgn="base">
                <a:spcBef>
                  <a:spcPct val="0"/>
                </a:spcBef>
                <a:spcAft>
                  <a:spcPct val="0"/>
                </a:spcAft>
                <a:defRPr/>
              </a:pPr>
              <a:t>74</a:t>
            </a:fld>
            <a:endParaRPr lang="en-CA" dirty="0" smtClean="0">
              <a:solidFill>
                <a:schemeClr val="bg1"/>
              </a:solidFill>
            </a:endParaRPr>
          </a:p>
        </p:txBody>
      </p:sp>
      <p:sp>
        <p:nvSpPr>
          <p:cNvPr id="33798" name="Footer Placeholder 10"/>
          <p:cNvSpPr>
            <a:spLocks noGrp="1"/>
          </p:cNvSpPr>
          <p:nvPr>
            <p:ph type="ftr" sz="quarter" idx="4294967295"/>
          </p:nvPr>
        </p:nvSpPr>
        <p:spPr bwMode="auto">
          <a:xfrm>
            <a:off x="3124200" y="6356350"/>
            <a:ext cx="28956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CA" sz="1800" smtClean="0">
                <a:solidFill>
                  <a:schemeClr val="bg1"/>
                </a:solidFill>
              </a:rPr>
              <a:t>www.cn-sbs.cssbi.ca</a:t>
            </a:r>
          </a:p>
        </p:txBody>
      </p:sp>
      <p:sp>
        <p:nvSpPr>
          <p:cNvPr id="30727" name="TextBox 11"/>
          <p:cNvSpPr txBox="1">
            <a:spLocks noChangeArrowheads="1"/>
          </p:cNvSpPr>
          <p:nvPr/>
        </p:nvSpPr>
        <p:spPr bwMode="auto">
          <a:xfrm>
            <a:off x="1447800" y="1295400"/>
            <a:ext cx="6981825" cy="1016000"/>
          </a:xfrm>
          <a:prstGeom prst="rect">
            <a:avLst/>
          </a:prstGeom>
          <a:noFill/>
          <a:ln w="9525">
            <a:noFill/>
            <a:miter lim="800000"/>
            <a:headEnd/>
            <a:tailEnd/>
          </a:ln>
        </p:spPr>
        <p:txBody>
          <a:bodyPr wrap="square">
            <a:spAutoFit/>
          </a:bodyPr>
          <a:lstStyle/>
          <a:p>
            <a:pPr algn="ctr" eaLnBrk="0" hangingPunct="0"/>
            <a:r>
              <a:rPr lang="en-CA" sz="2000" u="sng" dirty="0"/>
              <a:t>Total Energy Breakdown of Typical Hot-Rolled Steel Retail Building After 50 Years </a:t>
            </a:r>
          </a:p>
          <a:p>
            <a:pPr algn="ctr" eaLnBrk="0" hangingPunct="0"/>
            <a:r>
              <a:rPr lang="en-CA" sz="2000" dirty="0"/>
              <a:t>(</a:t>
            </a:r>
            <a:r>
              <a:rPr lang="en-CA" sz="2000" i="1" dirty="0"/>
              <a:t>other building types are similar)</a:t>
            </a:r>
            <a:r>
              <a:rPr lang="en-CA" sz="2000" u="sng" dirty="0"/>
              <a:t> </a:t>
            </a:r>
            <a:endParaRPr lang="en-CA" sz="2000" i="1" u="sng" dirty="0"/>
          </a:p>
        </p:txBody>
      </p:sp>
      <p:sp>
        <p:nvSpPr>
          <p:cNvPr id="9" name="TextBox 8"/>
          <p:cNvSpPr txBox="1"/>
          <p:nvPr/>
        </p:nvSpPr>
        <p:spPr>
          <a:xfrm>
            <a:off x="7215188" y="3286125"/>
            <a:ext cx="1735137" cy="954088"/>
          </a:xfrm>
          <a:prstGeom prst="rect">
            <a:avLst/>
          </a:prstGeom>
          <a:solidFill>
            <a:srgbClr val="FFC000"/>
          </a:solidFill>
          <a:ln w="19050">
            <a:solidFill>
              <a:schemeClr val="tx1"/>
            </a:solidFill>
          </a:ln>
          <a:effectLst>
            <a:outerShdw blurRad="50800" dist="76200" dir="2700000" algn="tl" rotWithShape="0">
              <a:prstClr val="black">
                <a:alpha val="70000"/>
              </a:prstClr>
            </a:outerShdw>
          </a:effectLst>
        </p:spPr>
        <p:txBody>
          <a:bodyPr>
            <a:spAutoFit/>
          </a:bodyPr>
          <a:lstStyle/>
          <a:p>
            <a:pPr algn="ctr" fontAlgn="auto">
              <a:spcBef>
                <a:spcPts val="0"/>
              </a:spcBef>
              <a:spcAft>
                <a:spcPts val="0"/>
              </a:spcAft>
              <a:defRPr/>
            </a:pPr>
            <a:r>
              <a:rPr lang="en-CA" sz="1400" b="1" dirty="0">
                <a:latin typeface="+mn-lt"/>
                <a:cs typeface="+mn-cs"/>
              </a:rPr>
              <a:t>Energy &amp; GWP due to structure is less than 1% of total after 50 yrs</a:t>
            </a:r>
            <a:endParaRPr lang="en-CA" sz="1400" dirty="0">
              <a:latin typeface="+mn-lt"/>
              <a:cs typeface="+mn-cs"/>
            </a:endParaRPr>
          </a:p>
        </p:txBody>
      </p:sp>
      <p:sp>
        <p:nvSpPr>
          <p:cNvPr id="10" name="Title 1"/>
          <p:cNvSpPr txBox="1">
            <a:spLocks/>
          </p:cNvSpPr>
          <p:nvPr/>
        </p:nvSpPr>
        <p:spPr bwMode="auto">
          <a:xfrm>
            <a:off x="1295400" y="381000"/>
            <a:ext cx="7848600" cy="83820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342900" marR="0" lvl="0" indent="-342900" algn="l" defTabSz="914400" rtl="0" eaLnBrk="0" fontAlgn="auto" latinLnBrk="0" hangingPunct="0">
              <a:lnSpc>
                <a:spcPct val="100000"/>
              </a:lnSpc>
              <a:spcBef>
                <a:spcPct val="20000"/>
              </a:spcBef>
              <a:spcAft>
                <a:spcPts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t>Orders of Environmental Impact</a:t>
            </a:r>
            <a:endParaRPr kumimoji="0" lang="en-CA" sz="2800" b="1" i="0" u="none" strike="noStrike" kern="0" cap="none" spc="0" normalizeH="0" baseline="0" noProof="0" dirty="0">
              <a:ln>
                <a:noFill/>
              </a:ln>
              <a:solidFill>
                <a:schemeClr val="bg1"/>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rtlCol="0">
            <a:normAutofit fontScale="90000"/>
          </a:bodyPr>
          <a:lstStyle/>
          <a:p>
            <a:pPr eaLnBrk="1" fontAlgn="auto" hangingPunct="1">
              <a:spcAft>
                <a:spcPts val="0"/>
              </a:spcAft>
              <a:defRPr/>
            </a:pPr>
            <a:r>
              <a:rPr lang="en-CA" b="1" cap="small" dirty="0" smtClean="0">
                <a:solidFill>
                  <a:schemeClr val="bg1"/>
                </a:solidFill>
              </a:rPr>
              <a:t>Energy Use in Buildings</a:t>
            </a:r>
            <a:br>
              <a:rPr lang="en-CA" b="1" cap="small" dirty="0" smtClean="0">
                <a:solidFill>
                  <a:schemeClr val="bg1"/>
                </a:solidFill>
              </a:rPr>
            </a:br>
            <a:endParaRPr lang="en-CA" dirty="0">
              <a:solidFill>
                <a:srgbClr val="00FF00"/>
              </a:solidFill>
            </a:endParaRPr>
          </a:p>
        </p:txBody>
      </p:sp>
      <p:pic>
        <p:nvPicPr>
          <p:cNvPr id="18434" name="Picture 2"/>
          <p:cNvPicPr>
            <a:picLocks noGrp="1" noChangeAspect="1" noChangeArrowheads="1"/>
          </p:cNvPicPr>
          <p:nvPr>
            <p:ph idx="1"/>
          </p:nvPr>
        </p:nvPicPr>
        <p:blipFill>
          <a:blip r:embed="rId3" cstate="print"/>
          <a:stretch>
            <a:fillRect/>
          </a:stretch>
        </p:blipFill>
        <p:spPr>
          <a:xfrm>
            <a:off x="428625" y="2286000"/>
            <a:ext cx="8229600" cy="4117975"/>
          </a:xfrm>
          <a:ln>
            <a:solidFill>
              <a:schemeClr val="tx1"/>
            </a:solidFill>
          </a:ln>
          <a:effectLst>
            <a:outerShdw blurRad="50800" dist="76200" dir="2700000" algn="tl" rotWithShape="0">
              <a:prstClr val="black">
                <a:alpha val="70000"/>
              </a:prstClr>
            </a:outerShdw>
          </a:effectLst>
        </p:spPr>
      </p:pic>
      <p:sp>
        <p:nvSpPr>
          <p:cNvPr id="34820" name="Slide Number Placeholder 4"/>
          <p:cNvSpPr>
            <a:spLocks noGrp="1"/>
          </p:cNvSpPr>
          <p:nvPr>
            <p:ph type="sldNum" sz="quarter" idx="4294967295"/>
          </p:nvPr>
        </p:nvSpPr>
        <p:spPr bwMode="auto">
          <a:xfrm>
            <a:off x="6553200" y="6356350"/>
            <a:ext cx="21336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0EEDFA41-1DC4-4C16-B3AB-C2D6AC0015B1}" type="slidenum">
              <a:rPr lang="en-CA" smtClean="0">
                <a:solidFill>
                  <a:schemeClr val="bg1"/>
                </a:solidFill>
              </a:rPr>
              <a:pPr fontAlgn="base">
                <a:spcBef>
                  <a:spcPct val="0"/>
                </a:spcBef>
                <a:spcAft>
                  <a:spcPct val="0"/>
                </a:spcAft>
                <a:defRPr/>
              </a:pPr>
              <a:t>75</a:t>
            </a:fld>
            <a:endParaRPr lang="en-CA" dirty="0" smtClean="0">
              <a:solidFill>
                <a:schemeClr val="bg1"/>
              </a:solidFill>
            </a:endParaRPr>
          </a:p>
        </p:txBody>
      </p:sp>
      <p:sp>
        <p:nvSpPr>
          <p:cNvPr id="34821" name="Footer Placeholder 5"/>
          <p:cNvSpPr>
            <a:spLocks noGrp="1"/>
          </p:cNvSpPr>
          <p:nvPr>
            <p:ph type="ftr" sz="quarter" idx="4294967295"/>
          </p:nvPr>
        </p:nvSpPr>
        <p:spPr bwMode="auto">
          <a:xfrm>
            <a:off x="3124200" y="6356350"/>
            <a:ext cx="2895600" cy="36512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CA" sz="1800" smtClean="0">
                <a:solidFill>
                  <a:schemeClr val="bg1"/>
                </a:solidFill>
              </a:rPr>
              <a:t>www.cn-sbs.cssbi.ca</a:t>
            </a:r>
          </a:p>
        </p:txBody>
      </p:sp>
      <p:sp>
        <p:nvSpPr>
          <p:cNvPr id="31750" name="TextBox 6"/>
          <p:cNvSpPr txBox="1">
            <a:spLocks noChangeArrowheads="1"/>
          </p:cNvSpPr>
          <p:nvPr/>
        </p:nvSpPr>
        <p:spPr bwMode="auto">
          <a:xfrm>
            <a:off x="1371600" y="1500188"/>
            <a:ext cx="7058025" cy="708025"/>
          </a:xfrm>
          <a:prstGeom prst="rect">
            <a:avLst/>
          </a:prstGeom>
          <a:noFill/>
          <a:ln w="9525">
            <a:noFill/>
            <a:miter lim="800000"/>
            <a:headEnd/>
            <a:tailEnd/>
          </a:ln>
        </p:spPr>
        <p:txBody>
          <a:bodyPr wrap="square">
            <a:spAutoFit/>
          </a:bodyPr>
          <a:lstStyle/>
          <a:p>
            <a:pPr algn="ctr" eaLnBrk="0" hangingPunct="0"/>
            <a:r>
              <a:rPr lang="en-CA" sz="2000" u="sng" dirty="0"/>
              <a:t>Primary Energy Consumption vs. Time for Hot-Rolled Steel Retail </a:t>
            </a:r>
            <a:r>
              <a:rPr lang="en-CA" sz="2000" dirty="0"/>
              <a:t>Building (</a:t>
            </a:r>
            <a:r>
              <a:rPr lang="en-CA" sz="2000" i="1" dirty="0"/>
              <a:t>other building types are similar)</a:t>
            </a:r>
            <a:r>
              <a:rPr lang="en-CA" sz="2000" u="sng" dirty="0"/>
              <a:t> </a:t>
            </a:r>
            <a:endParaRPr lang="en-CA" sz="2000" i="1" u="sng" dirty="0"/>
          </a:p>
        </p:txBody>
      </p:sp>
      <p:sp>
        <p:nvSpPr>
          <p:cNvPr id="7" name="Title 1"/>
          <p:cNvSpPr txBox="1">
            <a:spLocks/>
          </p:cNvSpPr>
          <p:nvPr/>
        </p:nvSpPr>
        <p:spPr bwMode="auto">
          <a:xfrm>
            <a:off x="1295400" y="381000"/>
            <a:ext cx="7848600" cy="83820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342900" marR="0" lvl="0" indent="-342900" algn="l" defTabSz="914400" rtl="0" eaLnBrk="0" fontAlgn="auto" latinLnBrk="0" hangingPunct="0">
              <a:lnSpc>
                <a:spcPct val="100000"/>
              </a:lnSpc>
              <a:spcBef>
                <a:spcPct val="20000"/>
              </a:spcBef>
              <a:spcAft>
                <a:spcPts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t>Orders of Environmental Impact</a:t>
            </a:r>
            <a:endParaRPr kumimoji="0" lang="en-CA" sz="2800" b="1" i="0" u="none" strike="noStrike" kern="0" cap="none" spc="0" normalizeH="0" baseline="0" noProof="0" dirty="0">
              <a:ln>
                <a:noFill/>
              </a:ln>
              <a:solidFill>
                <a:schemeClr val="bg1"/>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p:txBody>
          <a:bodyPr rtlCol="0">
            <a:normAutofit fontScale="85000" lnSpcReduction="10000"/>
          </a:bodyPr>
          <a:lstStyle/>
          <a:p>
            <a:pPr marL="0" indent="0" algn="ctr" eaLnBrk="1" fontAlgn="auto" hangingPunct="1">
              <a:spcAft>
                <a:spcPts val="0"/>
              </a:spcAft>
              <a:buFont typeface="Arial" pitchFamily="34" charset="0"/>
              <a:buNone/>
              <a:defRPr/>
            </a:pPr>
            <a:r>
              <a:rPr lang="en-CA" i="1" dirty="0" smtClean="0">
                <a:solidFill>
                  <a:schemeClr val="tx1">
                    <a:lumMod val="95000"/>
                    <a:lumOff val="5000"/>
                  </a:schemeClr>
                </a:solidFill>
              </a:rPr>
              <a:t>In conventional buildings, the </a:t>
            </a:r>
            <a:r>
              <a:rPr lang="en-CA" i="1" u="sng" dirty="0" smtClean="0">
                <a:solidFill>
                  <a:schemeClr val="tx1">
                    <a:lumMod val="95000"/>
                    <a:lumOff val="5000"/>
                  </a:schemeClr>
                </a:solidFill>
              </a:rPr>
              <a:t>building envelope</a:t>
            </a:r>
            <a:r>
              <a:rPr lang="en-CA" i="1" dirty="0" smtClean="0">
                <a:solidFill>
                  <a:schemeClr val="tx1">
                    <a:lumMod val="95000"/>
                    <a:lumOff val="5000"/>
                  </a:schemeClr>
                </a:solidFill>
              </a:rPr>
              <a:t> (walls and roof), </a:t>
            </a:r>
            <a:r>
              <a:rPr lang="en-CA" i="1" u="sng" dirty="0" smtClean="0">
                <a:solidFill>
                  <a:schemeClr val="tx1">
                    <a:lumMod val="95000"/>
                    <a:lumOff val="5000"/>
                  </a:schemeClr>
                </a:solidFill>
              </a:rPr>
              <a:t>building services</a:t>
            </a:r>
            <a:r>
              <a:rPr lang="en-CA" i="1" dirty="0" smtClean="0">
                <a:solidFill>
                  <a:schemeClr val="tx1">
                    <a:lumMod val="95000"/>
                    <a:lumOff val="5000"/>
                  </a:schemeClr>
                </a:solidFill>
              </a:rPr>
              <a:t>, and </a:t>
            </a:r>
            <a:r>
              <a:rPr lang="en-CA" i="1" u="sng" dirty="0" smtClean="0">
                <a:solidFill>
                  <a:schemeClr val="tx1">
                    <a:lumMod val="95000"/>
                    <a:lumOff val="5000"/>
                  </a:schemeClr>
                </a:solidFill>
              </a:rPr>
              <a:t>building finishes </a:t>
            </a:r>
            <a:r>
              <a:rPr lang="en-CA" i="1" dirty="0" smtClean="0">
                <a:solidFill>
                  <a:schemeClr val="tx1">
                    <a:lumMod val="95000"/>
                    <a:lumOff val="5000"/>
                  </a:schemeClr>
                </a:solidFill>
              </a:rPr>
              <a:t>contribute the most towards the total </a:t>
            </a:r>
            <a:r>
              <a:rPr lang="en-CA" i="1" u="sng" dirty="0" smtClean="0">
                <a:solidFill>
                  <a:schemeClr val="tx1">
                    <a:lumMod val="95000"/>
                    <a:lumOff val="5000"/>
                  </a:schemeClr>
                </a:solidFill>
              </a:rPr>
              <a:t>embodied</a:t>
            </a:r>
            <a:r>
              <a:rPr lang="en-CA" i="1" dirty="0" smtClean="0">
                <a:solidFill>
                  <a:schemeClr val="tx1">
                    <a:lumMod val="95000"/>
                    <a:lumOff val="5000"/>
                  </a:schemeClr>
                </a:solidFill>
              </a:rPr>
              <a:t> life-cycle energy (and total embodied GWP) when looking at the Embodied Energy of the Entire Building, including Structure.</a:t>
            </a:r>
          </a:p>
          <a:p>
            <a:pPr marL="0" indent="0" algn="ctr" eaLnBrk="1" fontAlgn="auto" hangingPunct="1">
              <a:spcAft>
                <a:spcPts val="0"/>
              </a:spcAft>
              <a:buFont typeface="Arial" pitchFamily="34" charset="0"/>
              <a:buNone/>
              <a:defRPr/>
            </a:pPr>
            <a:endParaRPr lang="en-CA" i="1" dirty="0" smtClean="0">
              <a:solidFill>
                <a:schemeClr val="tx1">
                  <a:lumMod val="95000"/>
                  <a:lumOff val="5000"/>
                </a:schemeClr>
              </a:solidFill>
            </a:endParaRPr>
          </a:p>
          <a:p>
            <a:pPr marL="0" indent="0" algn="ctr" eaLnBrk="1" fontAlgn="auto" hangingPunct="1">
              <a:spcAft>
                <a:spcPts val="0"/>
              </a:spcAft>
              <a:buFont typeface="Arial" pitchFamily="34" charset="0"/>
              <a:buNone/>
              <a:defRPr/>
            </a:pPr>
            <a:r>
              <a:rPr lang="en-CA" dirty="0" smtClean="0">
                <a:solidFill>
                  <a:srgbClr val="009900"/>
                </a:solidFill>
              </a:rPr>
              <a:t>To lower GHG, choice of materials for structures and components needs to reflect:</a:t>
            </a:r>
          </a:p>
          <a:p>
            <a:pPr marL="0" indent="0" algn="ctr" eaLnBrk="1" fontAlgn="auto" hangingPunct="1">
              <a:spcAft>
                <a:spcPts val="0"/>
              </a:spcAft>
              <a:buFontTx/>
              <a:buChar char="-"/>
              <a:defRPr/>
            </a:pPr>
            <a:r>
              <a:rPr lang="en-CA" dirty="0" smtClean="0">
                <a:solidFill>
                  <a:schemeClr val="tx1">
                    <a:lumMod val="95000"/>
                    <a:lumOff val="5000"/>
                  </a:schemeClr>
                </a:solidFill>
              </a:rPr>
              <a:t>issues of </a:t>
            </a:r>
            <a:r>
              <a:rPr lang="en-CA" b="1" dirty="0" smtClean="0">
                <a:solidFill>
                  <a:schemeClr val="tx1"/>
                </a:solidFill>
              </a:rPr>
              <a:t>DURABILITY</a:t>
            </a:r>
          </a:p>
          <a:p>
            <a:pPr marL="0" indent="0" algn="ctr" eaLnBrk="1" fontAlgn="auto" hangingPunct="1">
              <a:spcAft>
                <a:spcPts val="0"/>
              </a:spcAft>
              <a:buFontTx/>
              <a:buChar char="-"/>
              <a:defRPr/>
            </a:pPr>
            <a:r>
              <a:rPr lang="en-CA" dirty="0" smtClean="0">
                <a:solidFill>
                  <a:schemeClr val="tx1">
                    <a:lumMod val="95000"/>
                    <a:lumOff val="5000"/>
                  </a:schemeClr>
                </a:solidFill>
              </a:rPr>
              <a:t> ability of material to assist </a:t>
            </a:r>
            <a:r>
              <a:rPr lang="en-CA" b="1" dirty="0" smtClean="0">
                <a:solidFill>
                  <a:schemeClr val="tx1">
                    <a:lumMod val="95000"/>
                    <a:lumOff val="5000"/>
                  </a:schemeClr>
                </a:solidFill>
              </a:rPr>
              <a:t>PASSIVE DESIGN</a:t>
            </a:r>
          </a:p>
          <a:p>
            <a:pPr marL="0" indent="0" algn="ctr" eaLnBrk="1" fontAlgn="auto" hangingPunct="1">
              <a:spcAft>
                <a:spcPts val="0"/>
              </a:spcAft>
              <a:buFontTx/>
              <a:buChar char="-"/>
              <a:defRPr/>
            </a:pPr>
            <a:r>
              <a:rPr lang="en-CA" dirty="0" smtClean="0">
                <a:solidFill>
                  <a:schemeClr val="tx1">
                    <a:lumMod val="95000"/>
                    <a:lumOff val="5000"/>
                  </a:schemeClr>
                </a:solidFill>
              </a:rPr>
              <a:t> local sourcing to reduce </a:t>
            </a:r>
            <a:r>
              <a:rPr lang="en-CA" b="1" dirty="0" smtClean="0">
                <a:solidFill>
                  <a:schemeClr val="tx1">
                    <a:lumMod val="95000"/>
                    <a:lumOff val="5000"/>
                  </a:schemeClr>
                </a:solidFill>
              </a:rPr>
              <a:t>TRANSPORTATION</a:t>
            </a:r>
          </a:p>
          <a:p>
            <a:pPr marL="0" indent="0" algn="ctr" eaLnBrk="1" fontAlgn="auto" hangingPunct="1">
              <a:spcAft>
                <a:spcPts val="0"/>
              </a:spcAft>
              <a:buFontTx/>
              <a:buChar char="-"/>
              <a:defRPr/>
            </a:pPr>
            <a:r>
              <a:rPr lang="en-CA" dirty="0" smtClean="0">
                <a:solidFill>
                  <a:schemeClr val="tx1">
                    <a:lumMod val="95000"/>
                    <a:lumOff val="5000"/>
                  </a:schemeClr>
                </a:solidFill>
              </a:rPr>
              <a:t> </a:t>
            </a:r>
            <a:r>
              <a:rPr lang="en-CA" b="1" dirty="0" smtClean="0">
                <a:solidFill>
                  <a:schemeClr val="tx1">
                    <a:lumMod val="95000"/>
                    <a:lumOff val="5000"/>
                  </a:schemeClr>
                </a:solidFill>
              </a:rPr>
              <a:t>Cradle to Cradle concepts</a:t>
            </a:r>
          </a:p>
          <a:p>
            <a:pPr marL="0" indent="0" algn="ctr" eaLnBrk="1" fontAlgn="auto" hangingPunct="1">
              <a:spcAft>
                <a:spcPts val="0"/>
              </a:spcAft>
              <a:buFontTx/>
              <a:buChar char="-"/>
              <a:defRPr/>
            </a:pPr>
            <a:r>
              <a:rPr lang="en-CA" dirty="0" smtClean="0">
                <a:solidFill>
                  <a:schemeClr val="tx1">
                    <a:lumMod val="95000"/>
                    <a:lumOff val="5000"/>
                  </a:schemeClr>
                </a:solidFill>
              </a:rPr>
              <a:t> ability of material to be 1</a:t>
            </a:r>
            <a:r>
              <a:rPr lang="en-CA" baseline="30000" dirty="0" smtClean="0">
                <a:solidFill>
                  <a:schemeClr val="tx1">
                    <a:lumMod val="95000"/>
                    <a:lumOff val="5000"/>
                  </a:schemeClr>
                </a:solidFill>
              </a:rPr>
              <a:t>st</a:t>
            </a:r>
            <a:r>
              <a:rPr lang="en-CA" dirty="0" smtClean="0">
                <a:solidFill>
                  <a:schemeClr val="tx1">
                    <a:lumMod val="95000"/>
                    <a:lumOff val="5000"/>
                  </a:schemeClr>
                </a:solidFill>
              </a:rPr>
              <a:t> </a:t>
            </a:r>
            <a:r>
              <a:rPr lang="en-CA" b="1" dirty="0" smtClean="0">
                <a:solidFill>
                  <a:schemeClr val="tx1">
                    <a:lumMod val="95000"/>
                    <a:lumOff val="5000"/>
                  </a:schemeClr>
                </a:solidFill>
              </a:rPr>
              <a:t>REUSED</a:t>
            </a:r>
            <a:r>
              <a:rPr lang="en-CA" dirty="0" smtClean="0">
                <a:solidFill>
                  <a:schemeClr val="tx1">
                    <a:lumMod val="95000"/>
                    <a:lumOff val="5000"/>
                  </a:schemeClr>
                </a:solidFill>
              </a:rPr>
              <a:t> and 2</a:t>
            </a:r>
            <a:r>
              <a:rPr lang="en-CA" baseline="30000" dirty="0" smtClean="0">
                <a:solidFill>
                  <a:schemeClr val="tx1">
                    <a:lumMod val="95000"/>
                    <a:lumOff val="5000"/>
                  </a:schemeClr>
                </a:solidFill>
              </a:rPr>
              <a:t>nd</a:t>
            </a:r>
            <a:r>
              <a:rPr lang="en-CA" dirty="0" smtClean="0">
                <a:solidFill>
                  <a:schemeClr val="tx1">
                    <a:lumMod val="95000"/>
                    <a:lumOff val="5000"/>
                  </a:schemeClr>
                </a:solidFill>
              </a:rPr>
              <a:t> RECYCLED</a:t>
            </a:r>
          </a:p>
          <a:p>
            <a:pPr eaLnBrk="1" fontAlgn="auto" hangingPunct="1">
              <a:spcAft>
                <a:spcPts val="0"/>
              </a:spcAft>
              <a:buFont typeface="Arial" pitchFamily="34" charset="0"/>
              <a:buNone/>
              <a:defRPr/>
            </a:pPr>
            <a:endParaRPr lang="en-CA" dirty="0" smtClean="0">
              <a:solidFill>
                <a:schemeClr val="tx1">
                  <a:lumMod val="95000"/>
                  <a:lumOff val="5000"/>
                </a:schemeClr>
              </a:solidFill>
            </a:endParaRPr>
          </a:p>
          <a:p>
            <a:pPr eaLnBrk="1" fontAlgn="auto" hangingPunct="1">
              <a:spcAft>
                <a:spcPts val="0"/>
              </a:spcAft>
              <a:buFont typeface="Arial" pitchFamily="34" charset="0"/>
              <a:buNone/>
              <a:defRPr/>
            </a:pPr>
            <a:endParaRPr lang="en-CA" dirty="0" smtClean="0">
              <a:solidFill>
                <a:schemeClr val="tx1">
                  <a:lumMod val="95000"/>
                  <a:lumOff val="5000"/>
                </a:schemeClr>
              </a:solidFill>
            </a:endParaRPr>
          </a:p>
          <a:p>
            <a:pPr eaLnBrk="1" fontAlgn="auto" hangingPunct="1">
              <a:spcAft>
                <a:spcPts val="0"/>
              </a:spcAft>
              <a:buFont typeface="Arial" pitchFamily="34" charset="0"/>
              <a:buNone/>
              <a:defRPr/>
            </a:pPr>
            <a:endParaRPr lang="en-CA" dirty="0" smtClean="0">
              <a:solidFill>
                <a:schemeClr val="tx1">
                  <a:lumMod val="95000"/>
                  <a:lumOff val="5000"/>
                </a:schemeClr>
              </a:solidFill>
            </a:endParaRPr>
          </a:p>
          <a:p>
            <a:pPr eaLnBrk="1" fontAlgn="auto" hangingPunct="1">
              <a:spcAft>
                <a:spcPts val="0"/>
              </a:spcAft>
              <a:buFont typeface="Arial" pitchFamily="34" charset="0"/>
              <a:buNone/>
              <a:defRPr/>
            </a:pPr>
            <a:endParaRPr lang="en-CA" dirty="0" smtClean="0">
              <a:solidFill>
                <a:schemeClr val="tx1">
                  <a:lumMod val="95000"/>
                  <a:lumOff val="5000"/>
                </a:schemeClr>
              </a:solidFill>
            </a:endParaRPr>
          </a:p>
          <a:p>
            <a:pPr eaLnBrk="1" fontAlgn="auto" hangingPunct="1">
              <a:spcAft>
                <a:spcPts val="0"/>
              </a:spcAft>
              <a:buFont typeface="Arial" pitchFamily="34" charset="0"/>
              <a:buNone/>
              <a:defRPr/>
            </a:pPr>
            <a:endParaRPr lang="en-CA" dirty="0" smtClean="0">
              <a:solidFill>
                <a:schemeClr val="tx1">
                  <a:lumMod val="95000"/>
                  <a:lumOff val="5000"/>
                </a:schemeClr>
              </a:solidFill>
            </a:endParaRPr>
          </a:p>
        </p:txBody>
      </p:sp>
      <p:sp>
        <p:nvSpPr>
          <p:cNvPr id="5" name="Title 1"/>
          <p:cNvSpPr txBox="1">
            <a:spLocks noGrp="1"/>
          </p:cNvSpPr>
          <p:nvPr>
            <p:ph type="title"/>
          </p:nvPr>
        </p:nvSpPr>
        <p:spPr bwMode="auto">
          <a:xfrm>
            <a:off x="1295400" y="381000"/>
            <a:ext cx="7848600" cy="83820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342900" marR="0" lvl="0" indent="-342900" algn="l" defTabSz="914400" rtl="0" eaLnBrk="0" fontAlgn="auto" latinLnBrk="0" hangingPunct="0">
              <a:lnSpc>
                <a:spcPct val="100000"/>
              </a:lnSpc>
              <a:spcBef>
                <a:spcPct val="20000"/>
              </a:spcBef>
              <a:spcAft>
                <a:spcPts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t>Embodied</a:t>
            </a:r>
            <a:r>
              <a:rPr kumimoji="0" lang="en-CA" sz="2800" b="1" i="0" u="none" strike="noStrike" kern="0" cap="none" spc="0" normalizeH="0" noProof="0" dirty="0" smtClean="0">
                <a:ln>
                  <a:noFill/>
                </a:ln>
                <a:solidFill>
                  <a:schemeClr val="bg1"/>
                </a:solidFill>
                <a:effectLst/>
                <a:uLnTx/>
                <a:uFillTx/>
                <a:latin typeface="Arial" pitchFamily="34" charset="0"/>
                <a:ea typeface="+mj-ea"/>
                <a:cs typeface="Arial" pitchFamily="34" charset="0"/>
              </a:rPr>
              <a:t> Energy Findings</a:t>
            </a:r>
            <a:endParaRPr kumimoji="0" lang="en-CA" sz="2800" b="1" i="0" u="none" strike="noStrike" kern="0" cap="none" spc="0" normalizeH="0" baseline="0" noProof="0" dirty="0">
              <a:ln>
                <a:noFill/>
              </a:ln>
              <a:solidFill>
                <a:schemeClr val="bg1"/>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additive="base">
                                        <p:cTn id="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 calcmode="lin" valueType="num">
                                      <p:cBhvr additive="base">
                                        <p:cTn id="1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 calcmode="lin" valueType="num">
                                      <p:cBhvr additive="base">
                                        <p:cTn id="19"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 calcmode="lin" valueType="num">
                                      <p:cBhvr additive="base">
                                        <p:cTn id="3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rtlCol="0">
            <a:normAutofit fontScale="90000"/>
          </a:bodyPr>
          <a:lstStyle/>
          <a:p>
            <a:pPr fontAlgn="auto">
              <a:spcAft>
                <a:spcPts val="0"/>
              </a:spcAft>
              <a:defRPr/>
            </a:pPr>
            <a:r>
              <a:rPr lang="en-CA" b="1" cap="small" dirty="0" smtClean="0">
                <a:solidFill>
                  <a:schemeClr val="bg1"/>
                </a:solidFill>
              </a:rPr>
              <a:t/>
            </a:r>
            <a:br>
              <a:rPr lang="en-CA" b="1" cap="small" dirty="0" smtClean="0">
                <a:solidFill>
                  <a:schemeClr val="bg1"/>
                </a:solidFill>
              </a:rPr>
            </a:br>
            <a:endParaRPr lang="en-CA" b="1" cap="small" dirty="0">
              <a:solidFill>
                <a:srgbClr val="00FF00"/>
              </a:solidFill>
            </a:endParaRPr>
          </a:p>
        </p:txBody>
      </p:sp>
      <p:sp>
        <p:nvSpPr>
          <p:cNvPr id="3" name="Content Placeholder 2"/>
          <p:cNvSpPr>
            <a:spLocks noGrp="1"/>
          </p:cNvSpPr>
          <p:nvPr>
            <p:ph idx="1"/>
          </p:nvPr>
        </p:nvSpPr>
        <p:spPr/>
        <p:txBody>
          <a:bodyPr rtlCol="0">
            <a:normAutofit/>
          </a:bodyPr>
          <a:lstStyle/>
          <a:p>
            <a:pPr lvl="1" fontAlgn="auto">
              <a:spcAft>
                <a:spcPts val="0"/>
              </a:spcAft>
              <a:defRPr/>
            </a:pPr>
            <a:r>
              <a:rPr lang="en-CA" sz="1800" b="0" dirty="0" smtClean="0">
                <a:solidFill>
                  <a:schemeClr val="tx1"/>
                </a:solidFill>
                <a:cs typeface="Arial" pitchFamily="34" charset="0"/>
              </a:rPr>
              <a:t>Amount of energy that is consumed by a building to satisfy the demand for heating, cooling, lighting, ventilation, equipment, etc.</a:t>
            </a:r>
          </a:p>
          <a:p>
            <a:pPr lvl="1" fontAlgn="auto">
              <a:spcAft>
                <a:spcPts val="0"/>
              </a:spcAft>
              <a:buFontTx/>
              <a:buNone/>
              <a:defRPr/>
            </a:pPr>
            <a:endParaRPr lang="en-CA" sz="1800" dirty="0" smtClean="0">
              <a:solidFill>
                <a:schemeClr val="tx1"/>
              </a:solidFill>
              <a:cs typeface="Arial" pitchFamily="34" charset="0"/>
            </a:endParaRPr>
          </a:p>
          <a:p>
            <a:pPr fontAlgn="auto">
              <a:spcAft>
                <a:spcPts val="0"/>
              </a:spcAft>
              <a:buFont typeface="Arial" pitchFamily="34" charset="0"/>
              <a:buNone/>
              <a:defRPr/>
            </a:pPr>
            <a:endParaRPr lang="en-CA" dirty="0" smtClean="0">
              <a:solidFill>
                <a:schemeClr val="tx1"/>
              </a:solidFill>
            </a:endParaRPr>
          </a:p>
          <a:p>
            <a:pPr fontAlgn="auto">
              <a:spcAft>
                <a:spcPts val="0"/>
              </a:spcAft>
              <a:buFont typeface="Arial" pitchFamily="34" charset="0"/>
              <a:buNone/>
              <a:defRPr/>
            </a:pPr>
            <a:endParaRPr lang="en-CA" dirty="0" smtClean="0">
              <a:solidFill>
                <a:schemeClr val="tx1"/>
              </a:solidFill>
            </a:endParaRPr>
          </a:p>
          <a:p>
            <a:pPr fontAlgn="auto">
              <a:spcAft>
                <a:spcPts val="0"/>
              </a:spcAft>
              <a:buFont typeface="Arial" pitchFamily="34" charset="0"/>
              <a:buNone/>
              <a:defRPr/>
            </a:pPr>
            <a:endParaRPr lang="en-CA" dirty="0" smtClean="0">
              <a:solidFill>
                <a:schemeClr val="tx1"/>
              </a:solidFill>
            </a:endParaRPr>
          </a:p>
          <a:p>
            <a:pPr fontAlgn="auto">
              <a:spcAft>
                <a:spcPts val="0"/>
              </a:spcAft>
              <a:buFont typeface="Arial" pitchFamily="34" charset="0"/>
              <a:buNone/>
              <a:defRPr/>
            </a:pPr>
            <a:endParaRPr lang="en-CA" dirty="0" smtClean="0">
              <a:solidFill>
                <a:schemeClr val="tx1"/>
              </a:solidFill>
            </a:endParaRPr>
          </a:p>
        </p:txBody>
      </p:sp>
      <p:sp>
        <p:nvSpPr>
          <p:cNvPr id="16388" name="Footer Placeholder 16"/>
          <p:cNvSpPr>
            <a:spLocks noGrp="1"/>
          </p:cNvSpPr>
          <p:nvPr>
            <p:ph type="ftr" sz="quarter" idx="4294967295"/>
          </p:nvPr>
        </p:nvSpPr>
        <p:spPr bwMode="auto">
          <a:xfrm>
            <a:off x="3124200" y="6356350"/>
            <a:ext cx="2895600" cy="365125"/>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CA" sz="1800">
                <a:solidFill>
                  <a:schemeClr val="bg1"/>
                </a:solidFill>
              </a:rPr>
              <a:t>www.cn-sbs.cssbi.ca</a:t>
            </a:r>
            <a:endParaRPr lang="en-CA">
              <a:solidFill>
                <a:schemeClr val="bg1"/>
              </a:solidFill>
            </a:endParaRPr>
          </a:p>
        </p:txBody>
      </p:sp>
      <p:sp>
        <p:nvSpPr>
          <p:cNvPr id="16389" name="Slide Number Placeholder 4"/>
          <p:cNvSpPr>
            <a:spLocks noGrp="1"/>
          </p:cNvSpPr>
          <p:nvPr>
            <p:ph type="sldNum" sz="quarter" idx="4294967295"/>
          </p:nvPr>
        </p:nvSpPr>
        <p:spPr bwMode="auto">
          <a:xfrm>
            <a:off x="6553200" y="6356350"/>
            <a:ext cx="2133600" cy="365125"/>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8BB6DDEE-D329-48A1-A5F2-D57361E45946}" type="slidenum">
              <a:rPr lang="en-CA">
                <a:solidFill>
                  <a:schemeClr val="bg1"/>
                </a:solidFill>
              </a:rPr>
              <a:pPr fontAlgn="base">
                <a:spcBef>
                  <a:spcPct val="0"/>
                </a:spcBef>
                <a:spcAft>
                  <a:spcPct val="0"/>
                </a:spcAft>
              </a:pPr>
              <a:t>77</a:t>
            </a:fld>
            <a:endParaRPr lang="en-CA">
              <a:solidFill>
                <a:schemeClr val="bg1"/>
              </a:solidFill>
            </a:endParaRPr>
          </a:p>
        </p:txBody>
      </p:sp>
      <p:pic>
        <p:nvPicPr>
          <p:cNvPr id="6" name="Content Placeholder 4"/>
          <p:cNvPicPr>
            <a:picLocks/>
          </p:cNvPicPr>
          <p:nvPr/>
        </p:nvPicPr>
        <p:blipFill>
          <a:blip r:embed="rId3" cstate="print"/>
          <a:srcRect l="5929" r="7435" b="7917"/>
          <a:stretch>
            <a:fillRect/>
          </a:stretch>
        </p:blipFill>
        <p:spPr>
          <a:xfrm>
            <a:off x="2667000" y="2667000"/>
            <a:ext cx="5105400" cy="3581400"/>
          </a:xfrm>
          <a:prstGeom prst="roundRect">
            <a:avLst/>
          </a:prstGeom>
          <a:effectLst>
            <a:outerShdw blurRad="50800" dist="76200" dir="2700000" algn="tl" rotWithShape="0">
              <a:prstClr val="black">
                <a:alpha val="70000"/>
              </a:prstClr>
            </a:outerShdw>
          </a:effectLst>
        </p:spPr>
      </p:pic>
      <p:sp>
        <p:nvSpPr>
          <p:cNvPr id="16391" name="TextBox 6"/>
          <p:cNvSpPr txBox="1">
            <a:spLocks noChangeArrowheads="1"/>
          </p:cNvSpPr>
          <p:nvPr/>
        </p:nvSpPr>
        <p:spPr bwMode="auto">
          <a:xfrm>
            <a:off x="1295400" y="6400800"/>
            <a:ext cx="3048000" cy="276225"/>
          </a:xfrm>
          <a:prstGeom prst="rect">
            <a:avLst/>
          </a:prstGeom>
          <a:noFill/>
          <a:ln w="9525">
            <a:noFill/>
            <a:miter lim="800000"/>
            <a:headEnd/>
            <a:tailEnd/>
          </a:ln>
        </p:spPr>
        <p:txBody>
          <a:bodyPr wrap="square">
            <a:spAutoFit/>
          </a:bodyPr>
          <a:lstStyle/>
          <a:p>
            <a:pPr eaLnBrk="0" hangingPunct="0"/>
            <a:r>
              <a:rPr lang="en-CA" sz="1200" i="1" dirty="0"/>
              <a:t>Source: Natural Resources Canada, 2006</a:t>
            </a:r>
          </a:p>
        </p:txBody>
      </p:sp>
      <p:sp>
        <p:nvSpPr>
          <p:cNvPr id="16394" name="TextBox 13"/>
          <p:cNvSpPr txBox="1">
            <a:spLocks noChangeArrowheads="1"/>
          </p:cNvSpPr>
          <p:nvPr/>
        </p:nvSpPr>
        <p:spPr bwMode="auto">
          <a:xfrm>
            <a:off x="1371600" y="2057400"/>
            <a:ext cx="7543800" cy="523220"/>
          </a:xfrm>
          <a:prstGeom prst="rect">
            <a:avLst/>
          </a:prstGeom>
          <a:noFill/>
          <a:ln w="9525">
            <a:noFill/>
            <a:miter lim="800000"/>
            <a:headEnd/>
            <a:tailEnd/>
          </a:ln>
        </p:spPr>
        <p:txBody>
          <a:bodyPr wrap="square">
            <a:spAutoFit/>
          </a:bodyPr>
          <a:lstStyle/>
          <a:p>
            <a:pPr algn="ctr" eaLnBrk="0" hangingPunct="0"/>
            <a:r>
              <a:rPr lang="en-CA" sz="1400" b="1" u="sng" dirty="0"/>
              <a:t>Total Commercial/Institutional Secondary Energy </a:t>
            </a:r>
          </a:p>
          <a:p>
            <a:pPr algn="ctr" eaLnBrk="0" hangingPunct="0"/>
            <a:r>
              <a:rPr lang="en-CA" sz="1400" b="1" u="sng" dirty="0"/>
              <a:t>Use by Activity Type in Canada (2006)</a:t>
            </a:r>
            <a:endParaRPr lang="en-CA" sz="1400" b="1" i="1" u="sng" dirty="0"/>
          </a:p>
        </p:txBody>
      </p:sp>
      <p:sp>
        <p:nvSpPr>
          <p:cNvPr id="11" name="Title 1"/>
          <p:cNvSpPr txBox="1">
            <a:spLocks/>
          </p:cNvSpPr>
          <p:nvPr/>
        </p:nvSpPr>
        <p:spPr bwMode="auto">
          <a:xfrm>
            <a:off x="1295400" y="381000"/>
            <a:ext cx="7848600" cy="83820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mj-lt"/>
                <a:ea typeface="+mj-ea"/>
                <a:cs typeface="+mj-cs"/>
              </a:rPr>
              <a:t>Energy Use in Buildings: Operating Energy</a:t>
            </a:r>
            <a:endParaRPr kumimoji="0" lang="en-CA" sz="2800" b="1" i="0" u="none" strike="noStrike" kern="0" cap="none" spc="0" normalizeH="0" baseline="0" noProof="0" dirty="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rtlCol="0">
            <a:normAutofit fontScale="90000"/>
          </a:bodyPr>
          <a:lstStyle/>
          <a:p>
            <a:pPr fontAlgn="auto">
              <a:spcAft>
                <a:spcPts val="0"/>
              </a:spcAft>
              <a:defRPr/>
            </a:pPr>
            <a:r>
              <a:rPr lang="en-CA" b="1" cap="small" dirty="0" smtClean="0">
                <a:solidFill>
                  <a:schemeClr val="bg1"/>
                </a:solidFill>
              </a:rPr>
              <a:t/>
            </a:r>
            <a:br>
              <a:rPr lang="en-CA" b="1" cap="small" dirty="0" smtClean="0">
                <a:solidFill>
                  <a:schemeClr val="bg1"/>
                </a:solidFill>
              </a:rPr>
            </a:br>
            <a:endParaRPr lang="en-CA" b="1" cap="small" dirty="0">
              <a:solidFill>
                <a:srgbClr val="00FF00"/>
              </a:solidFill>
            </a:endParaRPr>
          </a:p>
        </p:txBody>
      </p:sp>
      <p:sp>
        <p:nvSpPr>
          <p:cNvPr id="3" name="Content Placeholder 2"/>
          <p:cNvSpPr>
            <a:spLocks noGrp="1"/>
          </p:cNvSpPr>
          <p:nvPr>
            <p:ph idx="1"/>
          </p:nvPr>
        </p:nvSpPr>
        <p:spPr/>
        <p:txBody>
          <a:bodyPr rtlCol="0">
            <a:normAutofit/>
          </a:bodyPr>
          <a:lstStyle/>
          <a:p>
            <a:pPr lvl="1" fontAlgn="auto">
              <a:spcAft>
                <a:spcPts val="0"/>
              </a:spcAft>
              <a:buFontTx/>
              <a:buNone/>
              <a:defRPr/>
            </a:pPr>
            <a:endParaRPr lang="en-CA" sz="1800" dirty="0" smtClean="0">
              <a:solidFill>
                <a:schemeClr val="tx1"/>
              </a:solidFill>
              <a:cs typeface="Arial" pitchFamily="34" charset="0"/>
            </a:endParaRPr>
          </a:p>
          <a:p>
            <a:pPr fontAlgn="auto">
              <a:spcAft>
                <a:spcPts val="0"/>
              </a:spcAft>
              <a:buFont typeface="Arial" pitchFamily="34" charset="0"/>
              <a:buNone/>
              <a:defRPr/>
            </a:pPr>
            <a:endParaRPr lang="en-CA" dirty="0" smtClean="0">
              <a:solidFill>
                <a:schemeClr val="tx1"/>
              </a:solidFill>
            </a:endParaRPr>
          </a:p>
          <a:p>
            <a:pPr fontAlgn="auto">
              <a:spcAft>
                <a:spcPts val="0"/>
              </a:spcAft>
              <a:buFont typeface="Arial" pitchFamily="34" charset="0"/>
              <a:buNone/>
              <a:defRPr/>
            </a:pPr>
            <a:endParaRPr lang="en-CA" dirty="0" smtClean="0">
              <a:solidFill>
                <a:schemeClr val="tx1"/>
              </a:solidFill>
            </a:endParaRPr>
          </a:p>
          <a:p>
            <a:pPr fontAlgn="auto">
              <a:spcAft>
                <a:spcPts val="0"/>
              </a:spcAft>
              <a:buFont typeface="Arial" pitchFamily="34" charset="0"/>
              <a:buNone/>
              <a:defRPr/>
            </a:pPr>
            <a:endParaRPr lang="en-CA" dirty="0" smtClean="0">
              <a:solidFill>
                <a:schemeClr val="tx1"/>
              </a:solidFill>
            </a:endParaRPr>
          </a:p>
          <a:p>
            <a:pPr fontAlgn="auto">
              <a:spcAft>
                <a:spcPts val="0"/>
              </a:spcAft>
              <a:buFont typeface="Arial" pitchFamily="34" charset="0"/>
              <a:buNone/>
              <a:defRPr/>
            </a:pPr>
            <a:endParaRPr lang="en-CA" dirty="0" smtClean="0">
              <a:solidFill>
                <a:schemeClr val="tx1"/>
              </a:solidFill>
            </a:endParaRPr>
          </a:p>
        </p:txBody>
      </p:sp>
      <p:sp>
        <p:nvSpPr>
          <p:cNvPr id="16388" name="Footer Placeholder 16"/>
          <p:cNvSpPr>
            <a:spLocks noGrp="1"/>
          </p:cNvSpPr>
          <p:nvPr>
            <p:ph type="ftr" sz="quarter" idx="4294967295"/>
          </p:nvPr>
        </p:nvSpPr>
        <p:spPr bwMode="auto">
          <a:xfrm>
            <a:off x="3124200" y="6356350"/>
            <a:ext cx="2895600" cy="365125"/>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CA" sz="1800">
                <a:solidFill>
                  <a:schemeClr val="bg1"/>
                </a:solidFill>
              </a:rPr>
              <a:t>www.cn-sbs.cssbi.ca</a:t>
            </a:r>
            <a:endParaRPr lang="en-CA">
              <a:solidFill>
                <a:schemeClr val="bg1"/>
              </a:solidFill>
            </a:endParaRPr>
          </a:p>
        </p:txBody>
      </p:sp>
      <p:sp>
        <p:nvSpPr>
          <p:cNvPr id="16389" name="Slide Number Placeholder 4"/>
          <p:cNvSpPr>
            <a:spLocks noGrp="1"/>
          </p:cNvSpPr>
          <p:nvPr>
            <p:ph type="sldNum" sz="quarter" idx="4294967295"/>
          </p:nvPr>
        </p:nvSpPr>
        <p:spPr bwMode="auto">
          <a:xfrm>
            <a:off x="6553200" y="6356350"/>
            <a:ext cx="2133600" cy="365125"/>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8BB6DDEE-D329-48A1-A5F2-D57361E45946}" type="slidenum">
              <a:rPr lang="en-CA">
                <a:solidFill>
                  <a:schemeClr val="bg1"/>
                </a:solidFill>
              </a:rPr>
              <a:pPr fontAlgn="base">
                <a:spcBef>
                  <a:spcPct val="0"/>
                </a:spcBef>
                <a:spcAft>
                  <a:spcPct val="0"/>
                </a:spcAft>
              </a:pPr>
              <a:t>78</a:t>
            </a:fld>
            <a:endParaRPr lang="en-CA">
              <a:solidFill>
                <a:schemeClr val="bg1"/>
              </a:solidFill>
            </a:endParaRPr>
          </a:p>
        </p:txBody>
      </p:sp>
      <p:sp>
        <p:nvSpPr>
          <p:cNvPr id="16391" name="TextBox 6"/>
          <p:cNvSpPr txBox="1">
            <a:spLocks noChangeArrowheads="1"/>
          </p:cNvSpPr>
          <p:nvPr/>
        </p:nvSpPr>
        <p:spPr bwMode="auto">
          <a:xfrm>
            <a:off x="1295400" y="6353175"/>
            <a:ext cx="6777038" cy="276225"/>
          </a:xfrm>
          <a:prstGeom prst="rect">
            <a:avLst/>
          </a:prstGeom>
          <a:noFill/>
          <a:ln w="9525">
            <a:noFill/>
            <a:miter lim="800000"/>
            <a:headEnd/>
            <a:tailEnd/>
          </a:ln>
        </p:spPr>
        <p:txBody>
          <a:bodyPr wrap="square">
            <a:spAutoFit/>
          </a:bodyPr>
          <a:lstStyle/>
          <a:p>
            <a:pPr eaLnBrk="0" hangingPunct="0"/>
            <a:r>
              <a:rPr lang="en-CA" sz="1200" i="1" dirty="0"/>
              <a:t>Source: Natural Resources Canada, 2006</a:t>
            </a:r>
          </a:p>
        </p:txBody>
      </p:sp>
      <p:sp>
        <p:nvSpPr>
          <p:cNvPr id="16393" name="TextBox 11"/>
          <p:cNvSpPr txBox="1">
            <a:spLocks noChangeArrowheads="1"/>
          </p:cNvSpPr>
          <p:nvPr/>
        </p:nvSpPr>
        <p:spPr bwMode="auto">
          <a:xfrm>
            <a:off x="1828800" y="1524000"/>
            <a:ext cx="6781800" cy="523220"/>
          </a:xfrm>
          <a:prstGeom prst="rect">
            <a:avLst/>
          </a:prstGeom>
          <a:noFill/>
          <a:ln w="9525">
            <a:noFill/>
            <a:miter lim="800000"/>
            <a:headEnd/>
            <a:tailEnd/>
          </a:ln>
        </p:spPr>
        <p:txBody>
          <a:bodyPr wrap="square">
            <a:spAutoFit/>
          </a:bodyPr>
          <a:lstStyle/>
          <a:p>
            <a:pPr algn="ctr" eaLnBrk="0" hangingPunct="0"/>
            <a:r>
              <a:rPr lang="en-CA" sz="1400" b="1" u="sng" dirty="0"/>
              <a:t>Total Commercial/Institutional Secondary Energy Use by</a:t>
            </a:r>
          </a:p>
          <a:p>
            <a:pPr algn="ctr" eaLnBrk="0" hangingPunct="0"/>
            <a:r>
              <a:rPr lang="en-CA" sz="1400" b="1" u="sng" dirty="0"/>
              <a:t>End Use in Canada (2006)</a:t>
            </a:r>
            <a:endParaRPr lang="en-CA" sz="1400" b="1" i="1" u="sng" dirty="0"/>
          </a:p>
        </p:txBody>
      </p:sp>
      <p:sp>
        <p:nvSpPr>
          <p:cNvPr id="13" name="Title 1"/>
          <p:cNvSpPr txBox="1">
            <a:spLocks/>
          </p:cNvSpPr>
          <p:nvPr/>
        </p:nvSpPr>
        <p:spPr bwMode="auto">
          <a:xfrm>
            <a:off x="1295400" y="533400"/>
            <a:ext cx="7848600" cy="83820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CA" sz="2800" b="1" i="0" u="none" strike="noStrike" kern="0" cap="none" spc="0" normalizeH="0" baseline="0" noProof="0" dirty="0" smtClean="0">
                <a:ln>
                  <a:noFill/>
                </a:ln>
                <a:solidFill>
                  <a:schemeClr val="bg1"/>
                </a:solidFill>
                <a:effectLst/>
                <a:uLnTx/>
                <a:uFillTx/>
                <a:latin typeface="+mj-lt"/>
                <a:ea typeface="+mj-ea"/>
                <a:cs typeface="+mj-cs"/>
              </a:rPr>
              <a:t>Energy Use in Buildings: Operating Energy</a:t>
            </a:r>
            <a:endParaRPr kumimoji="0" lang="en-CA" sz="2800" b="1" i="0" u="none" strike="noStrike" kern="0" cap="none" spc="0" normalizeH="0" baseline="0" noProof="0" dirty="0">
              <a:ln>
                <a:noFill/>
              </a:ln>
              <a:solidFill>
                <a:schemeClr val="bg1"/>
              </a:solidFill>
              <a:effectLst/>
              <a:uLnTx/>
              <a:uFillTx/>
              <a:latin typeface="+mj-lt"/>
              <a:ea typeface="+mj-ea"/>
              <a:cs typeface="+mj-cs"/>
            </a:endParaRPr>
          </a:p>
        </p:txBody>
      </p:sp>
      <p:graphicFrame>
        <p:nvGraphicFramePr>
          <p:cNvPr id="11" name="Chart 10"/>
          <p:cNvGraphicFramePr/>
          <p:nvPr/>
        </p:nvGraphicFramePr>
        <p:xfrm>
          <a:off x="2286000" y="2133600"/>
          <a:ext cx="6096000" cy="4064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Oval 5"/>
          <p:cNvSpPr>
            <a:spLocks noChangeArrowheads="1"/>
          </p:cNvSpPr>
          <p:nvPr/>
        </p:nvSpPr>
        <p:spPr bwMode="auto">
          <a:xfrm>
            <a:off x="3810000" y="3733800"/>
            <a:ext cx="2209800" cy="2133600"/>
          </a:xfrm>
          <a:prstGeom prst="ellipse">
            <a:avLst/>
          </a:prstGeom>
          <a:solidFill>
            <a:srgbClr val="CCCC00"/>
          </a:solidFill>
          <a:ln w="9525">
            <a:solidFill>
              <a:srgbClr val="CCCC00"/>
            </a:solidFill>
            <a:round/>
            <a:headEnd/>
            <a:tailEnd/>
          </a:ln>
          <a:effectLst>
            <a:outerShdw blurRad="50800" dist="38100" dir="2700000" algn="tl" rotWithShape="0">
              <a:prstClr val="black">
                <a:alpha val="40000"/>
              </a:prstClr>
            </a:outerShdw>
          </a:effectLst>
        </p:spPr>
        <p:txBody>
          <a:bodyPr wrap="none" anchor="ctr"/>
          <a:lstStyle/>
          <a:p>
            <a:endParaRPr lang="en-US"/>
          </a:p>
        </p:txBody>
      </p:sp>
      <p:sp>
        <p:nvSpPr>
          <p:cNvPr id="12291" name="Oval 6"/>
          <p:cNvSpPr>
            <a:spLocks noChangeArrowheads="1"/>
          </p:cNvSpPr>
          <p:nvPr/>
        </p:nvSpPr>
        <p:spPr bwMode="auto">
          <a:xfrm>
            <a:off x="1295400" y="304800"/>
            <a:ext cx="3429000" cy="3429000"/>
          </a:xfrm>
          <a:prstGeom prst="ellipse">
            <a:avLst/>
          </a:prstGeom>
          <a:solidFill>
            <a:srgbClr val="0040CC"/>
          </a:solidFill>
          <a:ln w="9525">
            <a:solidFill>
              <a:srgbClr val="000CCC"/>
            </a:solidFill>
            <a:round/>
            <a:headEnd/>
            <a:tailEnd/>
          </a:ln>
          <a:effectLst>
            <a:outerShdw blurRad="50800" dist="38100" dir="2700000" algn="tl" rotWithShape="0">
              <a:prstClr val="black">
                <a:alpha val="40000"/>
              </a:prstClr>
            </a:outerShdw>
          </a:effectLst>
        </p:spPr>
        <p:txBody>
          <a:bodyPr wrap="none" anchor="ctr"/>
          <a:lstStyle/>
          <a:p>
            <a:pPr algn="ctr"/>
            <a:endParaRPr lang="en-US">
              <a:solidFill>
                <a:srgbClr val="000CCC"/>
              </a:solidFill>
            </a:endParaRPr>
          </a:p>
        </p:txBody>
      </p:sp>
      <p:sp>
        <p:nvSpPr>
          <p:cNvPr id="19460" name="Oval 7"/>
          <p:cNvSpPr>
            <a:spLocks noChangeArrowheads="1"/>
          </p:cNvSpPr>
          <p:nvPr/>
        </p:nvSpPr>
        <p:spPr bwMode="auto">
          <a:xfrm>
            <a:off x="533400" y="3505200"/>
            <a:ext cx="2514600" cy="2514600"/>
          </a:xfrm>
          <a:prstGeom prst="ellipse">
            <a:avLst/>
          </a:prstGeom>
          <a:solidFill>
            <a:srgbClr val="FF6600"/>
          </a:solidFill>
          <a:ln w="9525">
            <a:solidFill>
              <a:srgbClr val="FF9933"/>
            </a:solidFill>
            <a:round/>
            <a:headEnd/>
            <a:tailEnd/>
          </a:ln>
          <a:effectLst>
            <a:outerShdw blurRad="50800" dist="38100" dir="2700000" algn="tl" rotWithShape="0">
              <a:prstClr val="black">
                <a:alpha val="40000"/>
              </a:prstClr>
            </a:outerShdw>
          </a:effectLst>
        </p:spPr>
        <p:txBody>
          <a:bodyPr wrap="none" anchor="ctr"/>
          <a:lstStyle/>
          <a:p>
            <a:endParaRPr lang="en-US"/>
          </a:p>
        </p:txBody>
      </p:sp>
      <p:sp>
        <p:nvSpPr>
          <p:cNvPr id="19461" name="Text Box 8"/>
          <p:cNvSpPr txBox="1">
            <a:spLocks noChangeArrowheads="1"/>
          </p:cNvSpPr>
          <p:nvPr/>
        </p:nvSpPr>
        <p:spPr bwMode="auto">
          <a:xfrm>
            <a:off x="1981200" y="6019800"/>
            <a:ext cx="5334000" cy="457200"/>
          </a:xfrm>
          <a:prstGeom prst="rect">
            <a:avLst/>
          </a:prstGeom>
          <a:noFill/>
          <a:ln w="9525">
            <a:noFill/>
            <a:miter lim="800000"/>
            <a:headEnd/>
            <a:tailEnd/>
          </a:ln>
        </p:spPr>
        <p:txBody>
          <a:bodyPr>
            <a:spAutoFit/>
          </a:bodyPr>
          <a:lstStyle/>
          <a:p>
            <a:pPr>
              <a:spcBef>
                <a:spcPct val="50000"/>
              </a:spcBef>
            </a:pPr>
            <a:r>
              <a:rPr lang="en-US"/>
              <a:t>Counting Carbon costs….</a:t>
            </a:r>
          </a:p>
        </p:txBody>
      </p:sp>
      <p:sp>
        <p:nvSpPr>
          <p:cNvPr id="19462" name="Text Box 10"/>
          <p:cNvSpPr txBox="1">
            <a:spLocks noChangeArrowheads="1"/>
          </p:cNvSpPr>
          <p:nvPr/>
        </p:nvSpPr>
        <p:spPr bwMode="auto">
          <a:xfrm>
            <a:off x="2133600" y="1066800"/>
            <a:ext cx="1676400" cy="1187450"/>
          </a:xfrm>
          <a:prstGeom prst="rect">
            <a:avLst/>
          </a:prstGeom>
          <a:noFill/>
          <a:ln w="9525">
            <a:noFill/>
            <a:miter lim="800000"/>
            <a:headEnd/>
            <a:tailEnd/>
          </a:ln>
        </p:spPr>
        <p:txBody>
          <a:bodyPr>
            <a:spAutoFit/>
          </a:bodyPr>
          <a:lstStyle/>
          <a:p>
            <a:pPr algn="ctr">
              <a:spcBef>
                <a:spcPct val="50000"/>
              </a:spcBef>
            </a:pPr>
            <a:r>
              <a:rPr lang="en-US">
                <a:solidFill>
                  <a:schemeClr val="bg1"/>
                </a:solidFill>
              </a:rPr>
              <a:t>Operating Energy of Building</a:t>
            </a:r>
          </a:p>
        </p:txBody>
      </p:sp>
      <p:sp>
        <p:nvSpPr>
          <p:cNvPr id="19463" name="Text Box 11"/>
          <p:cNvSpPr txBox="1">
            <a:spLocks noChangeArrowheads="1"/>
          </p:cNvSpPr>
          <p:nvPr/>
        </p:nvSpPr>
        <p:spPr bwMode="auto">
          <a:xfrm>
            <a:off x="914400" y="4038600"/>
            <a:ext cx="1752600" cy="1552575"/>
          </a:xfrm>
          <a:prstGeom prst="rect">
            <a:avLst/>
          </a:prstGeom>
          <a:noFill/>
          <a:ln w="9525">
            <a:noFill/>
            <a:miter lim="800000"/>
            <a:headEnd/>
            <a:tailEnd/>
          </a:ln>
        </p:spPr>
        <p:txBody>
          <a:bodyPr>
            <a:spAutoFit/>
          </a:bodyPr>
          <a:lstStyle/>
          <a:p>
            <a:pPr algn="ctr">
              <a:spcBef>
                <a:spcPct val="50000"/>
              </a:spcBef>
            </a:pPr>
            <a:r>
              <a:rPr lang="en-US">
                <a:solidFill>
                  <a:schemeClr val="bg1"/>
                </a:solidFill>
              </a:rPr>
              <a:t>Embodied Carbon in Building Materials</a:t>
            </a:r>
          </a:p>
        </p:txBody>
      </p:sp>
      <p:sp>
        <p:nvSpPr>
          <p:cNvPr id="19464" name="Text Box 12"/>
          <p:cNvSpPr txBox="1">
            <a:spLocks noChangeArrowheads="1"/>
          </p:cNvSpPr>
          <p:nvPr/>
        </p:nvSpPr>
        <p:spPr bwMode="auto">
          <a:xfrm>
            <a:off x="3810000" y="4343400"/>
            <a:ext cx="2362200" cy="822325"/>
          </a:xfrm>
          <a:prstGeom prst="rect">
            <a:avLst/>
          </a:prstGeom>
          <a:noFill/>
          <a:ln w="9525">
            <a:noFill/>
            <a:miter lim="800000"/>
            <a:headEnd/>
            <a:tailEnd/>
          </a:ln>
        </p:spPr>
        <p:txBody>
          <a:bodyPr>
            <a:spAutoFit/>
          </a:bodyPr>
          <a:lstStyle/>
          <a:p>
            <a:pPr>
              <a:spcBef>
                <a:spcPct val="50000"/>
              </a:spcBef>
            </a:pPr>
            <a:r>
              <a:rPr lang="en-US">
                <a:solidFill>
                  <a:schemeClr val="bg1"/>
                </a:solidFill>
              </a:rPr>
              <a:t>People, “Use” + Transportation</a:t>
            </a:r>
          </a:p>
        </p:txBody>
      </p:sp>
      <p:sp>
        <p:nvSpPr>
          <p:cNvPr id="19465" name="Oval 13"/>
          <p:cNvSpPr>
            <a:spLocks noChangeArrowheads="1"/>
          </p:cNvSpPr>
          <p:nvPr/>
        </p:nvSpPr>
        <p:spPr bwMode="auto">
          <a:xfrm>
            <a:off x="6324600" y="3352800"/>
            <a:ext cx="2514600" cy="2514600"/>
          </a:xfrm>
          <a:prstGeom prst="ellipse">
            <a:avLst/>
          </a:prstGeom>
          <a:solidFill>
            <a:srgbClr val="66CCFF"/>
          </a:solidFill>
          <a:ln w="9525">
            <a:solidFill>
              <a:srgbClr val="66CCFF"/>
            </a:solidFill>
            <a:round/>
            <a:headEnd/>
            <a:tailEnd/>
          </a:ln>
          <a:effectLst>
            <a:outerShdw blurRad="50800" dist="38100" dir="2700000" algn="tl" rotWithShape="0">
              <a:prstClr val="black">
                <a:alpha val="40000"/>
              </a:prstClr>
            </a:outerShdw>
          </a:effectLst>
        </p:spPr>
        <p:txBody>
          <a:bodyPr wrap="none" anchor="ctr"/>
          <a:lstStyle/>
          <a:p>
            <a:endParaRPr lang="en-US"/>
          </a:p>
        </p:txBody>
      </p:sp>
      <p:sp>
        <p:nvSpPr>
          <p:cNvPr id="19466" name="Line 14"/>
          <p:cNvSpPr>
            <a:spLocks noChangeShapeType="1"/>
          </p:cNvSpPr>
          <p:nvPr/>
        </p:nvSpPr>
        <p:spPr bwMode="auto">
          <a:xfrm>
            <a:off x="6172200" y="0"/>
            <a:ext cx="0" cy="7010400"/>
          </a:xfrm>
          <a:prstGeom prst="line">
            <a:avLst/>
          </a:prstGeom>
          <a:noFill/>
          <a:ln w="57150">
            <a:solidFill>
              <a:schemeClr val="tx1"/>
            </a:solidFill>
            <a:prstDash val="sysDot"/>
            <a:round/>
            <a:headEnd/>
            <a:tailEnd/>
          </a:ln>
        </p:spPr>
        <p:txBody>
          <a:bodyPr/>
          <a:lstStyle/>
          <a:p>
            <a:endParaRPr lang="en-CA"/>
          </a:p>
        </p:txBody>
      </p:sp>
      <p:sp>
        <p:nvSpPr>
          <p:cNvPr id="19467" name="Oval 4"/>
          <p:cNvSpPr>
            <a:spLocks noChangeArrowheads="1"/>
          </p:cNvSpPr>
          <p:nvPr/>
        </p:nvSpPr>
        <p:spPr bwMode="auto">
          <a:xfrm>
            <a:off x="4953000" y="457200"/>
            <a:ext cx="2514600" cy="2514600"/>
          </a:xfrm>
          <a:prstGeom prst="ellipse">
            <a:avLst/>
          </a:prstGeom>
          <a:solidFill>
            <a:srgbClr val="29D033"/>
          </a:solidFill>
          <a:ln w="9525">
            <a:solidFill>
              <a:srgbClr val="29D033"/>
            </a:solidFill>
            <a:round/>
            <a:headEnd/>
            <a:tailEnd/>
          </a:ln>
          <a:effectLst>
            <a:outerShdw blurRad="50800" dist="38100" dir="2700000" algn="tl" rotWithShape="0">
              <a:prstClr val="black">
                <a:alpha val="40000"/>
              </a:prstClr>
            </a:outerShdw>
          </a:effectLst>
        </p:spPr>
        <p:txBody>
          <a:bodyPr wrap="none" anchor="ctr"/>
          <a:lstStyle/>
          <a:p>
            <a:endParaRPr lang="en-US"/>
          </a:p>
        </p:txBody>
      </p:sp>
      <p:sp>
        <p:nvSpPr>
          <p:cNvPr id="19468" name="Text Box 9"/>
          <p:cNvSpPr txBox="1">
            <a:spLocks noChangeArrowheads="1"/>
          </p:cNvSpPr>
          <p:nvPr/>
        </p:nvSpPr>
        <p:spPr bwMode="auto">
          <a:xfrm>
            <a:off x="5105400" y="1295400"/>
            <a:ext cx="2209800" cy="822325"/>
          </a:xfrm>
          <a:prstGeom prst="rect">
            <a:avLst/>
          </a:prstGeom>
          <a:noFill/>
          <a:ln w="9525">
            <a:noFill/>
            <a:miter lim="800000"/>
            <a:headEnd/>
            <a:tailEnd/>
          </a:ln>
        </p:spPr>
        <p:txBody>
          <a:bodyPr>
            <a:spAutoFit/>
          </a:bodyPr>
          <a:lstStyle/>
          <a:p>
            <a:pPr algn="ctr">
              <a:spcBef>
                <a:spcPct val="50000"/>
              </a:spcBef>
            </a:pPr>
            <a:r>
              <a:rPr lang="en-US">
                <a:solidFill>
                  <a:schemeClr val="bg1"/>
                </a:solidFill>
              </a:rPr>
              <a:t>Landscape </a:t>
            </a:r>
            <a:br>
              <a:rPr lang="en-US">
                <a:solidFill>
                  <a:schemeClr val="bg1"/>
                </a:solidFill>
              </a:rPr>
            </a:br>
            <a:r>
              <a:rPr lang="en-US">
                <a:solidFill>
                  <a:schemeClr val="bg1"/>
                </a:solidFill>
              </a:rPr>
              <a:t>+ Site</a:t>
            </a:r>
          </a:p>
        </p:txBody>
      </p:sp>
      <p:sp>
        <p:nvSpPr>
          <p:cNvPr id="19469" name="Text Box 15"/>
          <p:cNvSpPr txBox="1">
            <a:spLocks noChangeArrowheads="1"/>
          </p:cNvSpPr>
          <p:nvPr/>
        </p:nvSpPr>
        <p:spPr bwMode="auto">
          <a:xfrm>
            <a:off x="6629400" y="4038600"/>
            <a:ext cx="1981200" cy="1187450"/>
          </a:xfrm>
          <a:prstGeom prst="rect">
            <a:avLst/>
          </a:prstGeom>
          <a:noFill/>
          <a:ln w="9525">
            <a:noFill/>
            <a:miter lim="800000"/>
            <a:headEnd/>
            <a:tailEnd/>
          </a:ln>
        </p:spPr>
        <p:txBody>
          <a:bodyPr>
            <a:spAutoFit/>
          </a:bodyPr>
          <a:lstStyle/>
          <a:p>
            <a:pPr algn="ctr">
              <a:spcBef>
                <a:spcPct val="50000"/>
              </a:spcBef>
            </a:pPr>
            <a:r>
              <a:rPr lang="en-US">
                <a:solidFill>
                  <a:schemeClr val="bg1"/>
                </a:solidFill>
              </a:rPr>
              <a:t>Renewables + Site Generation</a:t>
            </a:r>
          </a:p>
        </p:txBody>
      </p:sp>
      <p:sp>
        <p:nvSpPr>
          <p:cNvPr id="19470" name="Text Box 16"/>
          <p:cNvSpPr txBox="1">
            <a:spLocks noChangeArrowheads="1"/>
          </p:cNvSpPr>
          <p:nvPr/>
        </p:nvSpPr>
        <p:spPr bwMode="auto">
          <a:xfrm>
            <a:off x="6172200" y="6019800"/>
            <a:ext cx="2971800" cy="457200"/>
          </a:xfrm>
          <a:prstGeom prst="rect">
            <a:avLst/>
          </a:prstGeom>
          <a:noFill/>
          <a:ln w="9525">
            <a:noFill/>
            <a:miter lim="800000"/>
            <a:headEnd/>
            <a:tailEnd/>
          </a:ln>
        </p:spPr>
        <p:txBody>
          <a:bodyPr>
            <a:spAutoFit/>
          </a:bodyPr>
          <a:lstStyle/>
          <a:p>
            <a:pPr>
              <a:spcBef>
                <a:spcPct val="50000"/>
              </a:spcBef>
            </a:pPr>
            <a:r>
              <a:rPr lang="en-US"/>
              <a:t>+ purchased offsets</a:t>
            </a:r>
          </a:p>
        </p:txBody>
      </p:sp>
      <p:sp>
        <p:nvSpPr>
          <p:cNvPr id="19471" name="Text Box 17"/>
          <p:cNvSpPr txBox="1">
            <a:spLocks noChangeArrowheads="1"/>
          </p:cNvSpPr>
          <p:nvPr/>
        </p:nvSpPr>
        <p:spPr bwMode="auto">
          <a:xfrm>
            <a:off x="4648200" y="2286000"/>
            <a:ext cx="4114800" cy="396875"/>
          </a:xfrm>
          <a:prstGeom prst="rect">
            <a:avLst/>
          </a:prstGeom>
          <a:noFill/>
          <a:ln w="9525">
            <a:noFill/>
            <a:miter lim="800000"/>
            <a:headEnd/>
            <a:tailEnd/>
          </a:ln>
        </p:spPr>
        <p:txBody>
          <a:bodyPr>
            <a:spAutoFit/>
          </a:bodyPr>
          <a:lstStyle/>
          <a:p>
            <a:pPr>
              <a:spcBef>
                <a:spcPct val="50000"/>
              </a:spcBef>
            </a:pPr>
            <a:r>
              <a:rPr lang="en-US" sz="2000"/>
              <a:t>Disturbance vs. sequestration</a:t>
            </a:r>
          </a:p>
        </p:txBody>
      </p:sp>
      <p:pic>
        <p:nvPicPr>
          <p:cNvPr id="19472" name="Picture 18" descr="arch2030_int"/>
          <p:cNvPicPr>
            <a:picLocks noChangeAspect="1" noChangeArrowheads="1"/>
          </p:cNvPicPr>
          <p:nvPr/>
        </p:nvPicPr>
        <p:blipFill>
          <a:blip r:embed="rId2" cstate="print"/>
          <a:srcRect/>
          <a:stretch>
            <a:fillRect/>
          </a:stretch>
        </p:blipFill>
        <p:spPr bwMode="auto">
          <a:xfrm>
            <a:off x="2667000" y="2209800"/>
            <a:ext cx="609600" cy="609600"/>
          </a:xfrm>
          <a:prstGeom prst="rect">
            <a:avLst/>
          </a:prstGeom>
          <a:noFill/>
          <a:ln w="9525">
            <a:noFill/>
            <a:miter lim="800000"/>
            <a:headEnd/>
            <a:tailEnd/>
          </a:ln>
        </p:spPr>
      </p:pic>
      <p:sp>
        <p:nvSpPr>
          <p:cNvPr id="17" name="TextBox 16"/>
          <p:cNvSpPr txBox="1">
            <a:spLocks noChangeArrowheads="1"/>
          </p:cNvSpPr>
          <p:nvPr/>
        </p:nvSpPr>
        <p:spPr bwMode="auto">
          <a:xfrm>
            <a:off x="1752600" y="2971800"/>
            <a:ext cx="2474913" cy="400050"/>
          </a:xfrm>
          <a:prstGeom prst="rect">
            <a:avLst/>
          </a:prstGeom>
          <a:noFill/>
          <a:ln w="9525">
            <a:noFill/>
            <a:miter lim="800000"/>
            <a:headEnd/>
            <a:tailEnd/>
          </a:ln>
        </p:spPr>
        <p:txBody>
          <a:bodyPr wrap="none">
            <a:spAutoFit/>
          </a:bodyPr>
          <a:lstStyle/>
          <a:p>
            <a:r>
              <a:rPr lang="en-US" sz="2000">
                <a:solidFill>
                  <a:srgbClr val="FF0000"/>
                </a:solidFill>
              </a:rPr>
              <a:t>80% of the problem!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2291"/>
                                        </p:tgtEl>
                                      </p:cBhvr>
                                      <p:by x="150000" y="150000"/>
                                    </p:animScale>
                                  </p:childTnLst>
                                </p:cTn>
                              </p:par>
                              <p:par>
                                <p:cTn id="7" presetID="4" presetClass="entr" presetSubtype="16"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animEffect transition="in" filter="box(in)">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animBg="1"/>
      <p:bldP spid="17"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152400" y="0"/>
            <a:ext cx="9296400" cy="6858000"/>
          </a:xfrm>
          <a:prstGeom prst="rect">
            <a:avLst/>
          </a:prstGeom>
          <a:solidFill>
            <a:srgbClr val="008000"/>
          </a:solidFill>
          <a:ln w="9525">
            <a:solidFill>
              <a:srgbClr val="008000"/>
            </a:solidFill>
            <a:miter lim="800000"/>
            <a:headEnd/>
            <a:tailEnd/>
          </a:ln>
          <a:effectLst>
            <a:outerShdw dist="23000" dir="5400000" rotWithShape="0">
              <a:srgbClr val="808080">
                <a:alpha val="34999"/>
              </a:srgbClr>
            </a:outerShdw>
          </a:effectLst>
        </p:spPr>
        <p:txBody>
          <a:bodyPr anchor="ctr"/>
          <a:lstStyle/>
          <a:p>
            <a:pPr algn="ctr">
              <a:defRPr/>
            </a:pPr>
            <a:endParaRPr lang="en-US">
              <a:solidFill>
                <a:srgbClr val="FFFFFF"/>
              </a:solidFill>
              <a:latin typeface="Calibri" charset="0"/>
            </a:endParaRPr>
          </a:p>
        </p:txBody>
      </p:sp>
      <p:sp>
        <p:nvSpPr>
          <p:cNvPr id="5" name="Rectangle 4"/>
          <p:cNvSpPr/>
          <p:nvPr/>
        </p:nvSpPr>
        <p:spPr bwMode="auto">
          <a:xfrm>
            <a:off x="1676400" y="685800"/>
            <a:ext cx="5715000" cy="5791200"/>
          </a:xfrm>
          <a:prstGeom prst="rect">
            <a:avLst/>
          </a:prstGeom>
          <a:solidFill>
            <a:schemeClr val="tx1"/>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
        <p:nvSpPr>
          <p:cNvPr id="5123" name="Rectangle 4"/>
          <p:cNvSpPr>
            <a:spLocks noGrp="1" noChangeArrowheads="1"/>
          </p:cNvSpPr>
          <p:nvPr>
            <p:ph type="ctrTitle"/>
          </p:nvPr>
        </p:nvSpPr>
        <p:spPr>
          <a:xfrm>
            <a:off x="685800" y="914400"/>
            <a:ext cx="7772400" cy="1470025"/>
          </a:xfrm>
        </p:spPr>
        <p:txBody>
          <a:bodyPr/>
          <a:lstStyle/>
          <a:p>
            <a:pPr algn="ctr" eaLnBrk="1" hangingPunct="1"/>
            <a:r>
              <a:rPr lang="en-US" dirty="0" smtClean="0">
                <a:solidFill>
                  <a:schemeClr val="bg1"/>
                </a:solidFill>
              </a:rPr>
              <a:t>The Goal is Reduction</a:t>
            </a:r>
          </a:p>
        </p:txBody>
      </p:sp>
      <p:sp>
        <p:nvSpPr>
          <p:cNvPr id="5124" name="Rectangle 5"/>
          <p:cNvSpPr>
            <a:spLocks noGrp="1" noChangeArrowheads="1"/>
          </p:cNvSpPr>
          <p:nvPr>
            <p:ph type="subTitle" idx="1"/>
          </p:nvPr>
        </p:nvSpPr>
        <p:spPr>
          <a:xfrm>
            <a:off x="1371600" y="4953000"/>
            <a:ext cx="6400800" cy="1752600"/>
          </a:xfrm>
        </p:spPr>
        <p:txBody>
          <a:bodyPr/>
          <a:lstStyle/>
          <a:p>
            <a:pPr marL="0" indent="0" algn="ctr" eaLnBrk="1" hangingPunct="1"/>
            <a:r>
              <a:rPr lang="en-US" sz="2800" dirty="0" smtClean="0">
                <a:solidFill>
                  <a:schemeClr val="bg1"/>
                </a:solidFill>
              </a:rPr>
              <a:t>CLIMATE AS THE STARTING POINT</a:t>
            </a:r>
            <a:r>
              <a:rPr lang="en-US" sz="2800" baseline="0" dirty="0" smtClean="0">
                <a:solidFill>
                  <a:schemeClr val="bg1"/>
                </a:solidFill>
              </a:rPr>
              <a:t/>
            </a:r>
            <a:br>
              <a:rPr lang="en-US" sz="2800" baseline="0" dirty="0" smtClean="0">
                <a:solidFill>
                  <a:schemeClr val="bg1"/>
                </a:solidFill>
              </a:rPr>
            </a:br>
            <a:r>
              <a:rPr lang="en-US" baseline="0" dirty="0" smtClean="0">
                <a:solidFill>
                  <a:schemeClr val="bg1"/>
                </a:solidFill>
              </a:rPr>
              <a:t>FOR RETHINKING ARCHITECTURAL DESIGN</a:t>
            </a:r>
            <a:endParaRPr lang="en-US" dirty="0" smtClean="0">
              <a:solidFill>
                <a:schemeClr val="bg1"/>
              </a:solidFill>
            </a:endParaRPr>
          </a:p>
        </p:txBody>
      </p:sp>
      <p:pic>
        <p:nvPicPr>
          <p:cNvPr id="8" name="Picture 4" descr="ymca6-burrows.jpg"/>
          <p:cNvPicPr>
            <a:picLocks noChangeAspect="1"/>
          </p:cNvPicPr>
          <p:nvPr/>
        </p:nvPicPr>
        <p:blipFill>
          <a:blip r:embed="rId2" cstate="print"/>
          <a:srcRect/>
          <a:stretch>
            <a:fillRect/>
          </a:stretch>
        </p:blipFill>
        <p:spPr bwMode="auto">
          <a:xfrm>
            <a:off x="4648200" y="3352800"/>
            <a:ext cx="2452259" cy="1568450"/>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9" name="Picture 3" descr="HEAT-AVOIDANCE.jpg"/>
          <p:cNvPicPr>
            <a:picLocks noChangeAspect="1"/>
          </p:cNvPicPr>
          <p:nvPr/>
        </p:nvPicPr>
        <p:blipFill>
          <a:blip r:embed="rId3" cstate="print"/>
          <a:srcRect/>
          <a:stretch>
            <a:fillRect/>
          </a:stretch>
        </p:blipFill>
        <p:spPr bwMode="auto">
          <a:xfrm>
            <a:off x="2209800" y="3367794"/>
            <a:ext cx="2332038" cy="1566741"/>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0" name="Picture 3" descr="seaside.jpg"/>
          <p:cNvPicPr>
            <a:picLocks noChangeAspect="1"/>
          </p:cNvPicPr>
          <p:nvPr/>
        </p:nvPicPr>
        <p:blipFill>
          <a:blip r:embed="rId4" cstate="print"/>
          <a:srcRect/>
          <a:stretch>
            <a:fillRect/>
          </a:stretch>
        </p:blipFill>
        <p:spPr bwMode="auto">
          <a:xfrm>
            <a:off x="2209800" y="1524084"/>
            <a:ext cx="2324100" cy="1743698"/>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 name="Picture 3" descr="Islandwood.jpg"/>
          <p:cNvPicPr>
            <a:picLocks noChangeAspect="1"/>
          </p:cNvPicPr>
          <p:nvPr/>
        </p:nvPicPr>
        <p:blipFill>
          <a:blip r:embed="rId5" cstate="print"/>
          <a:srcRect/>
          <a:stretch>
            <a:fillRect/>
          </a:stretch>
        </p:blipFill>
        <p:spPr bwMode="auto">
          <a:xfrm>
            <a:off x="4643439" y="1524000"/>
            <a:ext cx="2290762" cy="1718382"/>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2" name="TextBox 8"/>
          <p:cNvSpPr txBox="1">
            <a:spLocks noChangeArrowheads="1"/>
          </p:cNvSpPr>
          <p:nvPr/>
        </p:nvSpPr>
        <p:spPr bwMode="auto">
          <a:xfrm>
            <a:off x="4648200" y="3352800"/>
            <a:ext cx="857250" cy="338554"/>
          </a:xfrm>
          <a:prstGeom prst="rect">
            <a:avLst/>
          </a:prstGeom>
          <a:solidFill>
            <a:srgbClr val="00B0F0"/>
          </a:solidFill>
          <a:ln w="9525">
            <a:noFill/>
            <a:miter lim="800000"/>
            <a:headEnd/>
            <a:tailEnd/>
          </a:ln>
          <a:effectLst>
            <a:outerShdw blurRad="50800" dist="38100" dir="2700000" algn="tl" rotWithShape="0">
              <a:prstClr val="black">
                <a:alpha val="40000"/>
              </a:prstClr>
            </a:outerShdw>
          </a:effectLst>
        </p:spPr>
        <p:txBody>
          <a:bodyPr>
            <a:spAutoFit/>
          </a:bodyPr>
          <a:lstStyle/>
          <a:p>
            <a:r>
              <a:rPr lang="en-CA" sz="1600">
                <a:solidFill>
                  <a:schemeClr val="bg1"/>
                </a:solidFill>
              </a:rPr>
              <a:t>COLD</a:t>
            </a:r>
          </a:p>
        </p:txBody>
      </p:sp>
      <p:sp>
        <p:nvSpPr>
          <p:cNvPr id="13" name="TextBox 9"/>
          <p:cNvSpPr txBox="1">
            <a:spLocks noChangeArrowheads="1"/>
          </p:cNvSpPr>
          <p:nvPr/>
        </p:nvSpPr>
        <p:spPr bwMode="auto">
          <a:xfrm>
            <a:off x="3200400" y="3331282"/>
            <a:ext cx="1357312" cy="338554"/>
          </a:xfrm>
          <a:prstGeom prst="rect">
            <a:avLst/>
          </a:prstGeom>
          <a:solidFill>
            <a:srgbClr val="FFC000"/>
          </a:solidFill>
          <a:ln w="9525">
            <a:noFill/>
            <a:miter lim="800000"/>
            <a:headEnd/>
            <a:tailEnd/>
          </a:ln>
          <a:effectLst>
            <a:outerShdw blurRad="50800" dist="38100" dir="2700000" algn="tl" rotWithShape="0">
              <a:prstClr val="black">
                <a:alpha val="40000"/>
              </a:prstClr>
            </a:outerShdw>
          </a:effectLst>
        </p:spPr>
        <p:txBody>
          <a:bodyPr>
            <a:spAutoFit/>
          </a:bodyPr>
          <a:lstStyle/>
          <a:p>
            <a:pPr algn="r"/>
            <a:r>
              <a:rPr lang="en-CA" sz="1600" dirty="0">
                <a:solidFill>
                  <a:schemeClr val="bg1"/>
                </a:solidFill>
              </a:rPr>
              <a:t>HOT-ARID</a:t>
            </a:r>
          </a:p>
        </p:txBody>
      </p:sp>
      <p:sp>
        <p:nvSpPr>
          <p:cNvPr id="14" name="TextBox 10"/>
          <p:cNvSpPr txBox="1">
            <a:spLocks noChangeArrowheads="1"/>
          </p:cNvSpPr>
          <p:nvPr/>
        </p:nvSpPr>
        <p:spPr bwMode="auto">
          <a:xfrm>
            <a:off x="3000375" y="2902657"/>
            <a:ext cx="1571625" cy="338554"/>
          </a:xfrm>
          <a:prstGeom prst="rect">
            <a:avLst/>
          </a:prstGeom>
          <a:solidFill>
            <a:srgbClr val="29D033"/>
          </a:solidFill>
          <a:ln w="9525">
            <a:noFill/>
            <a:miter lim="800000"/>
            <a:headEnd/>
            <a:tailEnd/>
          </a:ln>
          <a:effectLst>
            <a:outerShdw blurRad="50800" dist="38100" dir="2700000" algn="tl" rotWithShape="0">
              <a:prstClr val="black">
                <a:alpha val="40000"/>
              </a:prstClr>
            </a:outerShdw>
          </a:effectLst>
        </p:spPr>
        <p:txBody>
          <a:bodyPr>
            <a:spAutoFit/>
          </a:bodyPr>
          <a:lstStyle/>
          <a:p>
            <a:pPr algn="r"/>
            <a:r>
              <a:rPr lang="en-CA" sz="1600" dirty="0">
                <a:solidFill>
                  <a:schemeClr val="bg1"/>
                </a:solidFill>
              </a:rPr>
              <a:t>HOT-HUMID</a:t>
            </a:r>
          </a:p>
        </p:txBody>
      </p:sp>
      <p:sp>
        <p:nvSpPr>
          <p:cNvPr id="15" name="TextBox 14"/>
          <p:cNvSpPr txBox="1"/>
          <p:nvPr/>
        </p:nvSpPr>
        <p:spPr>
          <a:xfrm>
            <a:off x="4643438" y="2902657"/>
            <a:ext cx="1571625" cy="338554"/>
          </a:xfrm>
          <a:prstGeom prst="rect">
            <a:avLst/>
          </a:prstGeom>
          <a:solidFill>
            <a:srgbClr val="9933FF"/>
          </a:solidFill>
          <a:effectLst>
            <a:outerShdw blurRad="50800" dist="38100" dir="2700000" algn="tl" rotWithShape="0">
              <a:prstClr val="black">
                <a:alpha val="40000"/>
              </a:prstClr>
            </a:outerShdw>
          </a:effectLst>
        </p:spPr>
        <p:txBody>
          <a:bodyPr>
            <a:spAutoFit/>
          </a:bodyPr>
          <a:lstStyle/>
          <a:p>
            <a:pPr>
              <a:defRPr/>
            </a:pPr>
            <a:r>
              <a:rPr lang="en-CA" sz="1600" dirty="0">
                <a:solidFill>
                  <a:schemeClr val="bg1"/>
                </a:solidFill>
              </a:rPr>
              <a:t>TEMPERATE</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ChangeArrowheads="1"/>
          </p:cNvSpPr>
          <p:nvPr/>
        </p:nvSpPr>
        <p:spPr bwMode="auto">
          <a:xfrm>
            <a:off x="1295400" y="228600"/>
            <a:ext cx="7848600" cy="914400"/>
          </a:xfrm>
          <a:prstGeom prst="rect">
            <a:avLst/>
          </a:prstGeom>
          <a:solidFill>
            <a:schemeClr val="tx1"/>
          </a:solidFill>
          <a:ln w="9525">
            <a:solidFill>
              <a:schemeClr val="tx1"/>
            </a:solidFill>
            <a:round/>
            <a:headEnd/>
            <a:tailEnd/>
          </a:ln>
        </p:spPr>
        <p:txBody>
          <a:bodyPr/>
          <a:lstStyle/>
          <a:p>
            <a:endParaRPr lang="en-US"/>
          </a:p>
        </p:txBody>
      </p:sp>
      <p:sp>
        <p:nvSpPr>
          <p:cNvPr id="20483" name="Rectangle 2"/>
          <p:cNvSpPr>
            <a:spLocks noGrp="1" noChangeArrowheads="1"/>
          </p:cNvSpPr>
          <p:nvPr>
            <p:ph type="title"/>
          </p:nvPr>
        </p:nvSpPr>
        <p:spPr/>
        <p:txBody>
          <a:bodyPr/>
          <a:lstStyle/>
          <a:p>
            <a:pPr eaLnBrk="1" hangingPunct="1"/>
            <a:r>
              <a:rPr lang="en-US" dirty="0" smtClean="0">
                <a:solidFill>
                  <a:srgbClr val="29D033"/>
                </a:solidFill>
              </a:rPr>
              <a:t>Four Key Steps – IN ORDER:</a:t>
            </a:r>
          </a:p>
        </p:txBody>
      </p:sp>
      <p:sp>
        <p:nvSpPr>
          <p:cNvPr id="115715" name="Rectangle 3"/>
          <p:cNvSpPr>
            <a:spLocks noGrp="1" noChangeArrowheads="1"/>
          </p:cNvSpPr>
          <p:nvPr>
            <p:ph idx="1"/>
          </p:nvPr>
        </p:nvSpPr>
        <p:spPr>
          <a:xfrm>
            <a:off x="1295400" y="1295400"/>
            <a:ext cx="7696200" cy="5029200"/>
          </a:xfrm>
        </p:spPr>
        <p:txBody>
          <a:bodyPr/>
          <a:lstStyle/>
          <a:p>
            <a:pPr marL="0" indent="0" eaLnBrk="1" hangingPunct="1"/>
            <a:r>
              <a:rPr lang="en-US" sz="3600" b="1" dirty="0" smtClean="0">
                <a:solidFill>
                  <a:srgbClr val="FF0000"/>
                </a:solidFill>
              </a:rPr>
              <a:t>#1</a:t>
            </a:r>
            <a:r>
              <a:rPr lang="en-US" sz="3600" dirty="0" smtClean="0">
                <a:solidFill>
                  <a:srgbClr val="FF0000"/>
                </a:solidFill>
              </a:rPr>
              <a:t> - </a:t>
            </a:r>
            <a:r>
              <a:rPr lang="en-US" dirty="0" smtClean="0"/>
              <a:t>    </a:t>
            </a:r>
            <a:r>
              <a:rPr lang="en-US" b="1" dirty="0" smtClean="0">
                <a:solidFill>
                  <a:srgbClr val="FF0000"/>
                </a:solidFill>
              </a:rPr>
              <a:t>REDUCE loads/demand first</a:t>
            </a:r>
            <a:r>
              <a:rPr lang="en-US" dirty="0" smtClean="0">
                <a:solidFill>
                  <a:srgbClr val="FF0000"/>
                </a:solidFill>
              </a:rPr>
              <a:t> </a:t>
            </a:r>
            <a:r>
              <a:rPr lang="en-US" dirty="0" smtClean="0"/>
              <a:t>(conservation, passive design, </a:t>
            </a:r>
            <a:r>
              <a:rPr lang="en-US" dirty="0" err="1" smtClean="0"/>
              <a:t>daylighting</a:t>
            </a:r>
            <a:r>
              <a:rPr lang="en-US" dirty="0" smtClean="0"/>
              <a:t>, shading, orientation, etc.)</a:t>
            </a:r>
          </a:p>
          <a:p>
            <a:pPr marL="0" indent="0" eaLnBrk="1" hangingPunct="1"/>
            <a:r>
              <a:rPr lang="en-US" sz="2000" dirty="0" smtClean="0"/>
              <a:t/>
            </a:r>
            <a:br>
              <a:rPr lang="en-US" sz="2000" dirty="0" smtClean="0"/>
            </a:br>
            <a:r>
              <a:rPr lang="en-US" sz="2000" dirty="0" smtClean="0"/>
              <a:t>#2 -     </a:t>
            </a:r>
            <a:r>
              <a:rPr lang="en-US" sz="2000" b="1" dirty="0" smtClean="0"/>
              <a:t>Meet loads efficiently and </a:t>
            </a:r>
            <a:r>
              <a:rPr lang="en-US" sz="2000" b="1" i="1" dirty="0" smtClean="0"/>
              <a:t>effectively</a:t>
            </a:r>
            <a:r>
              <a:rPr lang="en-US" sz="2000" dirty="0" smtClean="0"/>
              <a:t> (energy efficient lighting, high-efficiency MEP equipment, controls, etc.)</a:t>
            </a:r>
          </a:p>
          <a:p>
            <a:pPr marL="0" indent="0" eaLnBrk="1" hangingPunct="1"/>
            <a:r>
              <a:rPr lang="en-US" sz="2000" dirty="0" smtClean="0"/>
              <a:t/>
            </a:r>
            <a:br>
              <a:rPr lang="en-US" sz="2000" dirty="0" smtClean="0"/>
            </a:br>
            <a:r>
              <a:rPr lang="en-US" sz="1800" dirty="0" smtClean="0"/>
              <a:t>#3 -     </a:t>
            </a:r>
            <a:r>
              <a:rPr lang="en-US" sz="1800" b="1" dirty="0" smtClean="0"/>
              <a:t>Use </a:t>
            </a:r>
            <a:r>
              <a:rPr lang="en-US" sz="1800" b="1" dirty="0" err="1" smtClean="0"/>
              <a:t>renewables</a:t>
            </a:r>
            <a:r>
              <a:rPr lang="en-US" sz="1800" b="1" dirty="0" smtClean="0"/>
              <a:t> to meet energy needs</a:t>
            </a:r>
            <a:r>
              <a:rPr lang="en-US" sz="1800" dirty="0" smtClean="0"/>
              <a:t> (doing the above steps </a:t>
            </a:r>
            <a:r>
              <a:rPr lang="en-US" sz="1800" i="1" dirty="0" smtClean="0"/>
              <a:t>before</a:t>
            </a:r>
            <a:r>
              <a:rPr lang="en-US" sz="1800" dirty="0" smtClean="0"/>
              <a:t> will result in the need for much smaller renewable energy systems, making carbon neutrality achievable.)</a:t>
            </a:r>
            <a:r>
              <a:rPr lang="en-US" sz="2000" dirty="0" smtClean="0"/>
              <a:t/>
            </a:r>
            <a:br>
              <a:rPr lang="en-US" sz="2000" dirty="0" smtClean="0"/>
            </a:br>
            <a:endParaRPr lang="en-US" sz="2000" dirty="0" smtClean="0"/>
          </a:p>
          <a:p>
            <a:pPr marL="0" indent="0" eaLnBrk="1" hangingPunct="1"/>
            <a:r>
              <a:rPr lang="en-US" sz="1600" dirty="0" smtClean="0"/>
              <a:t>#4 -	</a:t>
            </a:r>
            <a:r>
              <a:rPr lang="en-US" sz="1600" b="1" dirty="0" smtClean="0"/>
              <a:t>Use purchased Offsets</a:t>
            </a:r>
            <a:r>
              <a:rPr lang="en-US" sz="1600" dirty="0" smtClean="0"/>
              <a:t> as a </a:t>
            </a:r>
            <a:r>
              <a:rPr lang="en-US" sz="1600" i="1" dirty="0" smtClean="0"/>
              <a:t>last resort</a:t>
            </a:r>
            <a:r>
              <a:rPr lang="en-US" sz="1600" dirty="0" smtClean="0"/>
              <a:t> when all other means have been looked at on site, or where the scope of building exceeds the site available resources.</a:t>
            </a:r>
            <a:r>
              <a:rPr lang="en-US" sz="2000" dirty="0" smtClean="0"/>
              <a:t/>
            </a:r>
            <a:br>
              <a:rPr lang="en-US" sz="2000" dirty="0" smtClean="0"/>
            </a:br>
            <a:r>
              <a:rPr lang="en-US" sz="2000" dirty="0" smtClean="0"/>
              <a:t/>
            </a:r>
            <a:br>
              <a:rPr lang="en-US" sz="2000" dirty="0" smtClean="0"/>
            </a:br>
            <a:endParaRPr lang="en-US" sz="2000" dirty="0" smtClean="0"/>
          </a:p>
        </p:txBody>
      </p:sp>
      <p:sp>
        <p:nvSpPr>
          <p:cNvPr id="20485" name="TextBox 5"/>
          <p:cNvSpPr txBox="1">
            <a:spLocks noChangeArrowheads="1"/>
          </p:cNvSpPr>
          <p:nvPr/>
        </p:nvSpPr>
        <p:spPr bwMode="auto">
          <a:xfrm rot="-5400000">
            <a:off x="-1931193" y="3531393"/>
            <a:ext cx="5086350" cy="461963"/>
          </a:xfrm>
          <a:prstGeom prst="rect">
            <a:avLst/>
          </a:prstGeom>
          <a:noFill/>
          <a:ln w="9525">
            <a:noFill/>
            <a:miter lim="800000"/>
            <a:headEnd/>
            <a:tailEnd/>
          </a:ln>
        </p:spPr>
        <p:txBody>
          <a:bodyPr wrap="none">
            <a:spAutoFit/>
          </a:bodyPr>
          <a:lstStyle/>
          <a:p>
            <a:r>
              <a:rPr lang="en-US"/>
              <a:t>REDUCING OPERATING ENERGY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anim calcmode="lin" valueType="num">
                                      <p:cBhvr additive="base">
                                        <p:cTn id="7" dur="500" fill="hold"/>
                                        <p:tgtEl>
                                          <p:spTgt spid="11571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157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15715">
                                            <p:txEl>
                                              <p:pRg st="1" end="1"/>
                                            </p:txEl>
                                          </p:spTgt>
                                        </p:tgtEl>
                                        <p:attrNameLst>
                                          <p:attrName>style.visibility</p:attrName>
                                        </p:attrNameLst>
                                      </p:cBhvr>
                                      <p:to>
                                        <p:strVal val="visible"/>
                                      </p:to>
                                    </p:set>
                                    <p:anim calcmode="lin" valueType="num">
                                      <p:cBhvr additive="base">
                                        <p:cTn id="13" dur="500" fill="hold"/>
                                        <p:tgtEl>
                                          <p:spTgt spid="11571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1571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15715">
                                            <p:txEl>
                                              <p:pRg st="2" end="2"/>
                                            </p:txEl>
                                          </p:spTgt>
                                        </p:tgtEl>
                                        <p:attrNameLst>
                                          <p:attrName>style.visibility</p:attrName>
                                        </p:attrNameLst>
                                      </p:cBhvr>
                                      <p:to>
                                        <p:strVal val="visible"/>
                                      </p:to>
                                    </p:set>
                                    <p:anim calcmode="lin" valueType="num">
                                      <p:cBhvr additive="base">
                                        <p:cTn id="19" dur="500" fill="hold"/>
                                        <p:tgtEl>
                                          <p:spTgt spid="11571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1571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15715">
                                            <p:txEl>
                                              <p:pRg st="3" end="3"/>
                                            </p:txEl>
                                          </p:spTgt>
                                        </p:tgtEl>
                                        <p:attrNameLst>
                                          <p:attrName>style.visibility</p:attrName>
                                        </p:attrNameLst>
                                      </p:cBhvr>
                                      <p:to>
                                        <p:strVal val="visible"/>
                                      </p:to>
                                    </p:set>
                                    <p:anim calcmode="lin" valueType="num">
                                      <p:cBhvr additive="base">
                                        <p:cTn id="25" dur="500" fill="hold"/>
                                        <p:tgtEl>
                                          <p:spTgt spid="11571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1571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6"/>
          <p:cNvSpPr>
            <a:spLocks noChangeArrowheads="1"/>
          </p:cNvSpPr>
          <p:nvPr/>
        </p:nvSpPr>
        <p:spPr bwMode="auto">
          <a:xfrm>
            <a:off x="-76200" y="0"/>
            <a:ext cx="9220200" cy="6858000"/>
          </a:xfrm>
          <a:prstGeom prst="rect">
            <a:avLst/>
          </a:prstGeom>
          <a:solidFill>
            <a:srgbClr val="009900"/>
          </a:solidFill>
          <a:ln w="9525">
            <a:solidFill>
              <a:srgbClr val="29D033"/>
            </a:solidFill>
            <a:miter lim="800000"/>
            <a:headEnd/>
            <a:tailEnd/>
          </a:ln>
        </p:spPr>
        <p:txBody>
          <a:bodyPr wrap="none" anchor="ctr"/>
          <a:lstStyle/>
          <a:p>
            <a:endParaRPr lang="en-US"/>
          </a:p>
        </p:txBody>
      </p:sp>
      <p:sp>
        <p:nvSpPr>
          <p:cNvPr id="137219" name="Title 1"/>
          <p:cNvSpPr>
            <a:spLocks noGrp="1"/>
          </p:cNvSpPr>
          <p:nvPr>
            <p:ph type="title"/>
          </p:nvPr>
        </p:nvSpPr>
        <p:spPr>
          <a:xfrm>
            <a:off x="990600" y="2286000"/>
            <a:ext cx="7162800" cy="2362200"/>
          </a:xfrm>
          <a:solidFill>
            <a:schemeClr val="tx1"/>
          </a:solidFill>
          <a:effectLst>
            <a:outerShdw blurRad="50800" dist="38100" dir="2700000" algn="tl" rotWithShape="0">
              <a:prstClr val="black">
                <a:alpha val="40000"/>
              </a:prstClr>
            </a:outerShdw>
          </a:effectLst>
        </p:spPr>
        <p:txBody>
          <a:bodyPr/>
          <a:lstStyle/>
          <a:p>
            <a:pPr algn="ctr"/>
            <a:r>
              <a:rPr lang="en-US" dirty="0" smtClean="0">
                <a:solidFill>
                  <a:schemeClr val="bg1"/>
                </a:solidFill>
              </a:rPr>
              <a:t/>
            </a:r>
            <a:br>
              <a:rPr lang="en-US" dirty="0" smtClean="0">
                <a:solidFill>
                  <a:schemeClr val="bg1"/>
                </a:solidFill>
              </a:rPr>
            </a:br>
            <a:r>
              <a:rPr lang="en-US" dirty="0" smtClean="0">
                <a:solidFill>
                  <a:schemeClr val="bg1"/>
                </a:solidFill>
              </a:rPr>
              <a:t>Climate as the Starting Point</a:t>
            </a:r>
            <a:br>
              <a:rPr lang="en-US" dirty="0" smtClean="0">
                <a:solidFill>
                  <a:schemeClr val="bg1"/>
                </a:solidFill>
              </a:rPr>
            </a:br>
            <a:r>
              <a:rPr lang="en-US" dirty="0" smtClean="0">
                <a:solidFill>
                  <a:schemeClr val="bg1"/>
                </a:solidFill>
              </a:rPr>
              <a:t>for </a:t>
            </a:r>
            <a:br>
              <a:rPr lang="en-US" dirty="0" smtClean="0">
                <a:solidFill>
                  <a:schemeClr val="bg1"/>
                </a:solidFill>
              </a:rPr>
            </a:br>
            <a:r>
              <a:rPr lang="en-US" dirty="0" smtClean="0">
                <a:solidFill>
                  <a:schemeClr val="bg1"/>
                </a:solidFill>
              </a:rPr>
              <a:t>ENERGY REDUCTIVE DESIGN</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title"/>
          </p:nvPr>
        </p:nvSpPr>
        <p:spPr/>
        <p:txBody>
          <a:bodyPr/>
          <a:lstStyle/>
          <a:p>
            <a:pPr eaLnBrk="1" hangingPunct="1"/>
            <a:r>
              <a:rPr lang="en-US" smtClean="0"/>
              <a:t>Carbon Reduction: </a:t>
            </a:r>
            <a:r>
              <a:rPr lang="en-US" smtClean="0">
                <a:solidFill>
                  <a:srgbClr val="29D033"/>
                </a:solidFill>
              </a:rPr>
              <a:t>The Tier Approach</a:t>
            </a:r>
          </a:p>
        </p:txBody>
      </p:sp>
      <p:pic>
        <p:nvPicPr>
          <p:cNvPr id="22531" name="Content Placeholder 11" descr="tier.jpg"/>
          <p:cNvPicPr>
            <a:picLocks noGrp="1" noChangeAspect="1"/>
          </p:cNvPicPr>
          <p:nvPr>
            <p:ph idx="1"/>
          </p:nvPr>
        </p:nvPicPr>
        <p:blipFill>
          <a:blip r:embed="rId3" cstate="print"/>
          <a:srcRect/>
          <a:stretch>
            <a:fillRect/>
          </a:stretch>
        </p:blipFill>
        <p:spPr>
          <a:xfrm>
            <a:off x="1371600" y="1041400"/>
            <a:ext cx="7315200" cy="5283200"/>
          </a:xfrm>
          <a:effectLst>
            <a:outerShdw blurRad="50800" dist="38100" dir="2700000" algn="tl" rotWithShape="0">
              <a:prstClr val="black">
                <a:alpha val="40000"/>
              </a:prstClr>
            </a:outerShdw>
          </a:effectLst>
        </p:spPr>
      </p:pic>
      <p:sp>
        <p:nvSpPr>
          <p:cNvPr id="22532" name="TextBox 3"/>
          <p:cNvSpPr txBox="1">
            <a:spLocks noChangeArrowheads="1"/>
          </p:cNvSpPr>
          <p:nvPr/>
        </p:nvSpPr>
        <p:spPr bwMode="auto">
          <a:xfrm>
            <a:off x="1447800" y="6324600"/>
            <a:ext cx="7239000" cy="276225"/>
          </a:xfrm>
          <a:prstGeom prst="rect">
            <a:avLst/>
          </a:prstGeom>
          <a:noFill/>
          <a:ln w="9525">
            <a:noFill/>
            <a:miter lim="800000"/>
            <a:headEnd/>
            <a:tailEnd/>
          </a:ln>
        </p:spPr>
        <p:txBody>
          <a:bodyPr>
            <a:spAutoFit/>
          </a:bodyPr>
          <a:lstStyle/>
          <a:p>
            <a:r>
              <a:rPr lang="en-US" sz="1200"/>
              <a:t>Image: Norbert Lechner, “Heating, Cooling, Lighting”</a:t>
            </a:r>
          </a:p>
        </p:txBody>
      </p:sp>
      <p:sp>
        <p:nvSpPr>
          <p:cNvPr id="5" name="Oval 4"/>
          <p:cNvSpPr>
            <a:spLocks noChangeArrowheads="1"/>
          </p:cNvSpPr>
          <p:nvPr/>
        </p:nvSpPr>
        <p:spPr bwMode="auto">
          <a:xfrm>
            <a:off x="1981200" y="3886200"/>
            <a:ext cx="3657600" cy="2209800"/>
          </a:xfrm>
          <a:prstGeom prst="ellipse">
            <a:avLst/>
          </a:prstGeom>
          <a:solidFill>
            <a:srgbClr val="29D033"/>
          </a:solidFill>
          <a:ln w="9525">
            <a:solidFill>
              <a:schemeClr val="tx1"/>
            </a:solidFill>
            <a:round/>
            <a:headEnd/>
            <a:tailEnd/>
          </a:ln>
          <a:effectLst>
            <a:outerShdw blurRad="50800" dist="38100" dir="2700000" algn="tl" rotWithShape="0">
              <a:prstClr val="black">
                <a:alpha val="40000"/>
              </a:prstClr>
            </a:outerShdw>
          </a:effectLst>
        </p:spPr>
        <p:txBody>
          <a:bodyPr/>
          <a:lstStyle/>
          <a:p>
            <a:endParaRPr lang="en-US"/>
          </a:p>
        </p:txBody>
      </p:sp>
      <p:sp>
        <p:nvSpPr>
          <p:cNvPr id="6" name="TextBox 5"/>
          <p:cNvSpPr txBox="1">
            <a:spLocks noChangeArrowheads="1"/>
          </p:cNvSpPr>
          <p:nvPr/>
        </p:nvSpPr>
        <p:spPr bwMode="auto">
          <a:xfrm>
            <a:off x="2514600" y="4191000"/>
            <a:ext cx="2743200" cy="1570038"/>
          </a:xfrm>
          <a:prstGeom prst="rect">
            <a:avLst/>
          </a:prstGeom>
          <a:noFill/>
          <a:ln w="9525">
            <a:noFill/>
            <a:miter lim="800000"/>
            <a:headEnd/>
            <a:tailEnd/>
          </a:ln>
        </p:spPr>
        <p:txBody>
          <a:bodyPr>
            <a:spAutoFit/>
          </a:bodyPr>
          <a:lstStyle/>
          <a:p>
            <a:pPr algn="ctr"/>
            <a:r>
              <a:rPr lang="en-US">
                <a:solidFill>
                  <a:schemeClr val="bg1"/>
                </a:solidFill>
              </a:rPr>
              <a:t>Basic Building Design MUST be Climate Responsive</a:t>
            </a:r>
          </a:p>
        </p:txBody>
      </p:sp>
      <p:sp>
        <p:nvSpPr>
          <p:cNvPr id="7" name="Oval 6"/>
          <p:cNvSpPr>
            <a:spLocks noChangeArrowheads="1"/>
          </p:cNvSpPr>
          <p:nvPr/>
        </p:nvSpPr>
        <p:spPr bwMode="auto">
          <a:xfrm>
            <a:off x="2819400" y="2590800"/>
            <a:ext cx="2743200" cy="1600200"/>
          </a:xfrm>
          <a:prstGeom prst="ellipse">
            <a:avLst/>
          </a:prstGeom>
          <a:solidFill>
            <a:srgbClr val="FFFF00"/>
          </a:solidFill>
          <a:ln w="9525">
            <a:solidFill>
              <a:schemeClr val="tx1"/>
            </a:solidFill>
            <a:round/>
            <a:headEnd/>
            <a:tailEnd/>
          </a:ln>
          <a:effectLst>
            <a:outerShdw blurRad="50800" dist="38100" dir="2700000" algn="tl" rotWithShape="0">
              <a:prstClr val="black">
                <a:alpha val="40000"/>
              </a:prstClr>
            </a:outerShdw>
          </a:effectLst>
        </p:spPr>
        <p:txBody>
          <a:bodyPr/>
          <a:lstStyle/>
          <a:p>
            <a:endParaRPr lang="en-US"/>
          </a:p>
        </p:txBody>
      </p:sp>
      <p:sp>
        <p:nvSpPr>
          <p:cNvPr id="8" name="TextBox 7"/>
          <p:cNvSpPr txBox="1">
            <a:spLocks noChangeArrowheads="1"/>
          </p:cNvSpPr>
          <p:nvPr/>
        </p:nvSpPr>
        <p:spPr bwMode="auto">
          <a:xfrm>
            <a:off x="3048000" y="2946400"/>
            <a:ext cx="2209800" cy="1016000"/>
          </a:xfrm>
          <a:prstGeom prst="rect">
            <a:avLst/>
          </a:prstGeom>
          <a:noFill/>
          <a:ln w="9525">
            <a:noFill/>
            <a:miter lim="800000"/>
            <a:headEnd/>
            <a:tailEnd/>
          </a:ln>
        </p:spPr>
        <p:txBody>
          <a:bodyPr>
            <a:spAutoFit/>
          </a:bodyPr>
          <a:lstStyle/>
          <a:p>
            <a:pPr algn="ctr"/>
            <a:r>
              <a:rPr lang="en-US" sz="2000" dirty="0"/>
              <a:t>…or the Passive Systems won’t work</a:t>
            </a:r>
          </a:p>
        </p:txBody>
      </p:sp>
      <p:sp>
        <p:nvSpPr>
          <p:cNvPr id="9" name="Oval 8"/>
          <p:cNvSpPr>
            <a:spLocks noChangeArrowheads="1"/>
          </p:cNvSpPr>
          <p:nvPr/>
        </p:nvSpPr>
        <p:spPr bwMode="auto">
          <a:xfrm>
            <a:off x="1981200" y="1066800"/>
            <a:ext cx="3276600" cy="1752600"/>
          </a:xfrm>
          <a:prstGeom prst="ellipse">
            <a:avLst/>
          </a:prstGeom>
          <a:solidFill>
            <a:srgbClr val="FFC000"/>
          </a:solidFill>
          <a:ln w="9525">
            <a:solidFill>
              <a:schemeClr val="tx1"/>
            </a:solidFill>
            <a:round/>
            <a:headEnd/>
            <a:tailEnd/>
          </a:ln>
          <a:effectLst>
            <a:outerShdw blurRad="50800" dist="38100" dir="2700000" algn="tl" rotWithShape="0">
              <a:prstClr val="black">
                <a:alpha val="40000"/>
              </a:prstClr>
            </a:outerShdw>
          </a:effectLst>
        </p:spPr>
        <p:txBody>
          <a:bodyPr/>
          <a:lstStyle/>
          <a:p>
            <a:endParaRPr lang="en-US"/>
          </a:p>
        </p:txBody>
      </p:sp>
      <p:sp>
        <p:nvSpPr>
          <p:cNvPr id="10" name="TextBox 9"/>
          <p:cNvSpPr txBox="1">
            <a:spLocks noChangeArrowheads="1"/>
          </p:cNvSpPr>
          <p:nvPr/>
        </p:nvSpPr>
        <p:spPr bwMode="auto">
          <a:xfrm>
            <a:off x="2514600" y="1371600"/>
            <a:ext cx="2362200" cy="1077913"/>
          </a:xfrm>
          <a:prstGeom prst="rect">
            <a:avLst/>
          </a:prstGeom>
          <a:noFill/>
          <a:ln w="9525">
            <a:noFill/>
            <a:miter lim="800000"/>
            <a:headEnd/>
            <a:tailEnd/>
          </a:ln>
        </p:spPr>
        <p:txBody>
          <a:bodyPr>
            <a:spAutoFit/>
          </a:bodyPr>
          <a:lstStyle/>
          <a:p>
            <a:r>
              <a:rPr lang="en-US" sz="1600"/>
              <a:t>…and the Mechanical Systems won’t be small enough to be powered by renewable energy</a:t>
            </a:r>
          </a:p>
        </p:txBody>
      </p:sp>
      <p:sp>
        <p:nvSpPr>
          <p:cNvPr id="22539" name="TextBox 12"/>
          <p:cNvSpPr txBox="1">
            <a:spLocks noChangeArrowheads="1"/>
          </p:cNvSpPr>
          <p:nvPr/>
        </p:nvSpPr>
        <p:spPr bwMode="auto">
          <a:xfrm rot="-5400000">
            <a:off x="-1931193" y="3531393"/>
            <a:ext cx="5086350" cy="461963"/>
          </a:xfrm>
          <a:prstGeom prst="rect">
            <a:avLst/>
          </a:prstGeom>
          <a:noFill/>
          <a:ln w="9525">
            <a:noFill/>
            <a:miter lim="800000"/>
            <a:headEnd/>
            <a:tailEnd/>
          </a:ln>
        </p:spPr>
        <p:txBody>
          <a:bodyPr wrap="none">
            <a:spAutoFit/>
          </a:bodyPr>
          <a:lstStyle/>
          <a:p>
            <a:r>
              <a:rPr lang="en-US"/>
              <a:t>REDUCING OPERATING ENERGY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animBg="1"/>
      <p:bldP spid="10"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Radically Rethinking our Expectations</a:t>
            </a:r>
            <a:endParaRPr lang="en-CA" dirty="0">
              <a:solidFill>
                <a:schemeClr val="bg1"/>
              </a:solidFill>
            </a:endParaRPr>
          </a:p>
        </p:txBody>
      </p:sp>
      <p:sp>
        <p:nvSpPr>
          <p:cNvPr id="3" name="Content Placeholder 2"/>
          <p:cNvSpPr>
            <a:spLocks noGrp="1"/>
          </p:cNvSpPr>
          <p:nvPr>
            <p:ph idx="1"/>
          </p:nvPr>
        </p:nvSpPr>
        <p:spPr/>
        <p:txBody>
          <a:bodyPr/>
          <a:lstStyle/>
          <a:p>
            <a:pPr>
              <a:buFontTx/>
              <a:buChar char="-"/>
            </a:pPr>
            <a:r>
              <a:rPr lang="en-CA" dirty="0" smtClean="0"/>
              <a:t>Change needed to reduce operating energy related carbon is DRASTIC</a:t>
            </a:r>
          </a:p>
          <a:p>
            <a:pPr>
              <a:buFontTx/>
              <a:buChar char="-"/>
            </a:pPr>
            <a:r>
              <a:rPr lang="en-CA" dirty="0" smtClean="0"/>
              <a:t>Current reduction goals look to limit the increase in Global Temperature</a:t>
            </a:r>
          </a:p>
          <a:p>
            <a:pPr>
              <a:buFontTx/>
              <a:buChar char="-"/>
            </a:pPr>
            <a:r>
              <a:rPr lang="en-CA" b="1" dirty="0" smtClean="0">
                <a:solidFill>
                  <a:schemeClr val="tx1"/>
                </a:solidFill>
              </a:rPr>
              <a:t>We really need to reverse the trend</a:t>
            </a:r>
          </a:p>
          <a:p>
            <a:pPr>
              <a:buFontTx/>
              <a:buChar char="-"/>
            </a:pPr>
            <a:r>
              <a:rPr lang="en-CA" dirty="0" smtClean="0"/>
              <a:t>We need to start to think about design in an entirely new way, not just modify current practices</a:t>
            </a:r>
          </a:p>
          <a:p>
            <a:pPr>
              <a:buFontTx/>
              <a:buChar char="-"/>
            </a:pPr>
            <a:r>
              <a:rPr lang="en-CA" b="1" dirty="0" smtClean="0">
                <a:solidFill>
                  <a:srgbClr val="FF0000"/>
                </a:solidFill>
              </a:rPr>
              <a:t>START BY UNPLUGGING THE BUILDING</a:t>
            </a:r>
          </a:p>
          <a:p>
            <a:pPr>
              <a:buFontTx/>
              <a:buChar char="-"/>
            </a:pPr>
            <a:r>
              <a:rPr lang="en-CA" dirty="0" smtClean="0">
                <a:solidFill>
                  <a:srgbClr val="000CCC"/>
                </a:solidFill>
              </a:rPr>
              <a:t>THEN ADD BACK WHAT YOU REALLY NEED TO BE </a:t>
            </a:r>
            <a:r>
              <a:rPr lang="en-CA" b="1" dirty="0" smtClean="0">
                <a:solidFill>
                  <a:srgbClr val="000CCC"/>
                </a:solidFill>
              </a:rPr>
              <a:t>COMFORTABLE</a:t>
            </a:r>
            <a:endParaRPr lang="en-CA" b="1" dirty="0">
              <a:solidFill>
                <a:srgbClr val="000CCC"/>
              </a:solidFill>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008000"/>
          </a:solidFill>
          <a:ln w="9525">
            <a:solidFill>
              <a:srgbClr val="008000"/>
            </a:solidFill>
            <a:miter lim="800000"/>
            <a:headEnd/>
            <a:tailEnd/>
          </a:ln>
          <a:effectLst>
            <a:outerShdw dist="23000" dir="5400000" rotWithShape="0">
              <a:srgbClr val="808080">
                <a:alpha val="34999"/>
              </a:srgbClr>
            </a:outerShdw>
          </a:effectLst>
        </p:spPr>
        <p:txBody>
          <a:bodyPr anchor="ctr"/>
          <a:lstStyle/>
          <a:p>
            <a:pPr algn="ctr" defTabSz="457200" eaLnBrk="1" hangingPunct="1">
              <a:defRPr/>
            </a:pPr>
            <a:endParaRPr lang="en-US" sz="1800">
              <a:solidFill>
                <a:srgbClr val="FFFFFF"/>
              </a:solidFill>
              <a:latin typeface="Calibri" charset="0"/>
              <a:ea typeface="ＭＳ Ｐゴシック" charset="-128"/>
            </a:endParaRPr>
          </a:p>
        </p:txBody>
      </p:sp>
      <p:sp>
        <p:nvSpPr>
          <p:cNvPr id="33795" name="Title 1"/>
          <p:cNvSpPr>
            <a:spLocks noGrp="1"/>
          </p:cNvSpPr>
          <p:nvPr>
            <p:ph type="ctrTitle"/>
          </p:nvPr>
        </p:nvSpPr>
        <p:spPr>
          <a:xfrm>
            <a:off x="609600" y="1066800"/>
            <a:ext cx="7772400" cy="1470025"/>
          </a:xfrm>
          <a:effectLst>
            <a:outerShdw blurRad="50800" dist="38100" dir="2700000" algn="tl" rotWithShape="0">
              <a:prstClr val="black">
                <a:alpha val="40000"/>
              </a:prstClr>
            </a:outerShdw>
          </a:effectLst>
        </p:spPr>
        <p:txBody>
          <a:bodyPr/>
          <a:lstStyle/>
          <a:p>
            <a:pPr eaLnBrk="1" hangingPunct="1"/>
            <a:r>
              <a:rPr lang="en-US" dirty="0" smtClean="0">
                <a:latin typeface="Marker Felt" charset="0"/>
              </a:rPr>
              <a:t>Radical</a:t>
            </a:r>
            <a:r>
              <a:rPr lang="en-US" dirty="0" smtClean="0">
                <a:solidFill>
                  <a:schemeClr val="bg1"/>
                </a:solidFill>
              </a:rPr>
              <a:t> </a:t>
            </a:r>
            <a:r>
              <a:rPr lang="en-US" dirty="0" smtClean="0">
                <a:solidFill>
                  <a:srgbClr val="9BBB59"/>
                </a:solidFill>
              </a:rPr>
              <a:t>POTENTIAL!!</a:t>
            </a:r>
            <a:endParaRPr lang="en-US" sz="5400" dirty="0" smtClean="0">
              <a:solidFill>
                <a:srgbClr val="9BBB59"/>
              </a:solidFill>
            </a:endParaRPr>
          </a:p>
        </p:txBody>
      </p:sp>
      <p:sp>
        <p:nvSpPr>
          <p:cNvPr id="20484" name="Subtitle 2"/>
          <p:cNvSpPr>
            <a:spLocks noGrp="1"/>
          </p:cNvSpPr>
          <p:nvPr>
            <p:ph type="subTitle" idx="1"/>
          </p:nvPr>
        </p:nvSpPr>
        <p:spPr>
          <a:xfrm>
            <a:off x="685800" y="3071813"/>
            <a:ext cx="7772400" cy="2224087"/>
          </a:xfrm>
        </p:spPr>
        <p:txBody>
          <a:bodyPr rtlCol="0">
            <a:normAutofit lnSpcReduction="10000"/>
          </a:bodyPr>
          <a:lstStyle/>
          <a:p>
            <a:pPr eaLnBrk="1" fontAlgn="auto" hangingPunct="1">
              <a:spcAft>
                <a:spcPts val="0"/>
              </a:spcAft>
              <a:buFont typeface="Arial" pitchFamily="34" charset="0"/>
              <a:buNone/>
              <a:defRPr/>
            </a:pPr>
            <a:r>
              <a:rPr lang="en-US" sz="4000" dirty="0" smtClean="0">
                <a:solidFill>
                  <a:srgbClr val="FFFFFF"/>
                </a:solidFill>
              </a:rPr>
              <a:t>COMFORT ZONE</a:t>
            </a:r>
          </a:p>
          <a:p>
            <a:pPr eaLnBrk="1" fontAlgn="auto" hangingPunct="1">
              <a:spcAft>
                <a:spcPts val="0"/>
              </a:spcAft>
              <a:buFont typeface="Arial" pitchFamily="34" charset="0"/>
              <a:buNone/>
              <a:defRPr/>
            </a:pPr>
            <a:r>
              <a:rPr lang="en-US" dirty="0" smtClean="0">
                <a:solidFill>
                  <a:srgbClr val="FFFFFF"/>
                </a:solidFill>
              </a:rPr>
              <a:t>WHAT IS IT?</a:t>
            </a:r>
          </a:p>
          <a:p>
            <a:pPr eaLnBrk="1" fontAlgn="auto" hangingPunct="1">
              <a:spcAft>
                <a:spcPts val="0"/>
              </a:spcAft>
              <a:buFont typeface="Arial" pitchFamily="34" charset="0"/>
              <a:buNone/>
              <a:defRPr/>
            </a:pPr>
            <a:r>
              <a:rPr lang="en-US" dirty="0" smtClean="0">
                <a:solidFill>
                  <a:srgbClr val="FFFFFF"/>
                </a:solidFill>
              </a:rPr>
              <a:t>WHAT DOES IT HAVE TO DO WITH </a:t>
            </a:r>
            <a:br>
              <a:rPr lang="en-US" dirty="0" smtClean="0">
                <a:solidFill>
                  <a:srgbClr val="FFFFFF"/>
                </a:solidFill>
              </a:rPr>
            </a:br>
            <a:r>
              <a:rPr lang="en-US" dirty="0" smtClean="0">
                <a:solidFill>
                  <a:schemeClr val="accent6"/>
                </a:solidFill>
              </a:rPr>
              <a:t>GREEN BUILDING + ZERO CARBON</a:t>
            </a:r>
            <a:r>
              <a:rPr lang="en-US" dirty="0" smtClean="0">
                <a:solidFill>
                  <a:srgbClr val="FFFFFF"/>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anim calcmode="lin" valueType="num">
                                      <p:cBhvr additive="base">
                                        <p:cTn id="7" dur="500" fill="hold"/>
                                        <p:tgtEl>
                                          <p:spTgt spid="2048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484">
                                            <p:txEl>
                                              <p:pRg st="1" end="1"/>
                                            </p:txEl>
                                          </p:spTgt>
                                        </p:tgtEl>
                                        <p:attrNameLst>
                                          <p:attrName>style.visibility</p:attrName>
                                        </p:attrNameLst>
                                      </p:cBhvr>
                                      <p:to>
                                        <p:strVal val="visible"/>
                                      </p:to>
                                    </p:set>
                                    <p:anim calcmode="lin" valueType="num">
                                      <p:cBhvr additive="base">
                                        <p:cTn id="13" dur="500" fill="hold"/>
                                        <p:tgtEl>
                                          <p:spTgt spid="2048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484">
                                            <p:txEl>
                                              <p:pRg st="2" end="2"/>
                                            </p:txEl>
                                          </p:spTgt>
                                        </p:tgtEl>
                                        <p:attrNameLst>
                                          <p:attrName>style.visibility</p:attrName>
                                        </p:attrNameLst>
                                      </p:cBhvr>
                                      <p:to>
                                        <p:strVal val="visible"/>
                                      </p:to>
                                    </p:set>
                                    <p:anim calcmode="lin" valueType="num">
                                      <p:cBhvr additive="base">
                                        <p:cTn id="19" dur="500" fill="hold"/>
                                        <p:tgtEl>
                                          <p:spTgt spid="2048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48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5"/>
          <p:cNvSpPr>
            <a:spLocks noChangeArrowheads="1"/>
          </p:cNvSpPr>
          <p:nvPr/>
        </p:nvSpPr>
        <p:spPr bwMode="auto">
          <a:xfrm>
            <a:off x="1295400" y="228600"/>
            <a:ext cx="7848600" cy="685800"/>
          </a:xfrm>
          <a:prstGeom prst="rect">
            <a:avLst/>
          </a:prstGeom>
          <a:solidFill>
            <a:schemeClr val="tx1"/>
          </a:solidFill>
          <a:ln w="9525">
            <a:solidFill>
              <a:schemeClr val="tx1"/>
            </a:solidFill>
            <a:round/>
            <a:headEnd/>
            <a:tailEnd/>
          </a:ln>
          <a:effectLst>
            <a:outerShdw blurRad="50800" dist="38100" dir="2700000" algn="tl" rotWithShape="0">
              <a:prstClr val="black">
                <a:alpha val="40000"/>
              </a:prstClr>
            </a:outerShdw>
          </a:effectLst>
        </p:spPr>
        <p:txBody>
          <a:bodyPr/>
          <a:lstStyle/>
          <a:p>
            <a:endParaRPr lang="en-US"/>
          </a:p>
        </p:txBody>
      </p:sp>
      <p:pic>
        <p:nvPicPr>
          <p:cNvPr id="38915" name="Picture 2" descr="04"/>
          <p:cNvPicPr>
            <a:picLocks noChangeAspect="1" noChangeArrowheads="1"/>
          </p:cNvPicPr>
          <p:nvPr/>
        </p:nvPicPr>
        <p:blipFill>
          <a:blip r:embed="rId2" cstate="print"/>
          <a:srcRect/>
          <a:stretch>
            <a:fillRect/>
          </a:stretch>
        </p:blipFill>
        <p:spPr bwMode="auto">
          <a:xfrm>
            <a:off x="1357313" y="950913"/>
            <a:ext cx="5805487" cy="5508625"/>
          </a:xfrm>
          <a:prstGeom prst="rect">
            <a:avLst/>
          </a:prstGeom>
          <a:noFill/>
          <a:ln w="9525">
            <a:noFill/>
            <a:miter lim="800000"/>
            <a:headEnd/>
            <a:tailEnd/>
          </a:ln>
        </p:spPr>
      </p:pic>
      <p:sp>
        <p:nvSpPr>
          <p:cNvPr id="452611" name="Line 3"/>
          <p:cNvSpPr>
            <a:spLocks noChangeShapeType="1"/>
          </p:cNvSpPr>
          <p:nvPr/>
        </p:nvSpPr>
        <p:spPr bwMode="auto">
          <a:xfrm flipV="1">
            <a:off x="3656013" y="936625"/>
            <a:ext cx="1587" cy="5083175"/>
          </a:xfrm>
          <a:prstGeom prst="line">
            <a:avLst/>
          </a:prstGeom>
          <a:noFill/>
          <a:ln w="19050">
            <a:solidFill>
              <a:srgbClr val="FF3300"/>
            </a:solidFill>
            <a:round/>
            <a:headEnd/>
            <a:tailEnd/>
          </a:ln>
        </p:spPr>
        <p:txBody>
          <a:bodyPr wrap="none" anchor="ctr"/>
          <a:lstStyle/>
          <a:p>
            <a:endParaRPr lang="en-CA"/>
          </a:p>
        </p:txBody>
      </p:sp>
      <p:sp>
        <p:nvSpPr>
          <p:cNvPr id="452612" name="Line 4"/>
          <p:cNvSpPr>
            <a:spLocks noChangeShapeType="1"/>
          </p:cNvSpPr>
          <p:nvPr/>
        </p:nvSpPr>
        <p:spPr bwMode="auto">
          <a:xfrm>
            <a:off x="1482725" y="3351213"/>
            <a:ext cx="5680075" cy="1587"/>
          </a:xfrm>
          <a:prstGeom prst="line">
            <a:avLst/>
          </a:prstGeom>
          <a:noFill/>
          <a:ln w="19050">
            <a:solidFill>
              <a:srgbClr val="FF3300"/>
            </a:solidFill>
            <a:round/>
            <a:headEnd/>
            <a:tailEnd/>
          </a:ln>
        </p:spPr>
        <p:txBody>
          <a:bodyPr wrap="none" anchor="ctr"/>
          <a:lstStyle/>
          <a:p>
            <a:endParaRPr lang="en-CA"/>
          </a:p>
        </p:txBody>
      </p:sp>
      <p:pic>
        <p:nvPicPr>
          <p:cNvPr id="452613" name="Picture 5" descr="dot"/>
          <p:cNvPicPr>
            <a:picLocks noChangeAspect="1" noChangeArrowheads="1"/>
          </p:cNvPicPr>
          <p:nvPr/>
        </p:nvPicPr>
        <p:blipFill>
          <a:blip r:embed="rId3" cstate="print"/>
          <a:srcRect/>
          <a:stretch>
            <a:fillRect/>
          </a:stretch>
        </p:blipFill>
        <p:spPr bwMode="auto">
          <a:xfrm>
            <a:off x="3505200" y="3200400"/>
            <a:ext cx="249238" cy="246063"/>
          </a:xfrm>
          <a:prstGeom prst="rect">
            <a:avLst/>
          </a:prstGeom>
          <a:noFill/>
          <a:ln w="9525">
            <a:noFill/>
            <a:miter lim="800000"/>
            <a:headEnd/>
            <a:tailEnd/>
          </a:ln>
        </p:spPr>
      </p:pic>
      <p:sp>
        <p:nvSpPr>
          <p:cNvPr id="38919" name="Rectangle 6"/>
          <p:cNvSpPr>
            <a:spLocks noGrp="1" noChangeArrowheads="1"/>
          </p:cNvSpPr>
          <p:nvPr>
            <p:ph type="title"/>
          </p:nvPr>
        </p:nvSpPr>
        <p:spPr>
          <a:xfrm>
            <a:off x="1371600" y="381000"/>
            <a:ext cx="7467600" cy="838200"/>
          </a:xfrm>
        </p:spPr>
        <p:txBody>
          <a:bodyPr/>
          <a:lstStyle/>
          <a:p>
            <a:pPr eaLnBrk="1" hangingPunct="1"/>
            <a:r>
              <a:rPr lang="en-US" sz="2400" smtClean="0">
                <a:solidFill>
                  <a:srgbClr val="BFBFBF"/>
                </a:solidFill>
              </a:rPr>
              <a:t>Designing to the </a:t>
            </a:r>
            <a:r>
              <a:rPr lang="en-US" sz="2400" smtClean="0">
                <a:solidFill>
                  <a:schemeClr val="bg1"/>
                </a:solidFill>
              </a:rPr>
              <a:t>Comfort Zone </a:t>
            </a:r>
            <a:r>
              <a:rPr lang="en-US" sz="2400" smtClean="0">
                <a:solidFill>
                  <a:srgbClr val="BFBFBF"/>
                </a:solidFill>
              </a:rPr>
              <a:t>vs. Comfort Point:</a:t>
            </a:r>
          </a:p>
        </p:txBody>
      </p:sp>
      <p:sp>
        <p:nvSpPr>
          <p:cNvPr id="38920" name="Text Box 7"/>
          <p:cNvSpPr txBox="1">
            <a:spLocks noChangeArrowheads="1"/>
          </p:cNvSpPr>
          <p:nvPr/>
        </p:nvSpPr>
        <p:spPr bwMode="auto">
          <a:xfrm>
            <a:off x="7010400" y="990600"/>
            <a:ext cx="1752600" cy="2047875"/>
          </a:xfrm>
          <a:prstGeom prst="rect">
            <a:avLst/>
          </a:prstGeom>
          <a:noFill/>
          <a:ln w="9525">
            <a:noFill/>
            <a:miter lim="800000"/>
            <a:headEnd/>
            <a:tailEnd/>
          </a:ln>
        </p:spPr>
        <p:txBody>
          <a:bodyPr>
            <a:spAutoFit/>
          </a:bodyPr>
          <a:lstStyle/>
          <a:p>
            <a:pPr>
              <a:spcBef>
                <a:spcPct val="50000"/>
              </a:spcBef>
            </a:pPr>
            <a:r>
              <a:rPr lang="en-US" sz="1600"/>
              <a:t>This famous illustration is taken from “Design with Climate”, by Victor Olgyay, published in 1963.</a:t>
            </a:r>
          </a:p>
        </p:txBody>
      </p:sp>
      <p:pic>
        <p:nvPicPr>
          <p:cNvPr id="452616" name="Picture 8" descr="dot"/>
          <p:cNvPicPr>
            <a:picLocks noChangeAspect="1" noChangeArrowheads="1"/>
          </p:cNvPicPr>
          <p:nvPr/>
        </p:nvPicPr>
        <p:blipFill>
          <a:blip r:embed="rId3" cstate="print"/>
          <a:srcRect/>
          <a:stretch>
            <a:fillRect/>
          </a:stretch>
        </p:blipFill>
        <p:spPr bwMode="auto">
          <a:xfrm>
            <a:off x="7162800" y="3200400"/>
            <a:ext cx="249238" cy="246063"/>
          </a:xfrm>
          <a:prstGeom prst="rect">
            <a:avLst/>
          </a:prstGeom>
          <a:noFill/>
          <a:ln w="9525">
            <a:noFill/>
            <a:miter lim="800000"/>
            <a:headEnd/>
            <a:tailEnd/>
          </a:ln>
        </p:spPr>
      </p:pic>
      <p:sp>
        <p:nvSpPr>
          <p:cNvPr id="452617" name="Text Box 9"/>
          <p:cNvSpPr txBox="1">
            <a:spLocks noChangeArrowheads="1"/>
          </p:cNvSpPr>
          <p:nvPr/>
        </p:nvSpPr>
        <p:spPr bwMode="auto">
          <a:xfrm>
            <a:off x="7010400" y="3505200"/>
            <a:ext cx="1981200" cy="1323975"/>
          </a:xfrm>
          <a:prstGeom prst="rect">
            <a:avLst/>
          </a:prstGeom>
          <a:noFill/>
          <a:ln w="9525">
            <a:noFill/>
            <a:miter lim="800000"/>
            <a:headEnd/>
            <a:tailEnd/>
          </a:ln>
        </p:spPr>
        <p:txBody>
          <a:bodyPr>
            <a:spAutoFit/>
          </a:bodyPr>
          <a:lstStyle/>
          <a:p>
            <a:pPr>
              <a:spcBef>
                <a:spcPct val="50000"/>
              </a:spcBef>
            </a:pPr>
            <a:r>
              <a:rPr lang="en-US" sz="1600"/>
              <a:t>This is the finite point of expected comfort for 100% mechanical heating and cooling.</a:t>
            </a:r>
          </a:p>
        </p:txBody>
      </p:sp>
      <p:cxnSp>
        <p:nvCxnSpPr>
          <p:cNvPr id="39946" name="Straight Connector 10"/>
          <p:cNvCxnSpPr>
            <a:cxnSpLocks noChangeShapeType="1"/>
          </p:cNvCxnSpPr>
          <p:nvPr/>
        </p:nvCxnSpPr>
        <p:spPr bwMode="auto">
          <a:xfrm>
            <a:off x="1447800" y="3810000"/>
            <a:ext cx="5638800" cy="1588"/>
          </a:xfrm>
          <a:prstGeom prst="line">
            <a:avLst/>
          </a:prstGeom>
          <a:noFill/>
          <a:ln w="25400">
            <a:solidFill>
              <a:srgbClr val="29D033"/>
            </a:solidFill>
            <a:round/>
            <a:headEnd/>
            <a:tailEnd/>
          </a:ln>
        </p:spPr>
      </p:cxnSp>
      <p:sp>
        <p:nvSpPr>
          <p:cNvPr id="12" name="TextBox 11"/>
          <p:cNvSpPr txBox="1">
            <a:spLocks noChangeArrowheads="1"/>
          </p:cNvSpPr>
          <p:nvPr/>
        </p:nvSpPr>
        <p:spPr bwMode="auto">
          <a:xfrm>
            <a:off x="7010400" y="4795838"/>
            <a:ext cx="2133600" cy="2062162"/>
          </a:xfrm>
          <a:prstGeom prst="rect">
            <a:avLst/>
          </a:prstGeom>
          <a:noFill/>
          <a:ln w="9525">
            <a:noFill/>
            <a:miter lim="800000"/>
            <a:headEnd/>
            <a:tailEnd/>
          </a:ln>
        </p:spPr>
        <p:txBody>
          <a:bodyPr>
            <a:spAutoFit/>
          </a:bodyPr>
          <a:lstStyle/>
          <a:p>
            <a:r>
              <a:rPr lang="en-US" sz="1600" i="1"/>
              <a:t>To achieve CN, we must work within the broader area AND </a:t>
            </a:r>
            <a:r>
              <a:rPr lang="en-US" sz="1600" i="1">
                <a:solidFill>
                  <a:srgbClr val="29D033"/>
                </a:solidFill>
              </a:rPr>
              <a:t>DECREASE the “line” to 18C – point of calculation of heating degree days.</a:t>
            </a:r>
          </a:p>
          <a:p>
            <a:endParaRPr lang="en-US" sz="1600"/>
          </a:p>
        </p:txBody>
      </p:sp>
      <p:sp>
        <p:nvSpPr>
          <p:cNvPr id="13" name="Freeform 12"/>
          <p:cNvSpPr>
            <a:spLocks noChangeArrowheads="1"/>
          </p:cNvSpPr>
          <p:nvPr/>
        </p:nvSpPr>
        <p:spPr bwMode="auto">
          <a:xfrm>
            <a:off x="2619375" y="2952750"/>
            <a:ext cx="3095625" cy="847725"/>
          </a:xfrm>
          <a:custGeom>
            <a:avLst/>
            <a:gdLst>
              <a:gd name="T0" fmla="*/ 38100 w 3095625"/>
              <a:gd name="T1" fmla="*/ 838200 h 847725"/>
              <a:gd name="T2" fmla="*/ 0 w 3095625"/>
              <a:gd name="T3" fmla="*/ 114300 h 847725"/>
              <a:gd name="T4" fmla="*/ 142875 w 3095625"/>
              <a:gd name="T5" fmla="*/ 0 h 847725"/>
              <a:gd name="T6" fmla="*/ 1695454 w 3095625"/>
              <a:gd name="T7" fmla="*/ 28575 h 847725"/>
              <a:gd name="T8" fmla="*/ 1885954 w 3095625"/>
              <a:gd name="T9" fmla="*/ 66675 h 847725"/>
              <a:gd name="T10" fmla="*/ 2924175 w 3095625"/>
              <a:gd name="T11" fmla="*/ 466725 h 847725"/>
              <a:gd name="T12" fmla="*/ 3095625 w 3095625"/>
              <a:gd name="T13" fmla="*/ 590550 h 847725"/>
              <a:gd name="T14" fmla="*/ 3095625 w 3095625"/>
              <a:gd name="T15" fmla="*/ 847725 h 847725"/>
              <a:gd name="T16" fmla="*/ 38100 w 3095625"/>
              <a:gd name="T17" fmla="*/ 838200 h 8477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95625"/>
              <a:gd name="T28" fmla="*/ 0 h 847725"/>
              <a:gd name="T29" fmla="*/ 3095625 w 3095625"/>
              <a:gd name="T30" fmla="*/ 847725 h 8477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95625" h="847725">
                <a:moveTo>
                  <a:pt x="38100" y="838200"/>
                </a:moveTo>
                <a:lnTo>
                  <a:pt x="0" y="114300"/>
                </a:lnTo>
                <a:lnTo>
                  <a:pt x="142875" y="0"/>
                </a:lnTo>
                <a:lnTo>
                  <a:pt x="1695450" y="28575"/>
                </a:lnTo>
                <a:lnTo>
                  <a:pt x="1885950" y="66675"/>
                </a:lnTo>
                <a:lnTo>
                  <a:pt x="2924175" y="466725"/>
                </a:lnTo>
                <a:lnTo>
                  <a:pt x="3095625" y="590550"/>
                </a:lnTo>
                <a:lnTo>
                  <a:pt x="3095625" y="847725"/>
                </a:lnTo>
                <a:lnTo>
                  <a:pt x="38100" y="838200"/>
                </a:lnTo>
                <a:close/>
              </a:path>
            </a:pathLst>
          </a:custGeom>
          <a:solidFill>
            <a:srgbClr val="29D033"/>
          </a:solidFill>
          <a:ln w="9525">
            <a:solidFill>
              <a:srgbClr val="29D033"/>
            </a:solidFill>
            <a:round/>
            <a:headEnd/>
            <a:tailEnd/>
          </a:ln>
        </p:spPr>
        <p:txBody>
          <a:bodyPr/>
          <a:lstStyle/>
          <a:p>
            <a:endParaRPr lang="en-CA"/>
          </a:p>
        </p:txBody>
      </p:sp>
      <p:sp>
        <p:nvSpPr>
          <p:cNvPr id="38926" name="TextBox 13"/>
          <p:cNvSpPr txBox="1">
            <a:spLocks noChangeArrowheads="1"/>
          </p:cNvSpPr>
          <p:nvPr/>
        </p:nvSpPr>
        <p:spPr bwMode="auto">
          <a:xfrm rot="-5400000">
            <a:off x="-1931193" y="3531393"/>
            <a:ext cx="5086350" cy="461963"/>
          </a:xfrm>
          <a:prstGeom prst="rect">
            <a:avLst/>
          </a:prstGeom>
          <a:noFill/>
          <a:ln w="9525">
            <a:noFill/>
            <a:miter lim="800000"/>
            <a:headEnd/>
            <a:tailEnd/>
          </a:ln>
        </p:spPr>
        <p:txBody>
          <a:bodyPr wrap="none">
            <a:spAutoFit/>
          </a:bodyPr>
          <a:lstStyle/>
          <a:p>
            <a:r>
              <a:rPr lang="en-US"/>
              <a:t>REDUCING OPERATING ENERGY</a:t>
            </a:r>
          </a:p>
        </p:txBody>
      </p:sp>
      <p:sp>
        <p:nvSpPr>
          <p:cNvPr id="15" name="TextBox 14"/>
          <p:cNvSpPr txBox="1">
            <a:spLocks noChangeArrowheads="1"/>
          </p:cNvSpPr>
          <p:nvPr/>
        </p:nvSpPr>
        <p:spPr bwMode="auto">
          <a:xfrm>
            <a:off x="2819400" y="3352800"/>
            <a:ext cx="2362200" cy="338138"/>
          </a:xfrm>
          <a:prstGeom prst="rect">
            <a:avLst/>
          </a:prstGeom>
          <a:noFill/>
          <a:ln w="9525">
            <a:noFill/>
            <a:miter lim="800000"/>
            <a:headEnd/>
            <a:tailEnd/>
          </a:ln>
        </p:spPr>
        <p:txBody>
          <a:bodyPr>
            <a:spAutoFit/>
          </a:bodyPr>
          <a:lstStyle/>
          <a:p>
            <a:r>
              <a:rPr lang="en-CA" sz="1600" b="1"/>
              <a:t>THE COMFORT ZONE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52616"/>
                                        </p:tgtEl>
                                        <p:attrNameLst>
                                          <p:attrName>style.visibility</p:attrName>
                                        </p:attrNameLst>
                                      </p:cBhvr>
                                      <p:to>
                                        <p:strVal val="visible"/>
                                      </p:to>
                                    </p:set>
                                    <p:anim calcmode="lin" valueType="num">
                                      <p:cBhvr additive="base">
                                        <p:cTn id="7" dur="500" fill="hold"/>
                                        <p:tgtEl>
                                          <p:spTgt spid="452616"/>
                                        </p:tgtEl>
                                        <p:attrNameLst>
                                          <p:attrName>ppt_x</p:attrName>
                                        </p:attrNameLst>
                                      </p:cBhvr>
                                      <p:tavLst>
                                        <p:tav tm="0">
                                          <p:val>
                                            <p:strVal val="1+#ppt_w/2"/>
                                          </p:val>
                                        </p:tav>
                                        <p:tav tm="100000">
                                          <p:val>
                                            <p:strVal val="#ppt_x"/>
                                          </p:val>
                                        </p:tav>
                                      </p:tavLst>
                                    </p:anim>
                                    <p:anim calcmode="lin" valueType="num">
                                      <p:cBhvr additive="base">
                                        <p:cTn id="8" dur="500" fill="hold"/>
                                        <p:tgtEl>
                                          <p:spTgt spid="452616"/>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52617">
                                            <p:txEl>
                                              <p:pRg st="0" end="0"/>
                                            </p:txEl>
                                          </p:spTgt>
                                        </p:tgtEl>
                                        <p:attrNameLst>
                                          <p:attrName>style.visibility</p:attrName>
                                        </p:attrNameLst>
                                      </p:cBhvr>
                                      <p:to>
                                        <p:strVal val="visible"/>
                                      </p:to>
                                    </p:set>
                                    <p:anim calcmode="lin" valueType="num">
                                      <p:cBhvr additive="base">
                                        <p:cTn id="11" dur="500" fill="hold"/>
                                        <p:tgtEl>
                                          <p:spTgt spid="452617">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52617">
                                            <p:txEl>
                                              <p:pRg st="0" end="0"/>
                                            </p:txEl>
                                          </p:spTgt>
                                        </p:tgtEl>
                                        <p:attrNameLst>
                                          <p:attrName>ppt_y</p:attrName>
                                        </p:attrNameLst>
                                      </p:cBhvr>
                                      <p:tavLst>
                                        <p:tav tm="0">
                                          <p:val>
                                            <p:strVal val="1+#ppt_h/2"/>
                                          </p:val>
                                        </p:tav>
                                        <p:tav tm="100000">
                                          <p:val>
                                            <p:strVal val="#ppt_y"/>
                                          </p:val>
                                        </p:tav>
                                      </p:tavLst>
                                    </p:anim>
                                  </p:childTnLst>
                                </p:cTn>
                              </p:par>
                              <p:par>
                                <p:cTn id="13" presetID="55" presetClass="entr" presetSubtype="0" fill="hold" grpId="0" nodeType="withEffect">
                                  <p:stCondLst>
                                    <p:cond delay="0"/>
                                  </p:stCondLst>
                                  <p:childTnLst>
                                    <p:set>
                                      <p:cBhvr>
                                        <p:cTn id="14" dur="1" fill="hold">
                                          <p:stCondLst>
                                            <p:cond delay="0"/>
                                          </p:stCondLst>
                                        </p:cTn>
                                        <p:tgtEl>
                                          <p:spTgt spid="452611"/>
                                        </p:tgtEl>
                                        <p:attrNameLst>
                                          <p:attrName>style.visibility</p:attrName>
                                        </p:attrNameLst>
                                      </p:cBhvr>
                                      <p:to>
                                        <p:strVal val="visible"/>
                                      </p:to>
                                    </p:set>
                                    <p:anim calcmode="lin" valueType="num">
                                      <p:cBhvr>
                                        <p:cTn id="15" dur="1000" fill="hold"/>
                                        <p:tgtEl>
                                          <p:spTgt spid="452611"/>
                                        </p:tgtEl>
                                        <p:attrNameLst>
                                          <p:attrName>ppt_w</p:attrName>
                                        </p:attrNameLst>
                                      </p:cBhvr>
                                      <p:tavLst>
                                        <p:tav tm="0">
                                          <p:val>
                                            <p:strVal val="#ppt_w*0.70"/>
                                          </p:val>
                                        </p:tav>
                                        <p:tav tm="100000">
                                          <p:val>
                                            <p:strVal val="#ppt_w"/>
                                          </p:val>
                                        </p:tav>
                                      </p:tavLst>
                                    </p:anim>
                                    <p:anim calcmode="lin" valueType="num">
                                      <p:cBhvr>
                                        <p:cTn id="16" dur="1000" fill="hold"/>
                                        <p:tgtEl>
                                          <p:spTgt spid="452611"/>
                                        </p:tgtEl>
                                        <p:attrNameLst>
                                          <p:attrName>ppt_h</p:attrName>
                                        </p:attrNameLst>
                                      </p:cBhvr>
                                      <p:tavLst>
                                        <p:tav tm="0">
                                          <p:val>
                                            <p:strVal val="#ppt_h"/>
                                          </p:val>
                                        </p:tav>
                                        <p:tav tm="100000">
                                          <p:val>
                                            <p:strVal val="#ppt_h"/>
                                          </p:val>
                                        </p:tav>
                                      </p:tavLst>
                                    </p:anim>
                                    <p:animEffect transition="in" filter="fade">
                                      <p:cBhvr>
                                        <p:cTn id="17" dur="1000"/>
                                        <p:tgtEl>
                                          <p:spTgt spid="452611"/>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452612"/>
                                        </p:tgtEl>
                                        <p:attrNameLst>
                                          <p:attrName>style.visibility</p:attrName>
                                        </p:attrNameLst>
                                      </p:cBhvr>
                                      <p:to>
                                        <p:strVal val="visible"/>
                                      </p:to>
                                    </p:set>
                                    <p:anim calcmode="lin" valueType="num">
                                      <p:cBhvr>
                                        <p:cTn id="20" dur="1000" fill="hold"/>
                                        <p:tgtEl>
                                          <p:spTgt spid="452612"/>
                                        </p:tgtEl>
                                        <p:attrNameLst>
                                          <p:attrName>ppt_w</p:attrName>
                                        </p:attrNameLst>
                                      </p:cBhvr>
                                      <p:tavLst>
                                        <p:tav tm="0">
                                          <p:val>
                                            <p:strVal val="#ppt_w*0.70"/>
                                          </p:val>
                                        </p:tav>
                                        <p:tav tm="100000">
                                          <p:val>
                                            <p:strVal val="#ppt_w"/>
                                          </p:val>
                                        </p:tav>
                                      </p:tavLst>
                                    </p:anim>
                                    <p:anim calcmode="lin" valueType="num">
                                      <p:cBhvr>
                                        <p:cTn id="21" dur="1000" fill="hold"/>
                                        <p:tgtEl>
                                          <p:spTgt spid="452612"/>
                                        </p:tgtEl>
                                        <p:attrNameLst>
                                          <p:attrName>ppt_h</p:attrName>
                                        </p:attrNameLst>
                                      </p:cBhvr>
                                      <p:tavLst>
                                        <p:tav tm="0">
                                          <p:val>
                                            <p:strVal val="#ppt_h"/>
                                          </p:val>
                                        </p:tav>
                                        <p:tav tm="100000">
                                          <p:val>
                                            <p:strVal val="#ppt_h"/>
                                          </p:val>
                                        </p:tav>
                                      </p:tavLst>
                                    </p:anim>
                                    <p:animEffect transition="in" filter="fade">
                                      <p:cBhvr>
                                        <p:cTn id="22" dur="1000"/>
                                        <p:tgtEl>
                                          <p:spTgt spid="452612"/>
                                        </p:tgtEl>
                                      </p:cBhvr>
                                    </p:animEffect>
                                  </p:childTnLst>
                                </p:cTn>
                              </p:par>
                              <p:par>
                                <p:cTn id="23" presetID="2" presetClass="entr" presetSubtype="2" fill="hold" nodeType="withEffect">
                                  <p:stCondLst>
                                    <p:cond delay="0"/>
                                  </p:stCondLst>
                                  <p:childTnLst>
                                    <p:set>
                                      <p:cBhvr>
                                        <p:cTn id="24" dur="1" fill="hold">
                                          <p:stCondLst>
                                            <p:cond delay="0"/>
                                          </p:stCondLst>
                                        </p:cTn>
                                        <p:tgtEl>
                                          <p:spTgt spid="452613"/>
                                        </p:tgtEl>
                                        <p:attrNameLst>
                                          <p:attrName>style.visibility</p:attrName>
                                        </p:attrNameLst>
                                      </p:cBhvr>
                                      <p:to>
                                        <p:strVal val="visible"/>
                                      </p:to>
                                    </p:set>
                                    <p:anim calcmode="lin" valueType="num">
                                      <p:cBhvr additive="base">
                                        <p:cTn id="25" dur="500" fill="hold"/>
                                        <p:tgtEl>
                                          <p:spTgt spid="452613"/>
                                        </p:tgtEl>
                                        <p:attrNameLst>
                                          <p:attrName>ppt_x</p:attrName>
                                        </p:attrNameLst>
                                      </p:cBhvr>
                                      <p:tavLst>
                                        <p:tav tm="0">
                                          <p:val>
                                            <p:strVal val="1+#ppt_w/2"/>
                                          </p:val>
                                        </p:tav>
                                        <p:tav tm="100000">
                                          <p:val>
                                            <p:strVal val="#ppt_x"/>
                                          </p:val>
                                        </p:tav>
                                      </p:tavLst>
                                    </p:anim>
                                    <p:anim calcmode="lin" valueType="num">
                                      <p:cBhvr additive="base">
                                        <p:cTn id="26" dur="500" fill="hold"/>
                                        <p:tgtEl>
                                          <p:spTgt spid="45261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1" nodeType="clickEffect">
                                  <p:stCondLst>
                                    <p:cond delay="0"/>
                                  </p:stCondLst>
                                  <p:childTnLst>
                                    <p:animMotion origin="layout" path="M 0 1.11111E-6 L 0 0.06667 " pathEditMode="relative" rAng="0" ptsTypes="AA">
                                      <p:cBhvr>
                                        <p:cTn id="30" dur="2000" fill="hold"/>
                                        <p:tgtEl>
                                          <p:spTgt spid="452612"/>
                                        </p:tgtEl>
                                        <p:attrNameLst>
                                          <p:attrName>ppt_x</p:attrName>
                                          <p:attrName>ppt_y</p:attrName>
                                        </p:attrNameLst>
                                      </p:cBhvr>
                                      <p:rCtr x="0" y="33"/>
                                    </p:animMotion>
                                  </p:childTnLst>
                                </p:cTn>
                              </p:par>
                              <p:par>
                                <p:cTn id="31" presetID="4" presetClass="entr" presetSubtype="16" fill="hold" nodeType="withEffect">
                                  <p:stCondLst>
                                    <p:cond delay="0"/>
                                  </p:stCondLst>
                                  <p:childTnLst>
                                    <p:set>
                                      <p:cBhvr>
                                        <p:cTn id="32" dur="1" fill="hold">
                                          <p:stCondLst>
                                            <p:cond delay="0"/>
                                          </p:stCondLst>
                                        </p:cTn>
                                        <p:tgtEl>
                                          <p:spTgt spid="39946"/>
                                        </p:tgtEl>
                                        <p:attrNameLst>
                                          <p:attrName>style.visibility</p:attrName>
                                        </p:attrNameLst>
                                      </p:cBhvr>
                                      <p:to>
                                        <p:strVal val="visible"/>
                                      </p:to>
                                    </p:set>
                                    <p:animEffect transition="in" filter="box(in)">
                                      <p:cBhvr>
                                        <p:cTn id="33" dur="500"/>
                                        <p:tgtEl>
                                          <p:spTgt spid="39946"/>
                                        </p:tgtEl>
                                      </p:cBhvr>
                                    </p:animEffect>
                                  </p:childTnLst>
                                </p:cTn>
                              </p:par>
                              <p:par>
                                <p:cTn id="34" presetID="2" presetClass="entr" presetSubtype="4"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 presetClass="exit" presetSubtype="16" fill="hold" nodeType="clickEffect">
                                  <p:stCondLst>
                                    <p:cond delay="0"/>
                                  </p:stCondLst>
                                  <p:childTnLst>
                                    <p:animEffect transition="out" filter="box(in)">
                                      <p:cBhvr>
                                        <p:cTn id="41" dur="500"/>
                                        <p:tgtEl>
                                          <p:spTgt spid="452613"/>
                                        </p:tgtEl>
                                      </p:cBhvr>
                                    </p:animEffect>
                                    <p:set>
                                      <p:cBhvr>
                                        <p:cTn id="42" dur="1" fill="hold">
                                          <p:stCondLst>
                                            <p:cond delay="499"/>
                                          </p:stCondLst>
                                        </p:cTn>
                                        <p:tgtEl>
                                          <p:spTgt spid="452613"/>
                                        </p:tgtEl>
                                        <p:attrNameLst>
                                          <p:attrName>style.visibility</p:attrName>
                                        </p:attrNameLst>
                                      </p:cBhvr>
                                      <p:to>
                                        <p:strVal val="hidden"/>
                                      </p:to>
                                    </p:set>
                                  </p:childTnLst>
                                </p:cTn>
                              </p:par>
                              <p:par>
                                <p:cTn id="43" presetID="4" presetClass="entr" presetSubtype="16"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box(in)">
                                      <p:cBhvr>
                                        <p:cTn id="45" dur="500"/>
                                        <p:tgtEl>
                                          <p:spTgt spid="13"/>
                                        </p:tgtEl>
                                      </p:cBhvr>
                                    </p:animEffect>
                                  </p:childTnLst>
                                </p:cTn>
                              </p:par>
                              <p:par>
                                <p:cTn id="46" presetID="8" presetClass="entr" presetSubtype="16"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diamond(in)">
                                      <p:cBhvr>
                                        <p:cTn id="48"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2611" grpId="0" animBg="1"/>
      <p:bldP spid="452612" grpId="0" animBg="1"/>
      <p:bldP spid="452612" grpId="1" animBg="1"/>
      <p:bldP spid="452617" grpId="0" build="allAtOnce"/>
      <p:bldP spid="12" grpId="0"/>
      <p:bldP spid="13" grpId="0" animBg="1"/>
      <p:bldP spid="15"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ChangeArrowheads="1"/>
          </p:cNvSpPr>
          <p:nvPr/>
        </p:nvSpPr>
        <p:spPr bwMode="auto">
          <a:xfrm>
            <a:off x="1295400" y="381000"/>
            <a:ext cx="7848600" cy="990600"/>
          </a:xfrm>
          <a:prstGeom prst="rect">
            <a:avLst/>
          </a:prstGeom>
          <a:solidFill>
            <a:schemeClr val="tx1"/>
          </a:solidFill>
          <a:ln w="9525">
            <a:solidFill>
              <a:schemeClr val="tx1"/>
            </a:solidFill>
            <a:round/>
            <a:headEnd/>
            <a:tailEnd/>
          </a:ln>
          <a:effectLst>
            <a:outerShdw blurRad="50800" dist="38100" dir="2700000" algn="tl" rotWithShape="0">
              <a:prstClr val="black">
                <a:alpha val="40000"/>
              </a:prstClr>
            </a:outerShdw>
          </a:effectLst>
        </p:spPr>
        <p:txBody>
          <a:bodyPr/>
          <a:lstStyle/>
          <a:p>
            <a:endParaRPr lang="en-US"/>
          </a:p>
        </p:txBody>
      </p:sp>
      <p:sp>
        <p:nvSpPr>
          <p:cNvPr id="39939" name="Rectangle 2"/>
          <p:cNvSpPr>
            <a:spLocks noGrp="1" noChangeArrowheads="1"/>
          </p:cNvSpPr>
          <p:nvPr>
            <p:ph type="title"/>
          </p:nvPr>
        </p:nvSpPr>
        <p:spPr/>
        <p:txBody>
          <a:bodyPr/>
          <a:lstStyle/>
          <a:p>
            <a:pPr eaLnBrk="1" hangingPunct="1"/>
            <a:r>
              <a:rPr lang="en-US" smtClean="0">
                <a:solidFill>
                  <a:srgbClr val="BFBFBF"/>
                </a:solidFill>
              </a:rPr>
              <a:t>Passive Bio-climatic Design: </a:t>
            </a:r>
            <a:r>
              <a:rPr lang="en-US" smtClean="0">
                <a:solidFill>
                  <a:schemeClr val="bg1"/>
                </a:solidFill>
              </a:rPr>
              <a:t>COMFORT ZONE</a:t>
            </a:r>
          </a:p>
        </p:txBody>
      </p:sp>
      <p:sp>
        <p:nvSpPr>
          <p:cNvPr id="83971" name="Rectangle 3"/>
          <p:cNvSpPr>
            <a:spLocks noGrp="1" noChangeArrowheads="1"/>
          </p:cNvSpPr>
          <p:nvPr>
            <p:ph type="body" idx="1"/>
          </p:nvPr>
        </p:nvSpPr>
        <p:spPr>
          <a:xfrm>
            <a:off x="1295400" y="1447800"/>
            <a:ext cx="7162800" cy="4724400"/>
          </a:xfrm>
        </p:spPr>
        <p:txBody>
          <a:bodyPr/>
          <a:lstStyle/>
          <a:p>
            <a:pPr marL="0" indent="0" eaLnBrk="1" hangingPunct="1"/>
            <a:r>
              <a:rPr lang="en-US" dirty="0" smtClean="0"/>
              <a:t>Comfort expectations MUST be reassessed to allow for the wider “zone” that is characteristic of buildings that are not exclusively controlled via mechanical systems.</a:t>
            </a:r>
          </a:p>
          <a:p>
            <a:pPr marL="0" indent="0" eaLnBrk="1" hangingPunct="1"/>
            <a:endParaRPr lang="en-US" dirty="0" smtClean="0"/>
          </a:p>
          <a:p>
            <a:pPr marL="0" indent="0" eaLnBrk="1" hangingPunct="1"/>
            <a:r>
              <a:rPr lang="en-US" dirty="0" smtClean="0"/>
              <a:t>Creation of new </a:t>
            </a:r>
            <a:r>
              <a:rPr lang="en-US" b="1" dirty="0" smtClean="0"/>
              <a:t>“buffer spaces”</a:t>
            </a:r>
            <a:r>
              <a:rPr lang="en-US" dirty="0" smtClean="0"/>
              <a:t> to make a hierarchy of comfort levels within buildings. Some spaces may have little or no mechanical “assist”.</a:t>
            </a:r>
          </a:p>
          <a:p>
            <a:pPr marL="0" indent="0" eaLnBrk="1" hangingPunct="1"/>
            <a:endParaRPr lang="en-US" dirty="0" smtClean="0"/>
          </a:p>
          <a:p>
            <a:pPr marL="0" indent="0" eaLnBrk="1" hangingPunct="1"/>
            <a:r>
              <a:rPr lang="en-US" dirty="0" smtClean="0"/>
              <a:t>Require </a:t>
            </a:r>
            <a:r>
              <a:rPr lang="en-US" b="1" dirty="0" smtClean="0"/>
              <a:t>higher occupant involvement</a:t>
            </a:r>
            <a:r>
              <a:rPr lang="en-US" dirty="0" smtClean="0"/>
              <a:t> to adjust the building to modify the temperature and air flow.</a:t>
            </a:r>
          </a:p>
          <a:p>
            <a:pPr marL="0" indent="0" eaLnBrk="1" hangingPunct="1"/>
            <a:endParaRPr lang="en-US" dirty="0" smtClean="0"/>
          </a:p>
          <a:p>
            <a:pPr marL="0" indent="0" eaLnBrk="1" hangingPunct="1"/>
            <a:endParaRPr lang="en-US" dirty="0" smtClean="0"/>
          </a:p>
          <a:p>
            <a:pPr marL="0" indent="0" eaLnBrk="1" hangingPunct="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3971">
                                            <p:txEl>
                                              <p:pRg st="0" end="0"/>
                                            </p:txEl>
                                          </p:spTgt>
                                        </p:tgtEl>
                                        <p:attrNameLst>
                                          <p:attrName>style.visibility</p:attrName>
                                        </p:attrNameLst>
                                      </p:cBhvr>
                                      <p:to>
                                        <p:strVal val="visible"/>
                                      </p:to>
                                    </p:set>
                                    <p:anim calcmode="lin" valueType="num">
                                      <p:cBhvr additive="base">
                                        <p:cTn id="7" dur="500" fill="hold"/>
                                        <p:tgtEl>
                                          <p:spTgt spid="8397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39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83971">
                                            <p:txEl>
                                              <p:pRg st="2" end="2"/>
                                            </p:txEl>
                                          </p:spTgt>
                                        </p:tgtEl>
                                        <p:attrNameLst>
                                          <p:attrName>style.visibility</p:attrName>
                                        </p:attrNameLst>
                                      </p:cBhvr>
                                      <p:to>
                                        <p:strVal val="visible"/>
                                      </p:to>
                                    </p:set>
                                    <p:anim calcmode="lin" valueType="num">
                                      <p:cBhvr additive="base">
                                        <p:cTn id="13" dur="500" fill="hold"/>
                                        <p:tgtEl>
                                          <p:spTgt spid="83971">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39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83971">
                                            <p:txEl>
                                              <p:pRg st="4" end="4"/>
                                            </p:txEl>
                                          </p:spTgt>
                                        </p:tgtEl>
                                        <p:attrNameLst>
                                          <p:attrName>style.visibility</p:attrName>
                                        </p:attrNameLst>
                                      </p:cBhvr>
                                      <p:to>
                                        <p:strVal val="visible"/>
                                      </p:to>
                                    </p:set>
                                    <p:anim calcmode="lin" valueType="num">
                                      <p:cBhvr additive="base">
                                        <p:cTn id="19" dur="500" fill="hold"/>
                                        <p:tgtEl>
                                          <p:spTgt spid="83971">
                                            <p:txEl>
                                              <p:pRg st="4" end="4"/>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8397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295400" y="304800"/>
            <a:ext cx="7620000" cy="838200"/>
          </a:xfrm>
        </p:spPr>
        <p:txBody>
          <a:bodyPr/>
          <a:lstStyle/>
          <a:p>
            <a:pPr eaLnBrk="1" hangingPunct="1"/>
            <a:r>
              <a:rPr lang="en-US" sz="2400" smtClean="0"/>
              <a:t>Begin with Passive Strategies for Climate Control to Reduce Energy Requirements</a:t>
            </a:r>
          </a:p>
        </p:txBody>
      </p:sp>
      <p:pic>
        <p:nvPicPr>
          <p:cNvPr id="21507" name="Content Placeholder 12" descr="passive-chart.jpg"/>
          <p:cNvPicPr>
            <a:picLocks noGrp="1" noChangeAspect="1"/>
          </p:cNvPicPr>
          <p:nvPr>
            <p:ph idx="1"/>
          </p:nvPr>
        </p:nvPicPr>
        <p:blipFill>
          <a:blip r:embed="rId2" cstate="print"/>
          <a:srcRect/>
          <a:stretch>
            <a:fillRect/>
          </a:stretch>
        </p:blipFill>
        <p:spPr>
          <a:xfrm>
            <a:off x="1803400" y="1143000"/>
            <a:ext cx="6705600" cy="5486400"/>
          </a:xfrm>
        </p:spPr>
      </p:pic>
      <p:sp>
        <p:nvSpPr>
          <p:cNvPr id="21508" name="TextBox 3"/>
          <p:cNvSpPr txBox="1">
            <a:spLocks noChangeArrowheads="1"/>
          </p:cNvSpPr>
          <p:nvPr/>
        </p:nvSpPr>
        <p:spPr bwMode="auto">
          <a:xfrm rot="-5400000">
            <a:off x="8163719" y="2275681"/>
            <a:ext cx="1079500" cy="338138"/>
          </a:xfrm>
          <a:prstGeom prst="rect">
            <a:avLst/>
          </a:prstGeom>
          <a:noFill/>
          <a:ln w="9525">
            <a:noFill/>
            <a:miter lim="800000"/>
            <a:headEnd/>
            <a:tailEnd/>
          </a:ln>
        </p:spPr>
        <p:txBody>
          <a:bodyPr wrap="none">
            <a:spAutoFit/>
          </a:bodyPr>
          <a:lstStyle/>
          <a:p>
            <a:r>
              <a:rPr lang="en-US" sz="1600">
                <a:solidFill>
                  <a:srgbClr val="FF6600"/>
                </a:solidFill>
              </a:rPr>
              <a:t>HEATING</a:t>
            </a:r>
          </a:p>
        </p:txBody>
      </p:sp>
      <p:sp>
        <p:nvSpPr>
          <p:cNvPr id="21509" name="TextBox 4"/>
          <p:cNvSpPr txBox="1">
            <a:spLocks noChangeArrowheads="1"/>
          </p:cNvSpPr>
          <p:nvPr/>
        </p:nvSpPr>
        <p:spPr bwMode="auto">
          <a:xfrm rot="-5400000">
            <a:off x="8137525" y="3786188"/>
            <a:ext cx="1131887" cy="338138"/>
          </a:xfrm>
          <a:prstGeom prst="rect">
            <a:avLst/>
          </a:prstGeom>
          <a:noFill/>
          <a:ln w="9525">
            <a:noFill/>
            <a:miter lim="800000"/>
            <a:headEnd/>
            <a:tailEnd/>
          </a:ln>
        </p:spPr>
        <p:txBody>
          <a:bodyPr wrap="none">
            <a:spAutoFit/>
          </a:bodyPr>
          <a:lstStyle/>
          <a:p>
            <a:r>
              <a:rPr lang="en-US" sz="1600">
                <a:solidFill>
                  <a:srgbClr val="000CCC"/>
                </a:solidFill>
              </a:rPr>
              <a:t>COOLING</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dirty="0" smtClean="0">
                <a:solidFill>
                  <a:schemeClr val="bg1"/>
                </a:solidFill>
              </a:rPr>
              <a:t>Bio-climatic Design:</a:t>
            </a:r>
          </a:p>
        </p:txBody>
      </p:sp>
      <p:sp>
        <p:nvSpPr>
          <p:cNvPr id="37891" name="Rectangle 3"/>
          <p:cNvSpPr>
            <a:spLocks noGrp="1" noChangeArrowheads="1"/>
          </p:cNvSpPr>
          <p:nvPr>
            <p:ph type="body" idx="1"/>
          </p:nvPr>
        </p:nvSpPr>
        <p:spPr/>
        <p:txBody>
          <a:bodyPr/>
          <a:lstStyle/>
          <a:p>
            <a:pPr marL="0" indent="0" eaLnBrk="1" hangingPunct="1"/>
            <a:r>
              <a:rPr lang="en-US" dirty="0" smtClean="0"/>
              <a:t>Design must first acknowledge regional, local and </a:t>
            </a:r>
            <a:r>
              <a:rPr lang="en-US" dirty="0" smtClean="0">
                <a:solidFill>
                  <a:schemeClr val="tx1"/>
                </a:solidFill>
              </a:rPr>
              <a:t>microclimate</a:t>
            </a:r>
            <a:r>
              <a:rPr lang="en-US" dirty="0" smtClean="0"/>
              <a:t> impacts on the building and site.</a:t>
            </a:r>
          </a:p>
        </p:txBody>
      </p:sp>
      <p:sp>
        <p:nvSpPr>
          <p:cNvPr id="37892" name="Text Box 9"/>
          <p:cNvSpPr txBox="1">
            <a:spLocks noChangeArrowheads="1"/>
          </p:cNvSpPr>
          <p:nvPr/>
        </p:nvSpPr>
        <p:spPr bwMode="auto">
          <a:xfrm>
            <a:off x="5334000" y="6172200"/>
            <a:ext cx="3429000" cy="244475"/>
          </a:xfrm>
          <a:prstGeom prst="rect">
            <a:avLst/>
          </a:prstGeom>
          <a:noFill/>
          <a:ln w="9525">
            <a:noFill/>
            <a:miter lim="800000"/>
            <a:headEnd/>
            <a:tailEnd/>
          </a:ln>
        </p:spPr>
        <p:txBody>
          <a:bodyPr>
            <a:spAutoFit/>
          </a:bodyPr>
          <a:lstStyle/>
          <a:p>
            <a:pPr>
              <a:spcBef>
                <a:spcPct val="50000"/>
              </a:spcBef>
            </a:pPr>
            <a:r>
              <a:rPr lang="en-US" sz="1000" b="1" dirty="0"/>
              <a:t>Image:</a:t>
            </a:r>
            <a:r>
              <a:rPr lang="en-US" sz="1000" dirty="0"/>
              <a:t> 1963 “Design With Climate”, Victor </a:t>
            </a:r>
            <a:r>
              <a:rPr lang="en-US" sz="1000" dirty="0" err="1"/>
              <a:t>Olgyay</a:t>
            </a:r>
            <a:r>
              <a:rPr lang="en-US" sz="1000" dirty="0"/>
              <a:t>.</a:t>
            </a:r>
          </a:p>
        </p:txBody>
      </p:sp>
      <p:pic>
        <p:nvPicPr>
          <p:cNvPr id="37893" name="Picture 10" descr="06b"/>
          <p:cNvPicPr>
            <a:picLocks noChangeAspect="1" noChangeArrowheads="1"/>
          </p:cNvPicPr>
          <p:nvPr/>
        </p:nvPicPr>
        <p:blipFill>
          <a:blip r:embed="rId3" cstate="print"/>
          <a:srcRect/>
          <a:stretch>
            <a:fillRect/>
          </a:stretch>
        </p:blipFill>
        <p:spPr bwMode="auto">
          <a:xfrm>
            <a:off x="5334000" y="2286000"/>
            <a:ext cx="3417888" cy="3810000"/>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0" name="TextBox 9"/>
          <p:cNvSpPr txBox="1"/>
          <p:nvPr/>
        </p:nvSpPr>
        <p:spPr>
          <a:xfrm>
            <a:off x="3048000" y="2743200"/>
            <a:ext cx="2059795" cy="3785652"/>
          </a:xfrm>
          <a:prstGeom prst="rect">
            <a:avLst/>
          </a:prstGeom>
          <a:noFill/>
        </p:spPr>
        <p:txBody>
          <a:bodyPr wrap="none">
            <a:spAutoFit/>
          </a:bodyPr>
          <a:lstStyle/>
          <a:p>
            <a:pPr>
              <a:defRPr/>
            </a:pPr>
            <a:r>
              <a:rPr lang="en-US" b="1" dirty="0">
                <a:solidFill>
                  <a:srgbClr val="0040CC"/>
                </a:solidFill>
                <a:ea typeface="ヒラギノ角ゴ Pro W3" pitchFamily="-128" charset="-128"/>
              </a:rPr>
              <a:t>COLD</a:t>
            </a:r>
          </a:p>
          <a:p>
            <a:pPr>
              <a:defRPr/>
            </a:pPr>
            <a:endParaRPr lang="en-US" b="1" dirty="0">
              <a:ea typeface="ヒラギノ角ゴ Pro W3" pitchFamily="-128" charset="-128"/>
            </a:endParaRPr>
          </a:p>
          <a:p>
            <a:pPr>
              <a:defRPr/>
            </a:pPr>
            <a:endParaRPr lang="en-US" b="1" dirty="0" smtClean="0">
              <a:solidFill>
                <a:schemeClr val="accent6">
                  <a:lumMod val="40000"/>
                  <a:lumOff val="60000"/>
                </a:schemeClr>
              </a:solidFill>
              <a:ea typeface="ヒラギノ角ゴ Pro W3" pitchFamily="-128" charset="-128"/>
            </a:endParaRPr>
          </a:p>
          <a:p>
            <a:pPr>
              <a:defRPr/>
            </a:pPr>
            <a:r>
              <a:rPr lang="en-US" b="1" dirty="0" smtClean="0">
                <a:solidFill>
                  <a:schemeClr val="accent6">
                    <a:lumMod val="40000"/>
                    <a:lumOff val="60000"/>
                  </a:schemeClr>
                </a:solidFill>
                <a:ea typeface="ヒラギノ角ゴ Pro W3" pitchFamily="-128" charset="-128"/>
              </a:rPr>
              <a:t>TEMPERATE</a:t>
            </a:r>
            <a:endParaRPr lang="en-US" b="1" dirty="0">
              <a:solidFill>
                <a:schemeClr val="accent6">
                  <a:lumMod val="40000"/>
                  <a:lumOff val="60000"/>
                </a:schemeClr>
              </a:solidFill>
              <a:ea typeface="ヒラギノ角ゴ Pro W3" pitchFamily="-128" charset="-128"/>
            </a:endParaRPr>
          </a:p>
          <a:p>
            <a:pPr>
              <a:defRPr/>
            </a:pPr>
            <a:endParaRPr lang="en-US" b="1" dirty="0">
              <a:ea typeface="ヒラギノ角ゴ Pro W3" pitchFamily="-128" charset="-128"/>
            </a:endParaRPr>
          </a:p>
          <a:p>
            <a:pPr>
              <a:defRPr/>
            </a:pPr>
            <a:endParaRPr lang="en-US" b="1" dirty="0" smtClean="0">
              <a:solidFill>
                <a:srgbClr val="FFC000"/>
              </a:solidFill>
              <a:ea typeface="ヒラギノ角ゴ Pro W3" pitchFamily="-128" charset="-128"/>
            </a:endParaRPr>
          </a:p>
          <a:p>
            <a:pPr>
              <a:defRPr/>
            </a:pPr>
            <a:r>
              <a:rPr lang="en-US" b="1" dirty="0" smtClean="0">
                <a:solidFill>
                  <a:srgbClr val="FFC000"/>
                </a:solidFill>
                <a:ea typeface="ヒラギノ角ゴ Pro W3" pitchFamily="-128" charset="-128"/>
              </a:rPr>
              <a:t>HOT-ARID</a:t>
            </a:r>
            <a:endParaRPr lang="en-US" b="1" dirty="0">
              <a:solidFill>
                <a:srgbClr val="FFC000"/>
              </a:solidFill>
              <a:ea typeface="ヒラギノ角ゴ Pro W3" pitchFamily="-128" charset="-128"/>
            </a:endParaRPr>
          </a:p>
          <a:p>
            <a:pPr>
              <a:defRPr/>
            </a:pPr>
            <a:endParaRPr lang="en-US" b="1" dirty="0">
              <a:ea typeface="ヒラギノ角ゴ Pro W3" pitchFamily="-128" charset="-128"/>
            </a:endParaRPr>
          </a:p>
          <a:p>
            <a:pPr>
              <a:defRPr/>
            </a:pPr>
            <a:endParaRPr lang="en-US" b="1" dirty="0" smtClean="0">
              <a:solidFill>
                <a:srgbClr val="29D033"/>
              </a:solidFill>
              <a:ea typeface="ヒラギノ角ゴ Pro W3" pitchFamily="-128" charset="-128"/>
            </a:endParaRPr>
          </a:p>
          <a:p>
            <a:pPr>
              <a:defRPr/>
            </a:pPr>
            <a:r>
              <a:rPr lang="en-US" b="1" dirty="0" smtClean="0">
                <a:solidFill>
                  <a:srgbClr val="29D033"/>
                </a:solidFill>
                <a:ea typeface="ヒラギノ角ゴ Pro W3" pitchFamily="-128" charset="-128"/>
              </a:rPr>
              <a:t>HOT-HUMID</a:t>
            </a:r>
            <a:endParaRPr lang="en-US" b="1" dirty="0">
              <a:solidFill>
                <a:srgbClr val="29D033"/>
              </a:solidFill>
              <a:ea typeface="ヒラギノ角ゴ Pro W3" pitchFamily="-128" charset="-128"/>
            </a:endParaRPr>
          </a:p>
        </p:txBody>
      </p:sp>
      <p:pic>
        <p:nvPicPr>
          <p:cNvPr id="7" name="Picture 4" descr="ymca6-burrows.jpg"/>
          <p:cNvPicPr>
            <a:picLocks noChangeAspect="1"/>
          </p:cNvPicPr>
          <p:nvPr/>
        </p:nvPicPr>
        <p:blipFill>
          <a:blip r:embed="rId4" cstate="print"/>
          <a:srcRect/>
          <a:stretch>
            <a:fillRect/>
          </a:stretch>
        </p:blipFill>
        <p:spPr bwMode="auto">
          <a:xfrm>
            <a:off x="1524000" y="2209800"/>
            <a:ext cx="1487436" cy="951353"/>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8" name="Picture 3" descr="HEAT-AVOIDANCE.jpg"/>
          <p:cNvPicPr>
            <a:picLocks noChangeAspect="1"/>
          </p:cNvPicPr>
          <p:nvPr/>
        </p:nvPicPr>
        <p:blipFill>
          <a:blip r:embed="rId5" cstate="print"/>
          <a:srcRect/>
          <a:stretch>
            <a:fillRect/>
          </a:stretch>
        </p:blipFill>
        <p:spPr bwMode="auto">
          <a:xfrm>
            <a:off x="1600200" y="4419600"/>
            <a:ext cx="1414517" cy="950321"/>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9" name="Picture 3" descr="seaside.jpg"/>
          <p:cNvPicPr>
            <a:picLocks noChangeAspect="1"/>
          </p:cNvPicPr>
          <p:nvPr/>
        </p:nvPicPr>
        <p:blipFill>
          <a:blip r:embed="rId6" cstate="print"/>
          <a:srcRect/>
          <a:stretch>
            <a:fillRect/>
          </a:stretch>
        </p:blipFill>
        <p:spPr bwMode="auto">
          <a:xfrm>
            <a:off x="1600200" y="3276600"/>
            <a:ext cx="1409700" cy="1057654"/>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1" name="Picture 3" descr="Islandwood.jpg"/>
          <p:cNvPicPr>
            <a:picLocks noChangeAspect="1"/>
          </p:cNvPicPr>
          <p:nvPr/>
        </p:nvPicPr>
        <p:blipFill>
          <a:blip r:embed="rId7" cstate="print"/>
          <a:srcRect/>
          <a:stretch>
            <a:fillRect/>
          </a:stretch>
        </p:blipFill>
        <p:spPr bwMode="auto">
          <a:xfrm>
            <a:off x="1600200" y="5486400"/>
            <a:ext cx="1389480" cy="1042296"/>
          </a:xfrm>
          <a:prstGeom prst="rect">
            <a:avLst/>
          </a:prstGeom>
          <a:noFill/>
          <a:ln w="9525">
            <a:noFill/>
            <a:miter lim="800000"/>
            <a:headEnd/>
            <a:tailEnd/>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4" descr="moz-screenshot-6_retraced.jpg"/>
          <p:cNvPicPr>
            <a:picLocks noChangeAspect="1"/>
          </p:cNvPicPr>
          <p:nvPr/>
        </p:nvPicPr>
        <p:blipFill>
          <a:blip r:embed="rId3" cstate="print"/>
          <a:srcRect/>
          <a:stretch>
            <a:fillRect/>
          </a:stretch>
        </p:blipFill>
        <p:spPr bwMode="auto">
          <a:xfrm>
            <a:off x="1419225" y="1066800"/>
            <a:ext cx="6429375" cy="5008563"/>
          </a:xfrm>
          <a:prstGeom prst="rect">
            <a:avLst/>
          </a:prstGeom>
          <a:noFill/>
          <a:ln w="9525">
            <a:noFill/>
            <a:miter lim="800000"/>
            <a:headEnd/>
            <a:tailEnd/>
          </a:ln>
        </p:spPr>
      </p:pic>
      <p:sp>
        <p:nvSpPr>
          <p:cNvPr id="14338" name="Rectangle 5"/>
          <p:cNvSpPr>
            <a:spLocks noGrp="1" noChangeArrowheads="1"/>
          </p:cNvSpPr>
          <p:nvPr>
            <p:ph type="title"/>
          </p:nvPr>
        </p:nvSpPr>
        <p:spPr/>
        <p:txBody>
          <a:bodyPr/>
          <a:lstStyle/>
          <a:p>
            <a:pPr eaLnBrk="1" hangingPunct="1"/>
            <a:r>
              <a:rPr lang="en-US" smtClean="0"/>
              <a:t>The climate regions of Canada</a:t>
            </a:r>
          </a:p>
        </p:txBody>
      </p:sp>
      <p:sp>
        <p:nvSpPr>
          <p:cNvPr id="14339" name="Text Box 7"/>
          <p:cNvSpPr txBox="1">
            <a:spLocks noChangeArrowheads="1"/>
          </p:cNvSpPr>
          <p:nvPr/>
        </p:nvSpPr>
        <p:spPr bwMode="auto">
          <a:xfrm>
            <a:off x="1295400" y="5638800"/>
            <a:ext cx="7543800" cy="830997"/>
          </a:xfrm>
          <a:prstGeom prst="rect">
            <a:avLst/>
          </a:prstGeom>
          <a:noFill/>
          <a:ln w="9525">
            <a:noFill/>
            <a:miter lim="800000"/>
            <a:headEnd/>
            <a:tailEnd/>
          </a:ln>
        </p:spPr>
        <p:txBody>
          <a:bodyPr wrap="square">
            <a:spAutoFit/>
          </a:bodyPr>
          <a:lstStyle/>
          <a:p>
            <a:pPr>
              <a:spcBef>
                <a:spcPct val="50000"/>
              </a:spcBef>
              <a:defRPr/>
            </a:pPr>
            <a:r>
              <a:rPr lang="en-US" sz="1600" dirty="0">
                <a:latin typeface="+mn-lt"/>
                <a:cs typeface="Arial" charset="0"/>
              </a:rPr>
              <a:t>Even within Canada, there exist variations in climate, enough to require very different envelope design practices and regulations. This mostly concerns insulation and water penetration, as well as humidity concerns.</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36"/>
          <p:cNvGrpSpPr>
            <a:grpSpLocks/>
          </p:cNvGrpSpPr>
          <p:nvPr/>
        </p:nvGrpSpPr>
        <p:grpSpPr bwMode="auto">
          <a:xfrm>
            <a:off x="0" y="1100138"/>
            <a:ext cx="3214688" cy="0"/>
            <a:chOff x="0" y="0"/>
            <a:chExt cx="2025" cy="0"/>
          </a:xfrm>
        </p:grpSpPr>
        <p:sp>
          <p:nvSpPr>
            <p:cNvPr id="15366" name="Rectangle 1029"/>
            <p:cNvSpPr>
              <a:spLocks noChangeArrowheads="1"/>
            </p:cNvSpPr>
            <p:nvPr/>
          </p:nvSpPr>
          <p:spPr bwMode="auto">
            <a:xfrm>
              <a:off x="0" y="0"/>
              <a:ext cx="2025" cy="0"/>
            </a:xfrm>
            <a:prstGeom prst="rect">
              <a:avLst/>
            </a:prstGeom>
            <a:noFill/>
            <a:ln w="9525">
              <a:noFill/>
              <a:miter lim="800000"/>
              <a:headEnd/>
              <a:tailEnd/>
            </a:ln>
          </p:spPr>
          <p:txBody>
            <a:bodyPr>
              <a:spAutoFit/>
            </a:bodyPr>
            <a:lstStyle/>
            <a:p>
              <a:endParaRPr lang="en-US"/>
            </a:p>
          </p:txBody>
        </p:sp>
        <p:grpSp>
          <p:nvGrpSpPr>
            <p:cNvPr id="3" name="Group 1035"/>
            <p:cNvGrpSpPr>
              <a:grpSpLocks/>
            </p:cNvGrpSpPr>
            <p:nvPr/>
          </p:nvGrpSpPr>
          <p:grpSpPr bwMode="auto">
            <a:xfrm>
              <a:off x="0" y="0"/>
              <a:ext cx="0" cy="0"/>
              <a:chOff x="0" y="0"/>
              <a:chExt cx="0" cy="0"/>
            </a:xfrm>
          </p:grpSpPr>
          <p:sp>
            <p:nvSpPr>
              <p:cNvPr id="15368" name="Rectangle 1034"/>
              <p:cNvSpPr>
                <a:spLocks noChangeArrowheads="1"/>
              </p:cNvSpPr>
              <p:nvPr/>
            </p:nvSpPr>
            <p:spPr bwMode="auto">
              <a:xfrm>
                <a:off x="0" y="0"/>
                <a:ext cx="0" cy="0"/>
              </a:xfrm>
              <a:prstGeom prst="rect">
                <a:avLst/>
              </a:prstGeom>
              <a:solidFill>
                <a:srgbClr val="FFFFFF"/>
              </a:solidFill>
              <a:ln w="9525">
                <a:noFill/>
                <a:miter lim="800000"/>
                <a:headEnd/>
                <a:tailEnd/>
              </a:ln>
            </p:spPr>
            <p:txBody>
              <a:bodyPr/>
              <a:lstStyle/>
              <a:p>
                <a:endParaRPr lang="en-US"/>
              </a:p>
            </p:txBody>
          </p:sp>
          <p:grpSp>
            <p:nvGrpSpPr>
              <p:cNvPr id="4" name="Group 1033"/>
              <p:cNvGrpSpPr>
                <a:grpSpLocks/>
              </p:cNvGrpSpPr>
              <p:nvPr/>
            </p:nvGrpSpPr>
            <p:grpSpPr bwMode="auto">
              <a:xfrm>
                <a:off x="0" y="0"/>
                <a:ext cx="0" cy="0"/>
                <a:chOff x="0" y="1093"/>
                <a:chExt cx="0" cy="0"/>
              </a:xfrm>
            </p:grpSpPr>
            <p:sp>
              <p:nvSpPr>
                <p:cNvPr id="15370" name="Rectangle 1030"/>
                <p:cNvSpPr>
                  <a:spLocks noChangeArrowheads="1"/>
                </p:cNvSpPr>
                <p:nvPr/>
              </p:nvSpPr>
              <p:spPr bwMode="auto">
                <a:xfrm>
                  <a:off x="0" y="1093"/>
                  <a:ext cx="0" cy="0"/>
                </a:xfrm>
                <a:prstGeom prst="rect">
                  <a:avLst/>
                </a:prstGeom>
                <a:solidFill>
                  <a:srgbClr val="FFFFFF"/>
                </a:solidFill>
                <a:ln w="9525">
                  <a:noFill/>
                  <a:miter lim="800000"/>
                  <a:headEnd/>
                  <a:tailEnd/>
                </a:ln>
              </p:spPr>
              <p:txBody>
                <a:bodyPr>
                  <a:spAutoFit/>
                </a:bodyPr>
                <a:lstStyle/>
                <a:p>
                  <a:endParaRPr lang="en-US"/>
                </a:p>
              </p:txBody>
            </p:sp>
            <p:sp>
              <p:nvSpPr>
                <p:cNvPr id="15371" name="Rectangle 1031"/>
                <p:cNvSpPr>
                  <a:spLocks noChangeArrowheads="1"/>
                </p:cNvSpPr>
                <p:nvPr/>
              </p:nvSpPr>
              <p:spPr bwMode="auto">
                <a:xfrm>
                  <a:off x="0" y="1093"/>
                  <a:ext cx="0" cy="0"/>
                </a:xfrm>
                <a:prstGeom prst="rect">
                  <a:avLst/>
                </a:prstGeom>
                <a:solidFill>
                  <a:srgbClr val="FFFFFF"/>
                </a:solidFill>
                <a:ln w="9525">
                  <a:noFill/>
                  <a:miter lim="800000"/>
                  <a:headEnd/>
                  <a:tailEnd/>
                </a:ln>
              </p:spPr>
              <p:txBody>
                <a:bodyPr>
                  <a:spAutoFit/>
                </a:bodyPr>
                <a:lstStyle/>
                <a:p>
                  <a:endParaRPr lang="en-US"/>
                </a:p>
              </p:txBody>
            </p:sp>
          </p:grpSp>
        </p:grpSp>
      </p:grpSp>
      <p:sp>
        <p:nvSpPr>
          <p:cNvPr id="15363" name="Rectangle 1032"/>
          <p:cNvSpPr>
            <a:spLocks noChangeArrowheads="1"/>
          </p:cNvSpPr>
          <p:nvPr/>
        </p:nvSpPr>
        <p:spPr bwMode="auto">
          <a:xfrm>
            <a:off x="1295400" y="5867400"/>
            <a:ext cx="7239000" cy="762000"/>
          </a:xfrm>
          <a:prstGeom prst="rect">
            <a:avLst/>
          </a:prstGeom>
          <a:noFill/>
          <a:ln w="9525">
            <a:noFill/>
            <a:miter lim="800000"/>
            <a:headEnd/>
            <a:tailEnd/>
          </a:ln>
        </p:spPr>
        <p:txBody>
          <a:bodyPr/>
          <a:lstStyle/>
          <a:p>
            <a:pPr>
              <a:defRPr/>
            </a:pPr>
            <a:r>
              <a:rPr lang="en-US" sz="1400" dirty="0">
                <a:latin typeface="Calibri" pitchFamily="34" charset="0"/>
                <a:cs typeface="Arial" charset="0"/>
              </a:rPr>
              <a:t>This map shows the annual sum of heating degree days (an indicator of building heating needs). Data for period 1941 to 1970. </a:t>
            </a:r>
            <a:r>
              <a:rPr lang="en-US" sz="1400" dirty="0">
                <a:solidFill>
                  <a:srgbClr val="33CC33"/>
                </a:solidFill>
                <a:latin typeface="Calibri" pitchFamily="34" charset="0"/>
                <a:cs typeface="Arial" charset="0"/>
              </a:rPr>
              <a:t>Determine if the climate is </a:t>
            </a:r>
            <a:r>
              <a:rPr lang="en-US" sz="1400" i="1" dirty="0">
                <a:solidFill>
                  <a:srgbClr val="FF0000"/>
                </a:solidFill>
                <a:latin typeface="Calibri" pitchFamily="34" charset="0"/>
                <a:cs typeface="Arial" charset="0"/>
              </a:rPr>
              <a:t>heating</a:t>
            </a:r>
            <a:r>
              <a:rPr lang="en-US" sz="1400" dirty="0">
                <a:solidFill>
                  <a:srgbClr val="33CC33"/>
                </a:solidFill>
                <a:latin typeface="Calibri" pitchFamily="34" charset="0"/>
                <a:cs typeface="Arial" charset="0"/>
              </a:rPr>
              <a:t> or </a:t>
            </a:r>
            <a:r>
              <a:rPr lang="en-US" sz="1400" i="1" dirty="0">
                <a:solidFill>
                  <a:srgbClr val="3333FF"/>
                </a:solidFill>
                <a:latin typeface="Calibri" pitchFamily="34" charset="0"/>
                <a:cs typeface="Arial" charset="0"/>
              </a:rPr>
              <a:t>cooling</a:t>
            </a:r>
            <a:r>
              <a:rPr lang="en-US" sz="1400" dirty="0">
                <a:solidFill>
                  <a:srgbClr val="33CC33"/>
                </a:solidFill>
                <a:latin typeface="Calibri" pitchFamily="34" charset="0"/>
                <a:cs typeface="Arial" charset="0"/>
              </a:rPr>
              <a:t> dominated </a:t>
            </a:r>
            <a:r>
              <a:rPr lang="en-US" sz="1400" dirty="0">
                <a:latin typeface="Calibri" pitchFamily="34" charset="0"/>
                <a:cs typeface="Arial" charset="0"/>
              </a:rPr>
              <a:t>…this will set out your primary strategy.</a:t>
            </a:r>
          </a:p>
          <a:p>
            <a:pPr>
              <a:defRPr/>
            </a:pPr>
            <a:endParaRPr lang="en-US" sz="1600" dirty="0">
              <a:latin typeface="+mn-lt"/>
              <a:cs typeface="Arial" charset="0"/>
            </a:endParaRPr>
          </a:p>
          <a:p>
            <a:pPr>
              <a:defRPr/>
            </a:pPr>
            <a:endParaRPr lang="en-US" sz="1600" dirty="0">
              <a:latin typeface="+mn-lt"/>
              <a:cs typeface="Arial" charset="0"/>
            </a:endParaRPr>
          </a:p>
          <a:p>
            <a:pPr algn="just">
              <a:defRPr/>
            </a:pPr>
            <a:endParaRPr lang="en-US" sz="1600" dirty="0">
              <a:latin typeface="+mn-lt"/>
              <a:cs typeface="Arial" charset="0"/>
            </a:endParaRPr>
          </a:p>
        </p:txBody>
      </p:sp>
      <p:pic>
        <p:nvPicPr>
          <p:cNvPr id="15364" name="Picture 1037" descr="Canada-heating degree days-small"/>
          <p:cNvPicPr>
            <a:picLocks noChangeAspect="1" noChangeArrowheads="1"/>
          </p:cNvPicPr>
          <p:nvPr/>
        </p:nvPicPr>
        <p:blipFill>
          <a:blip r:embed="rId3" cstate="print"/>
          <a:srcRect/>
          <a:stretch>
            <a:fillRect/>
          </a:stretch>
        </p:blipFill>
        <p:spPr bwMode="auto">
          <a:xfrm>
            <a:off x="1571625" y="857250"/>
            <a:ext cx="5624513" cy="4916488"/>
          </a:xfrm>
          <a:prstGeom prst="rect">
            <a:avLst/>
          </a:prstGeom>
          <a:noFill/>
          <a:ln w="9525">
            <a:noFill/>
            <a:miter lim="800000"/>
            <a:headEnd/>
            <a:tailEnd/>
          </a:ln>
        </p:spPr>
      </p:pic>
      <p:sp>
        <p:nvSpPr>
          <p:cNvPr id="11" name="Rectangle 5"/>
          <p:cNvSpPr txBox="1">
            <a:spLocks noChangeArrowheads="1"/>
          </p:cNvSpPr>
          <p:nvPr/>
        </p:nvSpPr>
        <p:spPr>
          <a:xfrm>
            <a:off x="457200" y="274638"/>
            <a:ext cx="8229600" cy="1143000"/>
          </a:xfrm>
          <a:prstGeom prst="rect">
            <a:avLst/>
          </a:prstGeom>
        </p:spPr>
        <p:txBody>
          <a:bodyPr/>
          <a:lstStyle/>
          <a:p>
            <a:pPr algn="ctr">
              <a:defRPr/>
            </a:pPr>
            <a:r>
              <a:rPr lang="en-US" sz="3000" dirty="0">
                <a:solidFill>
                  <a:srgbClr val="787878"/>
                </a:solidFill>
                <a:latin typeface="+mj-lt"/>
                <a:ea typeface="+mj-ea"/>
                <a:cs typeface="+mj-cs"/>
              </a:rPr>
              <a:t>Heating and Cooling Degree Days</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ann5.jpg"/>
          <p:cNvPicPr>
            <a:picLocks noChangeAspect="1"/>
          </p:cNvPicPr>
          <p:nvPr/>
        </p:nvPicPr>
        <p:blipFill>
          <a:blip r:embed="rId2" cstate="print"/>
          <a:stretch>
            <a:fillRect/>
          </a:stretch>
        </p:blipFill>
        <p:spPr>
          <a:xfrm>
            <a:off x="1447800" y="914400"/>
            <a:ext cx="7199376" cy="4303776"/>
          </a:xfrm>
          <a:prstGeom prst="rect">
            <a:avLst/>
          </a:prstGeom>
          <a:effectLst>
            <a:outerShdw blurRad="50800" dist="38100" dir="2700000" algn="tl" rotWithShape="0">
              <a:prstClr val="black">
                <a:alpha val="40000"/>
              </a:prstClr>
            </a:outerShdw>
          </a:effectLst>
        </p:spPr>
      </p:pic>
      <p:sp>
        <p:nvSpPr>
          <p:cNvPr id="3" name="TextBox 2"/>
          <p:cNvSpPr txBox="1"/>
          <p:nvPr/>
        </p:nvSpPr>
        <p:spPr>
          <a:xfrm rot="16200000">
            <a:off x="6440389" y="3111543"/>
            <a:ext cx="4800600" cy="253916"/>
          </a:xfrm>
          <a:prstGeom prst="rect">
            <a:avLst/>
          </a:prstGeom>
          <a:noFill/>
        </p:spPr>
        <p:txBody>
          <a:bodyPr wrap="square" rtlCol="0">
            <a:spAutoFit/>
          </a:bodyPr>
          <a:lstStyle/>
          <a:p>
            <a:r>
              <a:rPr lang="en-CA" sz="1050" dirty="0" smtClean="0"/>
              <a:t>http://www.utoronto.ca/imap/collections/climate_and_biota/maps/Coann5.jpg</a:t>
            </a:r>
            <a:endParaRPr lang="en-CA" sz="1050" dirty="0"/>
          </a:p>
        </p:txBody>
      </p:sp>
      <p:sp>
        <p:nvSpPr>
          <p:cNvPr id="4" name="Rectangle 5"/>
          <p:cNvSpPr txBox="1">
            <a:spLocks noChangeArrowheads="1"/>
          </p:cNvSpPr>
          <p:nvPr/>
        </p:nvSpPr>
        <p:spPr>
          <a:xfrm>
            <a:off x="1295400" y="274638"/>
            <a:ext cx="7391400" cy="1143000"/>
          </a:xfrm>
          <a:prstGeom prst="rect">
            <a:avLst/>
          </a:prstGeom>
        </p:spPr>
        <p:txBody>
          <a:bodyPr/>
          <a:lstStyle/>
          <a:p>
            <a:pPr>
              <a:defRPr/>
            </a:pPr>
            <a:r>
              <a:rPr lang="en-US" sz="3000" dirty="0" smtClean="0">
                <a:solidFill>
                  <a:srgbClr val="787878"/>
                </a:solidFill>
                <a:latin typeface="+mj-lt"/>
                <a:ea typeface="+mj-ea"/>
                <a:cs typeface="+mj-cs"/>
              </a:rPr>
              <a:t>Cooling </a:t>
            </a:r>
            <a:r>
              <a:rPr lang="en-US" sz="3000" dirty="0">
                <a:solidFill>
                  <a:srgbClr val="787878"/>
                </a:solidFill>
                <a:latin typeface="+mj-lt"/>
                <a:ea typeface="+mj-ea"/>
                <a:cs typeface="+mj-cs"/>
              </a:rPr>
              <a:t>Degree </a:t>
            </a:r>
            <a:r>
              <a:rPr lang="en-US" sz="3000" dirty="0" smtClean="0">
                <a:solidFill>
                  <a:srgbClr val="787878"/>
                </a:solidFill>
                <a:latin typeface="+mj-lt"/>
                <a:ea typeface="+mj-ea"/>
                <a:cs typeface="+mj-cs"/>
              </a:rPr>
              <a:t>Days for Ontario</a:t>
            </a:r>
            <a:endParaRPr lang="en-US" sz="3000" dirty="0">
              <a:solidFill>
                <a:srgbClr val="787878"/>
              </a:solidFill>
              <a:latin typeface="+mj-lt"/>
              <a:ea typeface="+mj-ea"/>
              <a:cs typeface="+mj-cs"/>
            </a:endParaRPr>
          </a:p>
        </p:txBody>
      </p:sp>
      <p:sp>
        <p:nvSpPr>
          <p:cNvPr id="5" name="TextBox 4"/>
          <p:cNvSpPr txBox="1"/>
          <p:nvPr/>
        </p:nvSpPr>
        <p:spPr>
          <a:xfrm>
            <a:off x="1524000" y="5334000"/>
            <a:ext cx="7086600" cy="1323439"/>
          </a:xfrm>
          <a:prstGeom prst="rect">
            <a:avLst/>
          </a:prstGeom>
          <a:noFill/>
        </p:spPr>
        <p:txBody>
          <a:bodyPr wrap="square" rtlCol="0">
            <a:spAutoFit/>
          </a:bodyPr>
          <a:lstStyle/>
          <a:p>
            <a:r>
              <a:rPr lang="en-US" sz="1600" dirty="0" smtClean="0"/>
              <a:t>Cooling degree days is the sum of all of the temperature deviations above 18C for an entire (typical) year. If the number is high, it means that the problem is more severe, if the number is low, then it is more probable to design the ARCHITECTURE in a way to eliminate or reduce mechanical requirements.</a:t>
            </a:r>
            <a:endParaRPr lang="en-CA" sz="16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6"/>
          <p:cNvSpPr>
            <a:spLocks noChangeArrowheads="1"/>
          </p:cNvSpPr>
          <p:nvPr/>
        </p:nvSpPr>
        <p:spPr bwMode="auto">
          <a:xfrm>
            <a:off x="-76200" y="0"/>
            <a:ext cx="9220200" cy="6858000"/>
          </a:xfrm>
          <a:prstGeom prst="rect">
            <a:avLst/>
          </a:prstGeom>
          <a:solidFill>
            <a:srgbClr val="009900"/>
          </a:solidFill>
          <a:ln w="9525">
            <a:solidFill>
              <a:srgbClr val="29D033"/>
            </a:solidFill>
            <a:miter lim="800000"/>
            <a:headEnd/>
            <a:tailEnd/>
          </a:ln>
        </p:spPr>
        <p:txBody>
          <a:bodyPr wrap="none" anchor="ctr"/>
          <a:lstStyle/>
          <a:p>
            <a:endParaRPr lang="en-US"/>
          </a:p>
        </p:txBody>
      </p:sp>
      <p:sp>
        <p:nvSpPr>
          <p:cNvPr id="137219" name="Title 1"/>
          <p:cNvSpPr>
            <a:spLocks noGrp="1"/>
          </p:cNvSpPr>
          <p:nvPr>
            <p:ph type="title"/>
          </p:nvPr>
        </p:nvSpPr>
        <p:spPr>
          <a:xfrm>
            <a:off x="914400" y="2133600"/>
            <a:ext cx="7162800" cy="2514600"/>
          </a:xfrm>
          <a:solidFill>
            <a:schemeClr val="tx1"/>
          </a:solidFill>
          <a:effectLst>
            <a:outerShdw blurRad="50800" dist="38100" dir="2700000" algn="tl" rotWithShape="0">
              <a:prstClr val="black">
                <a:alpha val="40000"/>
              </a:prstClr>
            </a:outerShdw>
          </a:effectLst>
        </p:spPr>
        <p:txBody>
          <a:bodyPr/>
          <a:lstStyle/>
          <a:p>
            <a:pPr algn="ctr"/>
            <a:r>
              <a:rPr lang="en-US" dirty="0" smtClean="0">
                <a:solidFill>
                  <a:schemeClr val="bg1"/>
                </a:solidFill>
              </a:rPr>
              <a:t>Climate as the Starting Point</a:t>
            </a:r>
            <a:br>
              <a:rPr lang="en-US" dirty="0" smtClean="0">
                <a:solidFill>
                  <a:schemeClr val="bg1"/>
                </a:solidFill>
              </a:rPr>
            </a:br>
            <a:r>
              <a:rPr lang="en-US" dirty="0" smtClean="0">
                <a:solidFill>
                  <a:schemeClr val="bg1"/>
                </a:solidFill>
              </a:rPr>
              <a:t>for a</a:t>
            </a:r>
            <a:br>
              <a:rPr lang="en-US" dirty="0" smtClean="0">
                <a:solidFill>
                  <a:schemeClr val="bg1"/>
                </a:solidFill>
              </a:rPr>
            </a:br>
            <a:r>
              <a:rPr lang="en-US" dirty="0" smtClean="0">
                <a:solidFill>
                  <a:schemeClr val="bg1"/>
                </a:solidFill>
              </a:rPr>
              <a:t>Climate Responsive Design</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PASSIVE STRATEGIES</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dirty="0" smtClean="0">
                <a:solidFill>
                  <a:srgbClr val="BFBFBF"/>
                </a:solidFill>
              </a:rPr>
              <a:t>Bio-climatic Design: </a:t>
            </a:r>
            <a:r>
              <a:rPr lang="en-US" dirty="0" smtClean="0">
                <a:solidFill>
                  <a:srgbClr val="FFC000"/>
                </a:solidFill>
              </a:rPr>
              <a:t>HOT-ARID</a:t>
            </a:r>
          </a:p>
        </p:txBody>
      </p:sp>
      <p:sp>
        <p:nvSpPr>
          <p:cNvPr id="40963" name="Rectangle 3"/>
          <p:cNvSpPr>
            <a:spLocks noGrp="1" noChangeArrowheads="1"/>
          </p:cNvSpPr>
          <p:nvPr>
            <p:ph idx="1"/>
          </p:nvPr>
        </p:nvSpPr>
        <p:spPr>
          <a:xfrm>
            <a:off x="1295400" y="1295400"/>
            <a:ext cx="4038600" cy="4724400"/>
          </a:xfrm>
        </p:spPr>
        <p:txBody>
          <a:bodyPr/>
          <a:lstStyle/>
          <a:p>
            <a:pPr marL="0" indent="0" eaLnBrk="1" hangingPunct="1"/>
            <a:r>
              <a:rPr lang="en-US" sz="1600" dirty="0" smtClean="0">
                <a:solidFill>
                  <a:schemeClr val="tx1"/>
                </a:solidFill>
              </a:rPr>
              <a:t>Where </a:t>
            </a:r>
            <a:r>
              <a:rPr lang="en-US" sz="1600" b="1" dirty="0" smtClean="0">
                <a:solidFill>
                  <a:schemeClr val="tx1"/>
                </a:solidFill>
              </a:rPr>
              <a:t>very high summer temperatures</a:t>
            </a:r>
            <a:r>
              <a:rPr lang="en-US" sz="1600" dirty="0" smtClean="0">
                <a:solidFill>
                  <a:schemeClr val="tx1"/>
                </a:solidFill>
              </a:rPr>
              <a:t> with great fluctuation predominate with </a:t>
            </a:r>
            <a:r>
              <a:rPr lang="en-US" sz="1600" b="1" dirty="0" smtClean="0">
                <a:solidFill>
                  <a:schemeClr val="tx1"/>
                </a:solidFill>
              </a:rPr>
              <a:t>dry conditions </a:t>
            </a:r>
            <a:r>
              <a:rPr lang="en-US" sz="1600" dirty="0" smtClean="0">
                <a:solidFill>
                  <a:schemeClr val="tx1"/>
                </a:solidFill>
              </a:rPr>
              <a:t>throughout the year. </a:t>
            </a:r>
            <a:r>
              <a:rPr lang="en-US" sz="1600" b="1" dirty="0" smtClean="0">
                <a:solidFill>
                  <a:srgbClr val="0040CC"/>
                </a:solidFill>
              </a:rPr>
              <a:t>Cooling degrees days</a:t>
            </a:r>
            <a:r>
              <a:rPr lang="en-US" sz="1600" b="1" dirty="0" smtClean="0">
                <a:solidFill>
                  <a:schemeClr val="tx1"/>
                </a:solidFill>
              </a:rPr>
              <a:t> greatly exceed heating degree days.</a:t>
            </a:r>
          </a:p>
          <a:p>
            <a:pPr marL="0" indent="0" eaLnBrk="1" hangingPunct="1"/>
            <a:r>
              <a:rPr lang="en-US" sz="1600" b="1" dirty="0" smtClean="0">
                <a:solidFill>
                  <a:schemeClr val="tx1"/>
                </a:solidFill>
              </a:rPr>
              <a:t/>
            </a:r>
            <a:br>
              <a:rPr lang="en-US" sz="1600" b="1" dirty="0" smtClean="0">
                <a:solidFill>
                  <a:schemeClr val="tx1"/>
                </a:solidFill>
              </a:rPr>
            </a:br>
            <a:r>
              <a:rPr lang="en-US" sz="1400" b="1" dirty="0" smtClean="0">
                <a:solidFill>
                  <a:schemeClr val="tx1"/>
                </a:solidFill>
              </a:rPr>
              <a:t>RULES:</a:t>
            </a:r>
          </a:p>
          <a:p>
            <a:pPr marL="0" indent="0" eaLnBrk="1" hangingPunct="1">
              <a:buFontTx/>
              <a:buChar char="-"/>
            </a:pPr>
            <a:r>
              <a:rPr lang="en-US" sz="1400" dirty="0" smtClean="0">
                <a:solidFill>
                  <a:schemeClr val="tx1"/>
                </a:solidFill>
              </a:rPr>
              <a:t> Solar avoidance : keep DIRECT SOLAR GAIN out of the building</a:t>
            </a:r>
          </a:p>
          <a:p>
            <a:pPr marL="0" indent="0" eaLnBrk="1" hangingPunct="1">
              <a:buFontTx/>
              <a:buChar char="-"/>
            </a:pPr>
            <a:r>
              <a:rPr lang="en-US" sz="1400" dirty="0" smtClean="0">
                <a:solidFill>
                  <a:schemeClr val="tx1"/>
                </a:solidFill>
              </a:rPr>
              <a:t> avoid daytime ventilation</a:t>
            </a:r>
          </a:p>
          <a:p>
            <a:pPr marL="0" indent="0" eaLnBrk="1" hangingPunct="1">
              <a:buFontTx/>
              <a:buChar char="-"/>
            </a:pPr>
            <a:r>
              <a:rPr lang="en-US" sz="1400" dirty="0" smtClean="0">
                <a:solidFill>
                  <a:schemeClr val="tx1"/>
                </a:solidFill>
              </a:rPr>
              <a:t> promote nighttime flushing with cool evening air</a:t>
            </a:r>
          </a:p>
          <a:p>
            <a:pPr marL="0" indent="0" eaLnBrk="1" hangingPunct="1">
              <a:buFontTx/>
              <a:buChar char="-"/>
            </a:pPr>
            <a:r>
              <a:rPr lang="en-US" sz="1400" dirty="0" smtClean="0">
                <a:solidFill>
                  <a:schemeClr val="tx1"/>
                </a:solidFill>
              </a:rPr>
              <a:t> achieve </a:t>
            </a:r>
            <a:r>
              <a:rPr lang="en-US" sz="1400" dirty="0" err="1" smtClean="0">
                <a:solidFill>
                  <a:schemeClr val="tx1"/>
                </a:solidFill>
              </a:rPr>
              <a:t>daylighting</a:t>
            </a:r>
            <a:r>
              <a:rPr lang="en-US" sz="1400" dirty="0" smtClean="0">
                <a:solidFill>
                  <a:schemeClr val="tx1"/>
                </a:solidFill>
              </a:rPr>
              <a:t> by reflectance and use of LIGHT non-heat absorbing </a:t>
            </a:r>
            <a:r>
              <a:rPr lang="en-US" sz="1400" dirty="0" err="1" smtClean="0">
                <a:solidFill>
                  <a:schemeClr val="tx1"/>
                </a:solidFill>
              </a:rPr>
              <a:t>colours</a:t>
            </a:r>
            <a:endParaRPr lang="en-US" sz="1400" dirty="0" smtClean="0">
              <a:solidFill>
                <a:schemeClr val="tx1"/>
              </a:solidFill>
            </a:endParaRPr>
          </a:p>
          <a:p>
            <a:pPr marL="0" indent="0" eaLnBrk="1" hangingPunct="1">
              <a:buFontTx/>
              <a:buChar char="-"/>
            </a:pPr>
            <a:r>
              <a:rPr lang="en-US" sz="1400" dirty="0" smtClean="0">
                <a:solidFill>
                  <a:schemeClr val="tx1"/>
                </a:solidFill>
              </a:rPr>
              <a:t> create a cooler MICROCLIMATE by using light / lightweight materials</a:t>
            </a:r>
          </a:p>
          <a:p>
            <a:pPr marL="0" indent="0" eaLnBrk="1" hangingPunct="1">
              <a:buFontTx/>
              <a:buChar char="-"/>
            </a:pPr>
            <a:r>
              <a:rPr lang="en-US" sz="1400" dirty="0" smtClean="0">
                <a:solidFill>
                  <a:schemeClr val="tx1"/>
                </a:solidFill>
              </a:rPr>
              <a:t> respect the DIURNAL CYCLE</a:t>
            </a:r>
          </a:p>
          <a:p>
            <a:pPr marL="0" indent="0" eaLnBrk="1" hangingPunct="1">
              <a:buFontTx/>
              <a:buChar char="-"/>
            </a:pPr>
            <a:r>
              <a:rPr lang="en-US" sz="1400" dirty="0" smtClean="0">
                <a:solidFill>
                  <a:schemeClr val="tx1"/>
                </a:solidFill>
              </a:rPr>
              <a:t> use heavy mass for walls and DO NOT INSULATE</a:t>
            </a:r>
          </a:p>
          <a:p>
            <a:pPr marL="0" indent="0" eaLnBrk="1" hangingPunct="1"/>
            <a:endParaRPr lang="en-US" sz="1600" dirty="0" smtClean="0">
              <a:solidFill>
                <a:schemeClr val="bg2"/>
              </a:solidFill>
            </a:endParaRPr>
          </a:p>
        </p:txBody>
      </p:sp>
      <p:pic>
        <p:nvPicPr>
          <p:cNvPr id="40964" name="Picture 3" descr="HEAT-AVOIDANCE.jpg"/>
          <p:cNvPicPr>
            <a:picLocks noChangeAspect="1"/>
          </p:cNvPicPr>
          <p:nvPr/>
        </p:nvPicPr>
        <p:blipFill>
          <a:blip r:embed="rId3" cstate="print"/>
          <a:srcRect/>
          <a:stretch>
            <a:fillRect/>
          </a:stretch>
        </p:blipFill>
        <p:spPr bwMode="auto">
          <a:xfrm>
            <a:off x="5316538" y="1571625"/>
            <a:ext cx="3827462" cy="2571750"/>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40965" name="TextBox 4"/>
          <p:cNvSpPr txBox="1">
            <a:spLocks noChangeArrowheads="1"/>
          </p:cNvSpPr>
          <p:nvPr/>
        </p:nvSpPr>
        <p:spPr bwMode="auto">
          <a:xfrm>
            <a:off x="5316538" y="4214813"/>
            <a:ext cx="3827462" cy="307975"/>
          </a:xfrm>
          <a:prstGeom prst="rect">
            <a:avLst/>
          </a:prstGeom>
          <a:solidFill>
            <a:srgbClr val="FFC000"/>
          </a:solidFill>
          <a:ln w="9525">
            <a:noFill/>
            <a:miter lim="800000"/>
            <a:headEnd/>
            <a:tailEnd/>
          </a:ln>
          <a:effectLst>
            <a:outerShdw blurRad="50800" dist="38100" dir="2700000" algn="tl" rotWithShape="0">
              <a:prstClr val="black">
                <a:alpha val="40000"/>
              </a:prstClr>
            </a:outerShdw>
          </a:effectLst>
        </p:spPr>
        <p:txBody>
          <a:bodyPr>
            <a:spAutoFit/>
          </a:bodyPr>
          <a:lstStyle/>
          <a:p>
            <a:r>
              <a:rPr lang="en-US" sz="1400" dirty="0"/>
              <a:t>Traditional House in Egypt</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dirty="0" smtClean="0">
                <a:solidFill>
                  <a:srgbClr val="BFBFBF"/>
                </a:solidFill>
              </a:rPr>
              <a:t>Bio-climatic Design: </a:t>
            </a:r>
            <a:r>
              <a:rPr lang="en-US" dirty="0" smtClean="0">
                <a:solidFill>
                  <a:srgbClr val="29D033"/>
                </a:solidFill>
              </a:rPr>
              <a:t>HOT-HUMID</a:t>
            </a:r>
          </a:p>
        </p:txBody>
      </p:sp>
      <p:sp>
        <p:nvSpPr>
          <p:cNvPr id="41987" name="Rectangle 3"/>
          <p:cNvSpPr>
            <a:spLocks noGrp="1" noChangeArrowheads="1"/>
          </p:cNvSpPr>
          <p:nvPr>
            <p:ph idx="1"/>
          </p:nvPr>
        </p:nvSpPr>
        <p:spPr>
          <a:xfrm>
            <a:off x="1295400" y="1295400"/>
            <a:ext cx="3962400" cy="4525963"/>
          </a:xfrm>
        </p:spPr>
        <p:txBody>
          <a:bodyPr/>
          <a:lstStyle/>
          <a:p>
            <a:pPr marL="0" indent="0" eaLnBrk="1" hangingPunct="1"/>
            <a:r>
              <a:rPr lang="en-US" sz="1600" dirty="0" smtClean="0">
                <a:solidFill>
                  <a:schemeClr val="tx1"/>
                </a:solidFill>
              </a:rPr>
              <a:t>Where </a:t>
            </a:r>
            <a:r>
              <a:rPr lang="en-US" sz="1600" b="1" dirty="0" smtClean="0">
                <a:solidFill>
                  <a:schemeClr val="tx1"/>
                </a:solidFill>
              </a:rPr>
              <a:t>warm to hot</a:t>
            </a:r>
            <a:r>
              <a:rPr lang="en-US" sz="1600" dirty="0" smtClean="0">
                <a:solidFill>
                  <a:schemeClr val="tx1"/>
                </a:solidFill>
              </a:rPr>
              <a:t> stable conditions predominate with </a:t>
            </a:r>
            <a:r>
              <a:rPr lang="en-US" sz="1600" b="1" dirty="0" smtClean="0">
                <a:solidFill>
                  <a:schemeClr val="tx1"/>
                </a:solidFill>
              </a:rPr>
              <a:t>high humidity</a:t>
            </a:r>
            <a:r>
              <a:rPr lang="en-US" sz="1600" dirty="0" smtClean="0">
                <a:solidFill>
                  <a:schemeClr val="tx1"/>
                </a:solidFill>
              </a:rPr>
              <a:t> throughout the year. </a:t>
            </a:r>
            <a:r>
              <a:rPr lang="en-US" sz="1600" b="1" dirty="0" smtClean="0">
                <a:solidFill>
                  <a:srgbClr val="0040CC"/>
                </a:solidFill>
              </a:rPr>
              <a:t>Cooling degrees days </a:t>
            </a:r>
            <a:r>
              <a:rPr lang="en-US" sz="1600" b="1" dirty="0" smtClean="0">
                <a:solidFill>
                  <a:schemeClr val="tx1"/>
                </a:solidFill>
              </a:rPr>
              <a:t>greatly exceed heating degree days.</a:t>
            </a:r>
            <a:endParaRPr lang="en-US" sz="1600" dirty="0" smtClean="0">
              <a:solidFill>
                <a:schemeClr val="tx1"/>
              </a:solidFill>
            </a:endParaRPr>
          </a:p>
          <a:p>
            <a:pPr marL="0" indent="0" eaLnBrk="1" hangingPunct="1"/>
            <a:r>
              <a:rPr lang="en-US" sz="1600" dirty="0" smtClean="0">
                <a:solidFill>
                  <a:schemeClr val="tx1"/>
                </a:solidFill>
              </a:rPr>
              <a:t/>
            </a:r>
            <a:br>
              <a:rPr lang="en-US" sz="1600" dirty="0" smtClean="0">
                <a:solidFill>
                  <a:schemeClr val="tx1"/>
                </a:solidFill>
              </a:rPr>
            </a:br>
            <a:r>
              <a:rPr lang="en-US" sz="1400" b="1" dirty="0" smtClean="0">
                <a:solidFill>
                  <a:schemeClr val="tx1"/>
                </a:solidFill>
              </a:rPr>
              <a:t>RULES:</a:t>
            </a:r>
          </a:p>
          <a:p>
            <a:pPr marL="0" indent="0" eaLnBrk="1" hangingPunct="1">
              <a:buFontTx/>
              <a:buChar char="-"/>
            </a:pPr>
            <a:r>
              <a:rPr lang="en-US" sz="1400" b="1" dirty="0" smtClean="0">
                <a:solidFill>
                  <a:schemeClr val="tx1"/>
                </a:solidFill>
              </a:rPr>
              <a:t> </a:t>
            </a:r>
            <a:r>
              <a:rPr lang="en-US" sz="1400" dirty="0" smtClean="0">
                <a:solidFill>
                  <a:srgbClr val="29D033"/>
                </a:solidFill>
              </a:rPr>
              <a:t>SOLAR AVOIDANCE</a:t>
            </a:r>
            <a:r>
              <a:rPr lang="en-US" sz="1400" dirty="0" smtClean="0">
                <a:solidFill>
                  <a:schemeClr val="bg2"/>
                </a:solidFill>
              </a:rPr>
              <a:t> </a:t>
            </a:r>
            <a:r>
              <a:rPr lang="en-US" sz="1400" dirty="0" smtClean="0">
                <a:solidFill>
                  <a:schemeClr val="tx1"/>
                </a:solidFill>
              </a:rPr>
              <a:t>: large roofs with overhangs that shade walls and to allow windows open at all times</a:t>
            </a:r>
          </a:p>
          <a:p>
            <a:pPr marL="0" indent="0" eaLnBrk="1" hangingPunct="1">
              <a:buFontTx/>
              <a:buChar char="-"/>
            </a:pPr>
            <a:r>
              <a:rPr lang="en-US" sz="1400" dirty="0" smtClean="0">
                <a:solidFill>
                  <a:schemeClr val="bg2"/>
                </a:solidFill>
              </a:rPr>
              <a:t> </a:t>
            </a:r>
            <a:r>
              <a:rPr lang="en-US" sz="1400" dirty="0" smtClean="0">
                <a:solidFill>
                  <a:srgbClr val="29D033"/>
                </a:solidFill>
              </a:rPr>
              <a:t>PROMOTE VENTILATION</a:t>
            </a:r>
          </a:p>
          <a:p>
            <a:pPr marL="0" indent="0" eaLnBrk="1" hangingPunct="1">
              <a:buFontTx/>
              <a:buChar char="-"/>
            </a:pPr>
            <a:r>
              <a:rPr lang="en-US" sz="1400" dirty="0" smtClean="0">
                <a:solidFill>
                  <a:schemeClr val="bg2"/>
                </a:solidFill>
              </a:rPr>
              <a:t> </a:t>
            </a:r>
            <a:r>
              <a:rPr lang="en-US" sz="1400" dirty="0" smtClean="0">
                <a:solidFill>
                  <a:schemeClr val="tx1"/>
                </a:solidFill>
              </a:rPr>
              <a:t>USE LIGHTWEIGHT MATERIALS that do not hold heat and that will not promote condensation and dampness (mold/mildew)</a:t>
            </a:r>
          </a:p>
          <a:p>
            <a:pPr marL="0" indent="0" eaLnBrk="1" hangingPunct="1">
              <a:buFontTx/>
              <a:buChar char="-"/>
            </a:pPr>
            <a:r>
              <a:rPr lang="en-US" sz="1400" dirty="0" smtClean="0">
                <a:solidFill>
                  <a:schemeClr val="tx1"/>
                </a:solidFill>
              </a:rPr>
              <a:t> </a:t>
            </a:r>
            <a:r>
              <a:rPr lang="en-US" sz="1400" i="1" dirty="0" smtClean="0">
                <a:solidFill>
                  <a:schemeClr val="tx1"/>
                </a:solidFill>
              </a:rPr>
              <a:t>eliminate basements and concrete</a:t>
            </a:r>
          </a:p>
          <a:p>
            <a:pPr marL="0" indent="0" eaLnBrk="1" hangingPunct="1">
              <a:buFontTx/>
              <a:buChar char="-"/>
            </a:pPr>
            <a:r>
              <a:rPr lang="en-US" sz="1400" dirty="0" smtClean="0">
                <a:solidFill>
                  <a:schemeClr val="tx1"/>
                </a:solidFill>
              </a:rPr>
              <a:t> use STACK EFFECT to ventilate through high spaces</a:t>
            </a:r>
          </a:p>
          <a:p>
            <a:pPr marL="0" indent="0" eaLnBrk="1" hangingPunct="1">
              <a:buFontTx/>
              <a:buChar char="-"/>
            </a:pPr>
            <a:r>
              <a:rPr lang="en-US" sz="1400" dirty="0" smtClean="0">
                <a:solidFill>
                  <a:schemeClr val="tx1"/>
                </a:solidFill>
              </a:rPr>
              <a:t> use of COURTYARDS and semi-enclosed outside spaces </a:t>
            </a:r>
          </a:p>
          <a:p>
            <a:pPr marL="0" indent="0" eaLnBrk="1" hangingPunct="1">
              <a:buFontTx/>
              <a:buChar char="-"/>
            </a:pPr>
            <a:r>
              <a:rPr lang="en-US" sz="1400" dirty="0" smtClean="0">
                <a:solidFill>
                  <a:schemeClr val="tx1"/>
                </a:solidFill>
              </a:rPr>
              <a:t> use WATER FEATURES for cooling</a:t>
            </a:r>
          </a:p>
          <a:p>
            <a:pPr marL="0" indent="0" eaLnBrk="1" hangingPunct="1">
              <a:buFontTx/>
              <a:buChar char="-"/>
            </a:pPr>
            <a:endParaRPr lang="en-US" sz="1600" dirty="0" smtClean="0">
              <a:solidFill>
                <a:schemeClr val="bg2"/>
              </a:solidFill>
            </a:endParaRPr>
          </a:p>
          <a:p>
            <a:pPr marL="0" indent="0" eaLnBrk="1" hangingPunct="1"/>
            <a:endParaRPr lang="en-US" sz="1600" b="1" dirty="0" smtClean="0"/>
          </a:p>
        </p:txBody>
      </p:sp>
      <p:pic>
        <p:nvPicPr>
          <p:cNvPr id="41988" name="Picture 3" descr="seaside.jpg"/>
          <p:cNvPicPr>
            <a:picLocks noChangeAspect="1"/>
          </p:cNvPicPr>
          <p:nvPr/>
        </p:nvPicPr>
        <p:blipFill>
          <a:blip r:embed="rId3" cstate="print"/>
          <a:srcRect/>
          <a:stretch>
            <a:fillRect/>
          </a:stretch>
        </p:blipFill>
        <p:spPr bwMode="auto">
          <a:xfrm>
            <a:off x="5276850" y="1600200"/>
            <a:ext cx="3867150" cy="2900363"/>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41989" name="TextBox 4"/>
          <p:cNvSpPr txBox="1">
            <a:spLocks noChangeArrowheads="1"/>
          </p:cNvSpPr>
          <p:nvPr/>
        </p:nvSpPr>
        <p:spPr bwMode="auto">
          <a:xfrm>
            <a:off x="5276850" y="4643438"/>
            <a:ext cx="3867150" cy="307975"/>
          </a:xfrm>
          <a:prstGeom prst="rect">
            <a:avLst/>
          </a:prstGeom>
          <a:solidFill>
            <a:srgbClr val="92D050"/>
          </a:solidFill>
          <a:ln w="9525">
            <a:noFill/>
            <a:miter lim="800000"/>
            <a:headEnd/>
            <a:tailEnd/>
          </a:ln>
          <a:effectLst>
            <a:outerShdw blurRad="50800" dist="38100" dir="2700000" algn="tl" rotWithShape="0">
              <a:prstClr val="black">
                <a:alpha val="40000"/>
              </a:prstClr>
            </a:outerShdw>
          </a:effectLst>
        </p:spPr>
        <p:txBody>
          <a:bodyPr>
            <a:spAutoFit/>
          </a:bodyPr>
          <a:lstStyle/>
          <a:p>
            <a:r>
              <a:rPr lang="en-US" sz="1400" dirty="0"/>
              <a:t>House in Seaside, Florida</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dirty="0" smtClean="0">
                <a:solidFill>
                  <a:srgbClr val="BFBFBF"/>
                </a:solidFill>
              </a:rPr>
              <a:t>Bio-climatic Design: </a:t>
            </a:r>
            <a:r>
              <a:rPr lang="en-US" dirty="0" smtClean="0">
                <a:solidFill>
                  <a:srgbClr val="9C9CDF"/>
                </a:solidFill>
              </a:rPr>
              <a:t>TEMPERATE</a:t>
            </a:r>
          </a:p>
        </p:txBody>
      </p:sp>
      <p:sp>
        <p:nvSpPr>
          <p:cNvPr id="43011" name="Rectangle 3"/>
          <p:cNvSpPr>
            <a:spLocks noGrp="1" noChangeArrowheads="1"/>
          </p:cNvSpPr>
          <p:nvPr>
            <p:ph idx="1"/>
          </p:nvPr>
        </p:nvSpPr>
        <p:spPr>
          <a:xfrm>
            <a:off x="1295400" y="1295400"/>
            <a:ext cx="3810000" cy="4525963"/>
          </a:xfrm>
        </p:spPr>
        <p:txBody>
          <a:bodyPr/>
          <a:lstStyle/>
          <a:p>
            <a:pPr marL="0" indent="0" eaLnBrk="1" hangingPunct="1"/>
            <a:r>
              <a:rPr lang="en-US" sz="1600" dirty="0" smtClean="0">
                <a:solidFill>
                  <a:schemeClr val="tx1"/>
                </a:solidFill>
              </a:rPr>
              <a:t>The summers are hot and humid, and the winters are cold.  In much of the region the topography is generally flat, allowing cold winter winds to come in form the northwest and cool summer breezes to flow in from the southwest.  </a:t>
            </a:r>
            <a:r>
              <a:rPr lang="en-US" sz="1600" b="1" dirty="0" smtClean="0">
                <a:solidFill>
                  <a:schemeClr val="tx1"/>
                </a:solidFill>
              </a:rPr>
              <a:t>The four seasons are almost equally long.</a:t>
            </a:r>
          </a:p>
          <a:p>
            <a:pPr marL="0" indent="0" eaLnBrk="1" hangingPunct="1"/>
            <a:endParaRPr lang="en-US" sz="1600" dirty="0" smtClean="0">
              <a:solidFill>
                <a:schemeClr val="tx1"/>
              </a:solidFill>
            </a:endParaRPr>
          </a:p>
          <a:p>
            <a:pPr marL="0" indent="0" eaLnBrk="1" hangingPunct="1"/>
            <a:r>
              <a:rPr lang="en-US" sz="1400" b="1" dirty="0" smtClean="0">
                <a:solidFill>
                  <a:schemeClr val="tx1"/>
                </a:solidFill>
              </a:rPr>
              <a:t>RULES:</a:t>
            </a:r>
          </a:p>
          <a:p>
            <a:pPr marL="0" indent="0" eaLnBrk="1" hangingPunct="1">
              <a:buFontTx/>
              <a:buChar char="-"/>
            </a:pPr>
            <a:r>
              <a:rPr lang="en-US" sz="1400" dirty="0" smtClean="0">
                <a:solidFill>
                  <a:schemeClr val="tx1"/>
                </a:solidFill>
              </a:rPr>
              <a:t> </a:t>
            </a:r>
            <a:r>
              <a:rPr lang="en-US" sz="1400" i="1" dirty="0" smtClean="0">
                <a:solidFill>
                  <a:schemeClr val="tx1"/>
                </a:solidFill>
              </a:rPr>
              <a:t>BALANCE  strategies between COLD and HOT-HUMID</a:t>
            </a:r>
          </a:p>
          <a:p>
            <a:pPr marL="0" indent="0" eaLnBrk="1" hangingPunct="1">
              <a:buFontTx/>
              <a:buChar char="-"/>
            </a:pPr>
            <a:r>
              <a:rPr lang="en-US" sz="1400" dirty="0" smtClean="0">
                <a:solidFill>
                  <a:schemeClr val="tx1"/>
                </a:solidFill>
              </a:rPr>
              <a:t> maximize flexibility in order to be able to modify the envelope for varying climatic conditions</a:t>
            </a:r>
          </a:p>
          <a:p>
            <a:pPr marL="0" indent="0" eaLnBrk="1" hangingPunct="1">
              <a:buFontTx/>
              <a:buChar char="-"/>
            </a:pPr>
            <a:r>
              <a:rPr lang="en-US" sz="1400" dirty="0" smtClean="0">
                <a:solidFill>
                  <a:schemeClr val="tx1"/>
                </a:solidFill>
              </a:rPr>
              <a:t> understand the natural benefits of SOLAR ANGLES that shade during the warm months and allow for heating during the cool months</a:t>
            </a:r>
          </a:p>
        </p:txBody>
      </p:sp>
      <p:pic>
        <p:nvPicPr>
          <p:cNvPr id="43012" name="Picture 3" descr="Islandwood.jpg"/>
          <p:cNvPicPr>
            <a:picLocks noChangeAspect="1"/>
          </p:cNvPicPr>
          <p:nvPr/>
        </p:nvPicPr>
        <p:blipFill>
          <a:blip r:embed="rId3" cstate="print"/>
          <a:srcRect/>
          <a:stretch>
            <a:fillRect/>
          </a:stretch>
        </p:blipFill>
        <p:spPr bwMode="auto">
          <a:xfrm>
            <a:off x="5086350" y="1600200"/>
            <a:ext cx="4057650" cy="3043238"/>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5" name="TextBox 4"/>
          <p:cNvSpPr txBox="1"/>
          <p:nvPr/>
        </p:nvSpPr>
        <p:spPr>
          <a:xfrm>
            <a:off x="5086350" y="4721225"/>
            <a:ext cx="4057650" cy="307975"/>
          </a:xfrm>
          <a:prstGeom prst="rect">
            <a:avLst/>
          </a:prstGeom>
          <a:solidFill>
            <a:schemeClr val="accent2">
              <a:lumMod val="40000"/>
              <a:lumOff val="60000"/>
            </a:schemeClr>
          </a:solidFill>
          <a:effectLst>
            <a:outerShdw blurRad="50800" dist="38100" dir="2700000" algn="tl" rotWithShape="0">
              <a:prstClr val="black">
                <a:alpha val="40000"/>
              </a:prstClr>
            </a:outerShdw>
          </a:effectLst>
        </p:spPr>
        <p:txBody>
          <a:bodyPr>
            <a:spAutoFit/>
          </a:bodyPr>
          <a:lstStyle/>
          <a:p>
            <a:pPr>
              <a:defRPr/>
            </a:pPr>
            <a:r>
              <a:rPr lang="en-US" sz="1400" dirty="0" err="1">
                <a:ea typeface="ヒラギノ角ゴ Pro W3" pitchFamily="-128" charset="-128"/>
              </a:rPr>
              <a:t>IslandWood</a:t>
            </a:r>
            <a:r>
              <a:rPr lang="en-US" sz="1400" dirty="0">
                <a:ea typeface="ヒラギノ角ゴ Pro W3" pitchFamily="-128" charset="-128"/>
              </a:rPr>
              <a:t> Residence, Seattle, WA</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dirty="0" smtClean="0">
                <a:solidFill>
                  <a:srgbClr val="BFBFBF"/>
                </a:solidFill>
              </a:rPr>
              <a:t>Bio-climatic Design: </a:t>
            </a:r>
            <a:r>
              <a:rPr lang="en-US" dirty="0" smtClean="0">
                <a:solidFill>
                  <a:srgbClr val="00B0F0"/>
                </a:solidFill>
              </a:rPr>
              <a:t>COLD</a:t>
            </a:r>
          </a:p>
        </p:txBody>
      </p:sp>
      <p:sp>
        <p:nvSpPr>
          <p:cNvPr id="44035" name="Rectangle 3"/>
          <p:cNvSpPr>
            <a:spLocks noGrp="1" noChangeArrowheads="1"/>
          </p:cNvSpPr>
          <p:nvPr>
            <p:ph idx="1"/>
          </p:nvPr>
        </p:nvSpPr>
        <p:spPr>
          <a:xfrm>
            <a:off x="1295400" y="1295400"/>
            <a:ext cx="4038600" cy="4846638"/>
          </a:xfrm>
        </p:spPr>
        <p:txBody>
          <a:bodyPr/>
          <a:lstStyle/>
          <a:p>
            <a:pPr marL="0" indent="0" eaLnBrk="1" hangingPunct="1">
              <a:lnSpc>
                <a:spcPct val="100000"/>
              </a:lnSpc>
            </a:pPr>
            <a:r>
              <a:rPr lang="en-US" sz="1600" dirty="0" smtClean="0">
                <a:solidFill>
                  <a:schemeClr val="tx1"/>
                </a:solidFill>
              </a:rPr>
              <a:t>Where </a:t>
            </a:r>
            <a:r>
              <a:rPr lang="en-US" sz="1600" b="1" dirty="0" smtClean="0">
                <a:solidFill>
                  <a:schemeClr val="tx1"/>
                </a:solidFill>
              </a:rPr>
              <a:t>winter</a:t>
            </a:r>
            <a:r>
              <a:rPr lang="en-US" sz="1600" dirty="0" smtClean="0">
                <a:solidFill>
                  <a:schemeClr val="tx1"/>
                </a:solidFill>
              </a:rPr>
              <a:t> is the dominant season and concerns for conserving heat predominate all other concerns. </a:t>
            </a:r>
            <a:r>
              <a:rPr lang="en-US" sz="1600" b="1" dirty="0" smtClean="0">
                <a:solidFill>
                  <a:srgbClr val="FFC000"/>
                </a:solidFill>
              </a:rPr>
              <a:t>Heating degree days </a:t>
            </a:r>
            <a:r>
              <a:rPr lang="en-US" sz="1600" b="1" dirty="0" smtClean="0">
                <a:solidFill>
                  <a:schemeClr val="tx1"/>
                </a:solidFill>
              </a:rPr>
              <a:t>greatly exceed cooling degree days</a:t>
            </a:r>
            <a:r>
              <a:rPr lang="en-US" sz="1600" dirty="0" smtClean="0">
                <a:solidFill>
                  <a:schemeClr val="tx1"/>
                </a:solidFill>
              </a:rPr>
              <a:t>.</a:t>
            </a:r>
          </a:p>
          <a:p>
            <a:pPr marL="0" indent="0" eaLnBrk="1" hangingPunct="1">
              <a:lnSpc>
                <a:spcPct val="100000"/>
              </a:lnSpc>
            </a:pPr>
            <a:r>
              <a:rPr lang="en-US" sz="1800" dirty="0" smtClean="0">
                <a:solidFill>
                  <a:schemeClr val="tx1"/>
                </a:solidFill>
              </a:rPr>
              <a:t/>
            </a:r>
            <a:br>
              <a:rPr lang="en-US" sz="1800" dirty="0" smtClean="0">
                <a:solidFill>
                  <a:schemeClr val="tx1"/>
                </a:solidFill>
              </a:rPr>
            </a:br>
            <a:r>
              <a:rPr lang="en-US" sz="1400" b="1" dirty="0" smtClean="0">
                <a:solidFill>
                  <a:schemeClr val="tx1"/>
                </a:solidFill>
              </a:rPr>
              <a:t>RULES:</a:t>
            </a:r>
          </a:p>
          <a:p>
            <a:pPr marL="0" indent="0" eaLnBrk="1" hangingPunct="1">
              <a:lnSpc>
                <a:spcPct val="100000"/>
              </a:lnSpc>
              <a:buFontTx/>
              <a:buChar char="-"/>
            </a:pPr>
            <a:r>
              <a:rPr lang="en-US" sz="1400" dirty="0" smtClean="0">
                <a:solidFill>
                  <a:schemeClr val="tx1"/>
                </a:solidFill>
              </a:rPr>
              <a:t> </a:t>
            </a:r>
            <a:r>
              <a:rPr lang="en-US" sz="1400" b="1" dirty="0" smtClean="0">
                <a:solidFill>
                  <a:srgbClr val="29D033"/>
                </a:solidFill>
              </a:rPr>
              <a:t>First INSULATE</a:t>
            </a:r>
          </a:p>
          <a:p>
            <a:pPr marL="0" indent="0" eaLnBrk="1" hangingPunct="1">
              <a:lnSpc>
                <a:spcPct val="100000"/>
              </a:lnSpc>
              <a:buFontTx/>
              <a:buChar char="-"/>
            </a:pPr>
            <a:r>
              <a:rPr lang="en-US" sz="1400" dirty="0" smtClean="0">
                <a:solidFill>
                  <a:schemeClr val="bg2"/>
                </a:solidFill>
              </a:rPr>
              <a:t> </a:t>
            </a:r>
            <a:r>
              <a:rPr lang="en-US" sz="1400" i="1" dirty="0" smtClean="0">
                <a:solidFill>
                  <a:schemeClr val="tx1"/>
                </a:solidFill>
              </a:rPr>
              <a:t>exceed</a:t>
            </a:r>
            <a:r>
              <a:rPr lang="en-US" sz="1400" dirty="0" smtClean="0">
                <a:solidFill>
                  <a:schemeClr val="tx1"/>
                </a:solidFill>
              </a:rPr>
              <a:t> CODE requirements (DOUBLE??)</a:t>
            </a:r>
          </a:p>
          <a:p>
            <a:pPr marL="0" indent="0" eaLnBrk="1" hangingPunct="1">
              <a:lnSpc>
                <a:spcPct val="100000"/>
              </a:lnSpc>
              <a:buFontTx/>
              <a:buChar char="-"/>
            </a:pPr>
            <a:r>
              <a:rPr lang="en-US" sz="1400" dirty="0" smtClean="0">
                <a:solidFill>
                  <a:schemeClr val="tx1"/>
                </a:solidFill>
              </a:rPr>
              <a:t> minimize infiltration (build tight to reduce air changes)</a:t>
            </a:r>
          </a:p>
          <a:p>
            <a:pPr marL="0" indent="0" eaLnBrk="1" hangingPunct="1">
              <a:lnSpc>
                <a:spcPct val="100000"/>
              </a:lnSpc>
              <a:buFontTx/>
              <a:buChar char="-"/>
            </a:pPr>
            <a:r>
              <a:rPr lang="en-US" sz="1400" dirty="0" smtClean="0">
                <a:solidFill>
                  <a:schemeClr val="bg2"/>
                </a:solidFill>
              </a:rPr>
              <a:t> </a:t>
            </a:r>
            <a:r>
              <a:rPr lang="en-US" sz="1400" b="1" dirty="0" smtClean="0">
                <a:solidFill>
                  <a:srgbClr val="29D033"/>
                </a:solidFill>
              </a:rPr>
              <a:t>Then INSOLATE</a:t>
            </a:r>
          </a:p>
          <a:p>
            <a:pPr marL="0" indent="0" eaLnBrk="1" hangingPunct="1">
              <a:lnSpc>
                <a:spcPct val="100000"/>
              </a:lnSpc>
              <a:buFontTx/>
              <a:buChar char="-"/>
            </a:pPr>
            <a:r>
              <a:rPr lang="en-US" sz="1400" dirty="0" smtClean="0">
                <a:solidFill>
                  <a:srgbClr val="29D033"/>
                </a:solidFill>
              </a:rPr>
              <a:t> ORIENT AND SITE THE BUILDING PROPERLY FOR THE SUN</a:t>
            </a:r>
          </a:p>
          <a:p>
            <a:pPr marL="0" indent="0" eaLnBrk="1" hangingPunct="1">
              <a:lnSpc>
                <a:spcPct val="100000"/>
              </a:lnSpc>
              <a:buFontTx/>
              <a:buChar char="-"/>
            </a:pPr>
            <a:r>
              <a:rPr lang="en-US" sz="1400" dirty="0" smtClean="0">
                <a:solidFill>
                  <a:schemeClr val="bg2"/>
                </a:solidFill>
              </a:rPr>
              <a:t> </a:t>
            </a:r>
            <a:r>
              <a:rPr lang="en-US" sz="1400" dirty="0" smtClean="0">
                <a:solidFill>
                  <a:schemeClr val="tx1"/>
                </a:solidFill>
              </a:rPr>
              <a:t>maximize south facing windows for easier control</a:t>
            </a:r>
            <a:endParaRPr lang="en-US" sz="1400" b="1" dirty="0" smtClean="0">
              <a:solidFill>
                <a:schemeClr val="tx1"/>
              </a:solidFill>
            </a:endParaRPr>
          </a:p>
          <a:p>
            <a:pPr marL="0" indent="0" eaLnBrk="1" hangingPunct="1">
              <a:lnSpc>
                <a:spcPct val="100000"/>
              </a:lnSpc>
              <a:buFontTx/>
              <a:buChar char="-"/>
            </a:pPr>
            <a:r>
              <a:rPr lang="en-US" sz="1400" dirty="0" smtClean="0">
                <a:solidFill>
                  <a:schemeClr val="tx1"/>
                </a:solidFill>
              </a:rPr>
              <a:t> fenestrate for DIRECT GAIN</a:t>
            </a:r>
          </a:p>
          <a:p>
            <a:pPr marL="0" indent="0" eaLnBrk="1" hangingPunct="1">
              <a:lnSpc>
                <a:spcPct val="100000"/>
              </a:lnSpc>
              <a:buFontTx/>
              <a:buChar char="-"/>
            </a:pPr>
            <a:r>
              <a:rPr lang="en-US" sz="1400" dirty="0" smtClean="0">
                <a:solidFill>
                  <a:schemeClr val="tx1"/>
                </a:solidFill>
              </a:rPr>
              <a:t> apply THERMAL MASS inside the building envelope to store the FREE SOLAR HEAT  </a:t>
            </a:r>
          </a:p>
          <a:p>
            <a:pPr marL="0" indent="0" eaLnBrk="1" hangingPunct="1">
              <a:lnSpc>
                <a:spcPct val="100000"/>
              </a:lnSpc>
              <a:buFontTx/>
              <a:buChar char="-"/>
            </a:pPr>
            <a:r>
              <a:rPr lang="en-US" sz="1400" dirty="0" smtClean="0">
                <a:solidFill>
                  <a:schemeClr val="tx1"/>
                </a:solidFill>
              </a:rPr>
              <a:t> create a sheltered MICROCLIMATE to make it LESS cold</a:t>
            </a:r>
          </a:p>
          <a:p>
            <a:pPr marL="0" indent="0" eaLnBrk="1" hangingPunct="1">
              <a:buFontTx/>
              <a:buChar char="-"/>
            </a:pPr>
            <a:endParaRPr lang="en-US" sz="1800" dirty="0" smtClean="0"/>
          </a:p>
          <a:p>
            <a:pPr marL="0" indent="0" eaLnBrk="1" hangingPunct="1">
              <a:buFontTx/>
              <a:buChar char="-"/>
            </a:pPr>
            <a:endParaRPr lang="en-US" sz="1800" dirty="0" smtClean="0">
              <a:solidFill>
                <a:schemeClr val="bg2"/>
              </a:solidFill>
            </a:endParaRPr>
          </a:p>
        </p:txBody>
      </p:sp>
      <p:pic>
        <p:nvPicPr>
          <p:cNvPr id="44036" name="Picture 4" descr="ymca6-burrows.jpg"/>
          <p:cNvPicPr>
            <a:picLocks noChangeAspect="1"/>
          </p:cNvPicPr>
          <p:nvPr/>
        </p:nvPicPr>
        <p:blipFill>
          <a:blip r:embed="rId3" cstate="print"/>
          <a:srcRect/>
          <a:stretch>
            <a:fillRect/>
          </a:stretch>
        </p:blipFill>
        <p:spPr bwMode="auto">
          <a:xfrm>
            <a:off x="5348288" y="1571625"/>
            <a:ext cx="3795712" cy="2428875"/>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44037" name="TextBox 5"/>
          <p:cNvSpPr txBox="1">
            <a:spLocks noChangeArrowheads="1"/>
          </p:cNvSpPr>
          <p:nvPr/>
        </p:nvSpPr>
        <p:spPr bwMode="auto">
          <a:xfrm>
            <a:off x="5348288" y="4143375"/>
            <a:ext cx="3795712" cy="523875"/>
          </a:xfrm>
          <a:prstGeom prst="rect">
            <a:avLst/>
          </a:prstGeom>
          <a:solidFill>
            <a:srgbClr val="00B0F0"/>
          </a:solidFill>
          <a:ln w="9525">
            <a:noFill/>
            <a:miter lim="800000"/>
            <a:headEnd/>
            <a:tailEnd/>
          </a:ln>
          <a:effectLst>
            <a:outerShdw blurRad="50800" dist="38100" dir="2700000" algn="tl" rotWithShape="0">
              <a:prstClr val="black">
                <a:alpha val="40000"/>
              </a:prstClr>
            </a:outerShdw>
          </a:effectLst>
        </p:spPr>
        <p:txBody>
          <a:bodyPr>
            <a:spAutoFit/>
          </a:bodyPr>
          <a:lstStyle/>
          <a:p>
            <a:r>
              <a:rPr lang="en-US" sz="1400"/>
              <a:t>YMCA Environmental Learning Centre, Paradise Lake, Ontario</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000" dirty="0" smtClean="0"/>
              <a:t>The Controversial “Cover” of </a:t>
            </a:r>
            <a:r>
              <a:rPr lang="en-CA" sz="2000" dirty="0" err="1" smtClean="0"/>
              <a:t>Greensource</a:t>
            </a:r>
            <a:r>
              <a:rPr lang="en-CA" sz="2000" dirty="0" smtClean="0"/>
              <a:t> Magazine</a:t>
            </a:r>
            <a:endParaRPr lang="en-CA" sz="2000" dirty="0"/>
          </a:p>
        </p:txBody>
      </p:sp>
      <p:pic>
        <p:nvPicPr>
          <p:cNvPr id="4" name="Content Placeholder 3" descr="Aqua8april09.jpeg"/>
          <p:cNvPicPr>
            <a:picLocks noGrp="1" noChangeAspect="1"/>
          </p:cNvPicPr>
          <p:nvPr>
            <p:ph idx="1"/>
          </p:nvPr>
        </p:nvPicPr>
        <p:blipFill>
          <a:blip r:embed="rId3" cstate="print"/>
          <a:stretch>
            <a:fillRect/>
          </a:stretch>
        </p:blipFill>
        <p:spPr>
          <a:xfrm>
            <a:off x="1295400" y="914400"/>
            <a:ext cx="3829050" cy="5105400"/>
          </a:xfrm>
          <a:effectLst>
            <a:outerShdw blurRad="50800" dist="38100" dir="2700000" algn="tl" rotWithShape="0">
              <a:prstClr val="black">
                <a:alpha val="40000"/>
              </a:prstClr>
            </a:outerShdw>
          </a:effectLst>
        </p:spPr>
      </p:pic>
      <p:pic>
        <p:nvPicPr>
          <p:cNvPr id="5" name="Picture 4" descr="AquaTower2009_02_08_image2.jpg"/>
          <p:cNvPicPr>
            <a:picLocks noChangeAspect="1"/>
          </p:cNvPicPr>
          <p:nvPr/>
        </p:nvPicPr>
        <p:blipFill>
          <a:blip r:embed="rId4" cstate="print"/>
          <a:stretch>
            <a:fillRect/>
          </a:stretch>
        </p:blipFill>
        <p:spPr>
          <a:xfrm>
            <a:off x="5334000" y="914400"/>
            <a:ext cx="3390900" cy="5105400"/>
          </a:xfrm>
          <a:prstGeom prst="rect">
            <a:avLst/>
          </a:prstGeom>
          <a:effectLst>
            <a:outerShdw blurRad="50800" dist="38100" dir="2700000" algn="tl" rotWithShape="0">
              <a:prstClr val="black">
                <a:alpha val="40000"/>
              </a:prstClr>
            </a:outerShdw>
          </a:effectLst>
        </p:spPr>
      </p:pic>
      <p:sp>
        <p:nvSpPr>
          <p:cNvPr id="6" name="TextBox 5"/>
          <p:cNvSpPr txBox="1"/>
          <p:nvPr/>
        </p:nvSpPr>
        <p:spPr>
          <a:xfrm>
            <a:off x="1295400" y="6096000"/>
            <a:ext cx="7543800" cy="369332"/>
          </a:xfrm>
          <a:prstGeom prst="rect">
            <a:avLst/>
          </a:prstGeom>
          <a:noFill/>
        </p:spPr>
        <p:txBody>
          <a:bodyPr wrap="square" rtlCol="0">
            <a:spAutoFit/>
          </a:bodyPr>
          <a:lstStyle/>
          <a:p>
            <a:r>
              <a:rPr lang="en-CA" sz="1800" dirty="0" smtClean="0"/>
              <a:t>A “sustainable” Chicago residential skyscraper – </a:t>
            </a:r>
            <a:r>
              <a:rPr lang="en-CA" sz="1800" i="1" u="sng" dirty="0" smtClean="0"/>
              <a:t>going for LEED</a:t>
            </a:r>
            <a:endParaRPr lang="en-CA" sz="1800" i="1" u="sng" dirty="0"/>
          </a:p>
        </p:txBody>
      </p:sp>
      <p:sp>
        <p:nvSpPr>
          <p:cNvPr id="7" name="TextBox 6"/>
          <p:cNvSpPr txBox="1"/>
          <p:nvPr/>
        </p:nvSpPr>
        <p:spPr>
          <a:xfrm>
            <a:off x="1371600" y="6550223"/>
            <a:ext cx="7467600" cy="307777"/>
          </a:xfrm>
          <a:prstGeom prst="rect">
            <a:avLst/>
          </a:prstGeom>
          <a:noFill/>
        </p:spPr>
        <p:txBody>
          <a:bodyPr wrap="square" rtlCol="0">
            <a:spAutoFit/>
          </a:bodyPr>
          <a:lstStyle/>
          <a:p>
            <a:r>
              <a:rPr lang="en-CA" sz="1400" dirty="0" smtClean="0"/>
              <a:t>http://greensource.construction.com/green_building_projects/2010/1001_Aqua-Tower.asp</a:t>
            </a:r>
            <a:endParaRPr lang="en-CA" sz="1400"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AquaBuildingChicago04_05_08.jpg"/>
          <p:cNvPicPr>
            <a:picLocks noGrp="1" noChangeAspect="1"/>
          </p:cNvPicPr>
          <p:nvPr>
            <p:ph idx="1"/>
          </p:nvPr>
        </p:nvPicPr>
        <p:blipFill>
          <a:blip r:embed="rId2" cstate="print"/>
          <a:stretch>
            <a:fillRect/>
          </a:stretch>
        </p:blipFill>
        <p:spPr>
          <a:xfrm>
            <a:off x="-914400" y="-2438400"/>
            <a:ext cx="11734800" cy="15646400"/>
          </a:xfrm>
        </p:spPr>
      </p:pic>
      <p:sp>
        <p:nvSpPr>
          <p:cNvPr id="5" name="TextBox 4"/>
          <p:cNvSpPr txBox="1"/>
          <p:nvPr/>
        </p:nvSpPr>
        <p:spPr>
          <a:xfrm>
            <a:off x="1600200" y="5105400"/>
            <a:ext cx="6096000" cy="1323439"/>
          </a:xfrm>
          <a:prstGeom prst="rect">
            <a:avLst/>
          </a:prstGeom>
          <a:solidFill>
            <a:schemeClr val="bg2">
              <a:lumMod val="40000"/>
              <a:lumOff val="60000"/>
            </a:schemeClr>
          </a:solidFill>
        </p:spPr>
        <p:txBody>
          <a:bodyPr wrap="square" rtlCol="0">
            <a:spAutoFit/>
          </a:bodyPr>
          <a:lstStyle/>
          <a:p>
            <a:r>
              <a:rPr lang="en-CA" sz="1600" dirty="0" smtClean="0"/>
              <a:t>Buildings that are purporting to be “sustainable” routinely ignore key issues of detailing ESSENTIAL to achieve energy efficiency – in this building, continuous thermal bridges at every slab edge and 90% wall glazing – 6 different kinds of glazing to make up for the inefficiency caused by the basic design….</a:t>
            </a:r>
            <a:endParaRPr lang="en-CA" sz="1600"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11.jpg"/>
          <p:cNvPicPr>
            <a:picLocks noGrp="1" noChangeAspect="1"/>
          </p:cNvPicPr>
          <p:nvPr>
            <p:ph idx="1"/>
          </p:nvPr>
        </p:nvPicPr>
        <p:blipFill>
          <a:blip r:embed="rId2" cstate="print"/>
          <a:stretch>
            <a:fillRect/>
          </a:stretch>
        </p:blipFill>
        <p:spPr>
          <a:xfrm>
            <a:off x="1600200" y="4038600"/>
            <a:ext cx="3314700" cy="2651760"/>
          </a:xfrm>
        </p:spPr>
      </p:pic>
      <p:pic>
        <p:nvPicPr>
          <p:cNvPr id="5" name="Picture 4" descr="12.jpg"/>
          <p:cNvPicPr>
            <a:picLocks noChangeAspect="1"/>
          </p:cNvPicPr>
          <p:nvPr/>
        </p:nvPicPr>
        <p:blipFill>
          <a:blip r:embed="rId3" cstate="print"/>
          <a:stretch>
            <a:fillRect/>
          </a:stretch>
        </p:blipFill>
        <p:spPr>
          <a:xfrm>
            <a:off x="1352550" y="228600"/>
            <a:ext cx="4286250" cy="3429000"/>
          </a:xfrm>
          <a:prstGeom prst="rect">
            <a:avLst/>
          </a:prstGeom>
        </p:spPr>
      </p:pic>
      <p:pic>
        <p:nvPicPr>
          <p:cNvPr id="6" name="Picture 5" descr="Graph_1_big.jpg"/>
          <p:cNvPicPr>
            <a:picLocks noChangeAspect="1"/>
          </p:cNvPicPr>
          <p:nvPr/>
        </p:nvPicPr>
        <p:blipFill>
          <a:blip r:embed="rId4" cstate="print"/>
          <a:stretch>
            <a:fillRect/>
          </a:stretch>
        </p:blipFill>
        <p:spPr>
          <a:xfrm>
            <a:off x="5334000" y="594360"/>
            <a:ext cx="3543300" cy="2834640"/>
          </a:xfrm>
          <a:prstGeom prst="rect">
            <a:avLst/>
          </a:prstGeom>
        </p:spPr>
      </p:pic>
      <p:pic>
        <p:nvPicPr>
          <p:cNvPr id="7" name="Picture 6" descr="Graph_2_big.jpg"/>
          <p:cNvPicPr>
            <a:picLocks noChangeAspect="1"/>
          </p:cNvPicPr>
          <p:nvPr/>
        </p:nvPicPr>
        <p:blipFill>
          <a:blip r:embed="rId5" cstate="print"/>
          <a:stretch>
            <a:fillRect/>
          </a:stretch>
        </p:blipFill>
        <p:spPr>
          <a:xfrm>
            <a:off x="5257800" y="3429000"/>
            <a:ext cx="3619500" cy="2895600"/>
          </a:xfrm>
          <a:prstGeom prst="rect">
            <a:avLst/>
          </a:prstGeom>
        </p:spPr>
      </p:pic>
      <p:sp>
        <p:nvSpPr>
          <p:cNvPr id="8" name="TextBox 7"/>
          <p:cNvSpPr txBox="1"/>
          <p:nvPr/>
        </p:nvSpPr>
        <p:spPr>
          <a:xfrm>
            <a:off x="5486400" y="6096000"/>
            <a:ext cx="4800600" cy="523220"/>
          </a:xfrm>
          <a:prstGeom prst="rect">
            <a:avLst/>
          </a:prstGeom>
          <a:noFill/>
        </p:spPr>
        <p:txBody>
          <a:bodyPr wrap="square" rtlCol="0">
            <a:spAutoFit/>
          </a:bodyPr>
          <a:lstStyle/>
          <a:p>
            <a:r>
              <a:rPr lang="en-CA" sz="1400" b="1" dirty="0" smtClean="0">
                <a:solidFill>
                  <a:srgbClr val="FF0000"/>
                </a:solidFill>
              </a:rPr>
              <a:t>Heating degree days</a:t>
            </a:r>
            <a:r>
              <a:rPr lang="en-CA" sz="1400" dirty="0" smtClean="0">
                <a:solidFill>
                  <a:srgbClr val="FF0000"/>
                </a:solidFill>
              </a:rPr>
              <a:t> 6,479 F </a:t>
            </a:r>
          </a:p>
          <a:p>
            <a:r>
              <a:rPr lang="en-CA" sz="1400" b="1" dirty="0" smtClean="0">
                <a:solidFill>
                  <a:srgbClr val="0070C0"/>
                </a:solidFill>
              </a:rPr>
              <a:t>Cooling degree days</a:t>
            </a:r>
            <a:r>
              <a:rPr lang="en-CA" sz="1400" dirty="0" smtClean="0">
                <a:solidFill>
                  <a:srgbClr val="0070C0"/>
                </a:solidFill>
              </a:rPr>
              <a:t> 782F</a:t>
            </a:r>
            <a:endParaRPr lang="en-CA" sz="1400" dirty="0">
              <a:solidFill>
                <a:srgbClr val="0070C0"/>
              </a:solidFill>
            </a:endParaRPr>
          </a:p>
        </p:txBody>
      </p:sp>
      <p:sp>
        <p:nvSpPr>
          <p:cNvPr id="9" name="TextBox 8"/>
          <p:cNvSpPr txBox="1"/>
          <p:nvPr/>
        </p:nvSpPr>
        <p:spPr>
          <a:xfrm>
            <a:off x="1447800" y="0"/>
            <a:ext cx="7467600" cy="307777"/>
          </a:xfrm>
          <a:prstGeom prst="rect">
            <a:avLst/>
          </a:prstGeom>
          <a:noFill/>
        </p:spPr>
        <p:txBody>
          <a:bodyPr wrap="square" rtlCol="0">
            <a:spAutoFit/>
          </a:bodyPr>
          <a:lstStyle/>
          <a:p>
            <a:r>
              <a:rPr lang="en-CA" sz="1400" dirty="0" smtClean="0"/>
              <a:t>http://greensource.construction.com/green_building_projects/2010/1001_Aqua-Tower.asp</a:t>
            </a:r>
            <a:endParaRPr lang="en-CA" sz="1400"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CA" sz="2000" dirty="0" smtClean="0"/>
              <a:t>To truly design to climatic concerns you need to go well beyond Heating and Cooling Degree Days values</a:t>
            </a:r>
            <a:endParaRPr lang="en-CA" sz="2000" dirty="0" smtClean="0">
              <a:hlinkClick r:id="rId2"/>
            </a:endParaRPr>
          </a:p>
          <a:p>
            <a:endParaRPr lang="en-CA" sz="2000" dirty="0" smtClean="0">
              <a:hlinkClick r:id="rId2"/>
            </a:endParaRPr>
          </a:p>
          <a:p>
            <a:r>
              <a:rPr lang="en-CA" sz="2000" dirty="0" smtClean="0">
                <a:hlinkClick r:id="rId2"/>
              </a:rPr>
              <a:t>http://www.energy-design-tools.aud.ucla.edu/</a:t>
            </a:r>
            <a:r>
              <a:rPr lang="en-CA" sz="2000" dirty="0" smtClean="0"/>
              <a:t> </a:t>
            </a:r>
          </a:p>
          <a:p>
            <a:endParaRPr lang="en-CA" sz="2000" dirty="0" smtClean="0"/>
          </a:p>
          <a:p>
            <a:r>
              <a:rPr lang="en-CA" sz="2000" dirty="0" smtClean="0"/>
              <a:t>Climate Consultant 4 is a free tool available from the above address.</a:t>
            </a:r>
          </a:p>
          <a:p>
            <a:endParaRPr lang="en-CA" sz="2000" dirty="0" smtClean="0"/>
          </a:p>
          <a:p>
            <a:r>
              <a:rPr lang="en-CA" sz="2000" dirty="0" smtClean="0"/>
              <a:t>You will need to download .</a:t>
            </a:r>
            <a:r>
              <a:rPr lang="en-CA" sz="2000" dirty="0" err="1" smtClean="0"/>
              <a:t>epw</a:t>
            </a:r>
            <a:r>
              <a:rPr lang="en-CA" sz="2000" dirty="0" smtClean="0"/>
              <a:t> climate data for your city from this website</a:t>
            </a:r>
          </a:p>
          <a:p>
            <a:r>
              <a:rPr lang="en-CA" sz="2000" dirty="0" smtClean="0">
                <a:hlinkClick r:id="rId3"/>
              </a:rPr>
              <a:t>http://apps1.eere.energy.gov/buildings/energyplus/cfm/weather_data.cfm</a:t>
            </a:r>
            <a:endParaRPr lang="en-CA" sz="2000" dirty="0" smtClean="0"/>
          </a:p>
          <a:p>
            <a:endParaRPr lang="en-CA" sz="2000" dirty="0" smtClean="0"/>
          </a:p>
          <a:p>
            <a:endParaRPr lang="en-CA" sz="2000" dirty="0"/>
          </a:p>
        </p:txBody>
      </p:sp>
      <p:sp>
        <p:nvSpPr>
          <p:cNvPr id="4" name="Rectangle 2"/>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b="0" dirty="0" smtClean="0">
                <a:solidFill>
                  <a:schemeClr val="bg1"/>
                </a:solidFill>
              </a:rPr>
              <a:t>Graphic Interpretations of Climate Data</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CA" sz="2000" dirty="0" smtClean="0"/>
          </a:p>
          <a:p>
            <a:endParaRPr lang="en-CA" sz="2000" dirty="0"/>
          </a:p>
        </p:txBody>
      </p:sp>
      <p:sp>
        <p:nvSpPr>
          <p:cNvPr id="4" name="Rectangle 2"/>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b="0" dirty="0" smtClean="0">
                <a:solidFill>
                  <a:schemeClr val="bg1"/>
                </a:solidFill>
              </a:rPr>
              <a:t>Graphic Interpretations of Climate Data</a:t>
            </a:r>
          </a:p>
        </p:txBody>
      </p:sp>
      <p:pic>
        <p:nvPicPr>
          <p:cNvPr id="5" name="Picture 4" descr="chart-values.jpg"/>
          <p:cNvPicPr>
            <a:picLocks noChangeAspect="1"/>
          </p:cNvPicPr>
          <p:nvPr/>
        </p:nvPicPr>
        <p:blipFill>
          <a:blip r:embed="rId2" cstate="print"/>
          <a:stretch>
            <a:fillRect/>
          </a:stretch>
        </p:blipFill>
        <p:spPr>
          <a:xfrm>
            <a:off x="1676400" y="1295400"/>
            <a:ext cx="6647986" cy="5334000"/>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p:spPr>
        <p:txBody>
          <a:bodyPr/>
          <a:lstStyle/>
          <a:p>
            <a:r>
              <a:rPr lang="en-CA" dirty="0" smtClean="0"/>
              <a:t>Climate Data for Toronto</a:t>
            </a:r>
            <a:endParaRPr lang="en-CA" dirty="0"/>
          </a:p>
        </p:txBody>
      </p:sp>
      <p:pic>
        <p:nvPicPr>
          <p:cNvPr id="4" name="Content Placeholder 3" descr="toronto-chart.jpg"/>
          <p:cNvPicPr>
            <a:picLocks noGrp="1" noChangeAspect="1"/>
          </p:cNvPicPr>
          <p:nvPr>
            <p:ph idx="1"/>
          </p:nvPr>
        </p:nvPicPr>
        <p:blipFill>
          <a:blip r:embed="rId2" cstate="print"/>
          <a:stretch>
            <a:fillRect/>
          </a:stretch>
        </p:blipFill>
        <p:spPr>
          <a:xfrm>
            <a:off x="1295400" y="990600"/>
            <a:ext cx="6812909" cy="5470268"/>
          </a:xfrm>
        </p:spPr>
      </p:pic>
      <p:sp>
        <p:nvSpPr>
          <p:cNvPr id="5" name="TextBox 4"/>
          <p:cNvSpPr txBox="1"/>
          <p:nvPr/>
        </p:nvSpPr>
        <p:spPr>
          <a:xfrm>
            <a:off x="1295400" y="6400800"/>
            <a:ext cx="6781800" cy="307777"/>
          </a:xfrm>
          <a:prstGeom prst="rect">
            <a:avLst/>
          </a:prstGeom>
          <a:noFill/>
        </p:spPr>
        <p:txBody>
          <a:bodyPr wrap="square" rtlCol="0">
            <a:spAutoFit/>
          </a:bodyPr>
          <a:lstStyle/>
          <a:p>
            <a:r>
              <a:rPr lang="en-CA" sz="1400" dirty="0" smtClean="0"/>
              <a:t>Data taken from Climate Consultant 4</a:t>
            </a:r>
            <a:endParaRPr lang="en-CA" sz="1400" dirty="0"/>
          </a:p>
        </p:txBody>
      </p:sp>
      <p:sp>
        <p:nvSpPr>
          <p:cNvPr id="6" name="Rectangle 5"/>
          <p:cNvSpPr/>
          <p:nvPr/>
        </p:nvSpPr>
        <p:spPr bwMode="auto">
          <a:xfrm>
            <a:off x="1371600" y="5562600"/>
            <a:ext cx="6705600" cy="304800"/>
          </a:xfrm>
          <a:prstGeom prst="rect">
            <a:avLst/>
          </a:prstGeom>
          <a:noFill/>
          <a:ln w="38100" cap="flat" cmpd="sng" algn="ctr">
            <a:solidFill>
              <a:srgbClr val="FF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
        <p:nvSpPr>
          <p:cNvPr id="7" name="TextBox 6"/>
          <p:cNvSpPr txBox="1"/>
          <p:nvPr/>
        </p:nvSpPr>
        <p:spPr>
          <a:xfrm>
            <a:off x="228600" y="5181600"/>
            <a:ext cx="1066800" cy="923330"/>
          </a:xfrm>
          <a:prstGeom prst="rect">
            <a:avLst/>
          </a:prstGeom>
          <a:solidFill>
            <a:schemeClr val="tx1"/>
          </a:solidFill>
        </p:spPr>
        <p:txBody>
          <a:bodyPr wrap="square" rtlCol="0">
            <a:spAutoFit/>
          </a:bodyPr>
          <a:lstStyle/>
          <a:p>
            <a:r>
              <a:rPr lang="en-CA" sz="1800" dirty="0" smtClean="0">
                <a:solidFill>
                  <a:schemeClr val="bg1"/>
                </a:solidFill>
              </a:rPr>
              <a:t>Ignore snow data</a:t>
            </a:r>
            <a:endParaRPr lang="en-CA" sz="18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toronto-combined.jpg"/>
          <p:cNvPicPr>
            <a:picLocks noGrp="1" noChangeAspect="1"/>
          </p:cNvPicPr>
          <p:nvPr>
            <p:ph idx="1"/>
          </p:nvPr>
        </p:nvPicPr>
        <p:blipFill>
          <a:blip r:embed="rId2" cstate="print"/>
          <a:stretch>
            <a:fillRect/>
          </a:stretch>
        </p:blipFill>
        <p:spPr>
          <a:xfrm>
            <a:off x="1295399" y="381000"/>
            <a:ext cx="7683299" cy="6172200"/>
          </a:xfrm>
          <a:solidFill>
            <a:srgbClr val="FFC000"/>
          </a:solidFill>
        </p:spPr>
      </p:pic>
      <p:sp>
        <p:nvSpPr>
          <p:cNvPr id="5" name="Rectangle 4"/>
          <p:cNvSpPr/>
          <p:nvPr/>
        </p:nvSpPr>
        <p:spPr bwMode="auto">
          <a:xfrm>
            <a:off x="3429000" y="3505200"/>
            <a:ext cx="5029200" cy="152400"/>
          </a:xfrm>
          <a:prstGeom prst="rect">
            <a:avLst/>
          </a:prstGeom>
          <a:solidFill>
            <a:srgbClr val="FF6600"/>
          </a:solidFill>
          <a:ln w="28575" cap="flat" cmpd="sng" algn="ctr">
            <a:solidFill>
              <a:srgbClr val="FF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
        <p:nvSpPr>
          <p:cNvPr id="6" name="TextBox 5"/>
          <p:cNvSpPr txBox="1"/>
          <p:nvPr/>
        </p:nvSpPr>
        <p:spPr>
          <a:xfrm>
            <a:off x="4419600" y="2971800"/>
            <a:ext cx="3048000" cy="461665"/>
          </a:xfrm>
          <a:prstGeom prst="rect">
            <a:avLst/>
          </a:prstGeom>
          <a:solidFill>
            <a:schemeClr val="bg1"/>
          </a:solidFill>
        </p:spPr>
        <p:txBody>
          <a:bodyPr wrap="square" rtlCol="0">
            <a:spAutoFit/>
          </a:bodyPr>
          <a:lstStyle/>
          <a:p>
            <a:r>
              <a:rPr lang="en-CA" dirty="0" smtClean="0"/>
              <a:t>The Comfort Zone</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toronto-hump.jpg"/>
          <p:cNvPicPr>
            <a:picLocks noGrp="1" noChangeAspect="1"/>
          </p:cNvPicPr>
          <p:nvPr>
            <p:ph idx="1"/>
          </p:nvPr>
        </p:nvPicPr>
        <p:blipFill>
          <a:blip r:embed="rId2" cstate="print"/>
          <a:stretch>
            <a:fillRect/>
          </a:stretch>
        </p:blipFill>
        <p:spPr>
          <a:xfrm>
            <a:off x="1295400" y="381000"/>
            <a:ext cx="7610719" cy="6096000"/>
          </a:xfr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toronto-ground.jpg"/>
          <p:cNvPicPr>
            <a:picLocks noGrp="1" noChangeAspect="1"/>
          </p:cNvPicPr>
          <p:nvPr>
            <p:ph idx="1"/>
          </p:nvPr>
        </p:nvPicPr>
        <p:blipFill>
          <a:blip r:embed="rId2" cstate="print"/>
          <a:stretch>
            <a:fillRect/>
          </a:stretch>
        </p:blipFill>
        <p:spPr>
          <a:xfrm>
            <a:off x="1295400" y="152400"/>
            <a:ext cx="7508252" cy="6019800"/>
          </a:xfrm>
        </p:spPr>
      </p:pic>
      <p:sp>
        <p:nvSpPr>
          <p:cNvPr id="5" name="TextBox 4"/>
          <p:cNvSpPr txBox="1"/>
          <p:nvPr/>
        </p:nvSpPr>
        <p:spPr>
          <a:xfrm>
            <a:off x="1295400" y="6172200"/>
            <a:ext cx="7467600" cy="646331"/>
          </a:xfrm>
          <a:prstGeom prst="rect">
            <a:avLst/>
          </a:prstGeom>
          <a:noFill/>
        </p:spPr>
        <p:txBody>
          <a:bodyPr wrap="square" rtlCol="0">
            <a:spAutoFit/>
          </a:bodyPr>
          <a:lstStyle/>
          <a:p>
            <a:r>
              <a:rPr lang="en-CA" sz="1800" dirty="0" smtClean="0"/>
              <a:t>Ground temperature is helpful if looking for </a:t>
            </a:r>
            <a:r>
              <a:rPr lang="en-CA" sz="1800" dirty="0" err="1" smtClean="0"/>
              <a:t>geoexchange</a:t>
            </a:r>
            <a:r>
              <a:rPr lang="en-CA" sz="1800" dirty="0" smtClean="0"/>
              <a:t>, preheating or </a:t>
            </a:r>
            <a:r>
              <a:rPr lang="en-CA" sz="1800" dirty="0" err="1" smtClean="0"/>
              <a:t>precooling</a:t>
            </a:r>
            <a:r>
              <a:rPr lang="en-CA" sz="1800" dirty="0" smtClean="0"/>
              <a:t> air intake.</a:t>
            </a:r>
            <a:endParaRPr lang="en-CA" sz="1800"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toronto-temp-range.jpg"/>
          <p:cNvPicPr>
            <a:picLocks noGrp="1" noChangeAspect="1"/>
          </p:cNvPicPr>
          <p:nvPr>
            <p:ph idx="1"/>
          </p:nvPr>
        </p:nvPicPr>
        <p:blipFill>
          <a:blip r:embed="rId2" cstate="print"/>
          <a:stretch>
            <a:fillRect/>
          </a:stretch>
        </p:blipFill>
        <p:spPr>
          <a:xfrm>
            <a:off x="1295400" y="381000"/>
            <a:ext cx="7473612" cy="6019800"/>
          </a:xfrm>
        </p:spPr>
      </p:pic>
      <p:sp>
        <p:nvSpPr>
          <p:cNvPr id="5" name="Rectangle 4"/>
          <p:cNvSpPr/>
          <p:nvPr/>
        </p:nvSpPr>
        <p:spPr bwMode="auto">
          <a:xfrm>
            <a:off x="3352800" y="2895600"/>
            <a:ext cx="4953000" cy="228600"/>
          </a:xfrm>
          <a:prstGeom prst="rect">
            <a:avLst/>
          </a:prstGeom>
          <a:solidFill>
            <a:srgbClr val="FF6600"/>
          </a:solidFill>
          <a:ln w="28575" cap="flat" cmpd="sng" algn="ctr">
            <a:solidFill>
              <a:srgbClr val="FF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
        <p:nvSpPr>
          <p:cNvPr id="6" name="TextBox 5"/>
          <p:cNvSpPr txBox="1"/>
          <p:nvPr/>
        </p:nvSpPr>
        <p:spPr>
          <a:xfrm>
            <a:off x="4419600" y="1828800"/>
            <a:ext cx="3048000" cy="461665"/>
          </a:xfrm>
          <a:prstGeom prst="rect">
            <a:avLst/>
          </a:prstGeom>
          <a:solidFill>
            <a:schemeClr val="bg1"/>
          </a:solidFill>
        </p:spPr>
        <p:txBody>
          <a:bodyPr wrap="square" rtlCol="0">
            <a:spAutoFit/>
          </a:bodyPr>
          <a:lstStyle/>
          <a:p>
            <a:r>
              <a:rPr lang="en-CA" dirty="0" smtClean="0"/>
              <a:t>The Comfort Zone?</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toronto-temp-range.jpg"/>
          <p:cNvPicPr>
            <a:picLocks noGrp="1" noChangeAspect="1"/>
          </p:cNvPicPr>
          <p:nvPr>
            <p:ph idx="1"/>
          </p:nvPr>
        </p:nvPicPr>
        <p:blipFill>
          <a:blip r:embed="rId2" cstate="print"/>
          <a:stretch>
            <a:fillRect/>
          </a:stretch>
        </p:blipFill>
        <p:spPr>
          <a:xfrm>
            <a:off x="1295400" y="381000"/>
            <a:ext cx="7473612" cy="6019800"/>
          </a:xfrm>
          <a:effectLst>
            <a:outerShdw blurRad="50800" dist="38100" dir="2700000" algn="tl" rotWithShape="0">
              <a:prstClr val="black">
                <a:alpha val="40000"/>
              </a:prstClr>
            </a:outerShdw>
          </a:effectLst>
        </p:spPr>
      </p:pic>
      <p:sp>
        <p:nvSpPr>
          <p:cNvPr id="5" name="Rectangle 4"/>
          <p:cNvSpPr/>
          <p:nvPr/>
        </p:nvSpPr>
        <p:spPr bwMode="auto">
          <a:xfrm>
            <a:off x="3276600" y="2590800"/>
            <a:ext cx="5029200" cy="838200"/>
          </a:xfrm>
          <a:prstGeom prst="rect">
            <a:avLst/>
          </a:prstGeom>
          <a:solidFill>
            <a:srgbClr val="FFC000"/>
          </a:solidFill>
          <a:ln w="2857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
        <p:nvSpPr>
          <p:cNvPr id="6" name="TextBox 5"/>
          <p:cNvSpPr txBox="1"/>
          <p:nvPr/>
        </p:nvSpPr>
        <p:spPr>
          <a:xfrm>
            <a:off x="3352800" y="1828800"/>
            <a:ext cx="5105400" cy="461665"/>
          </a:xfrm>
          <a:prstGeom prst="rect">
            <a:avLst/>
          </a:prstGeom>
          <a:solidFill>
            <a:schemeClr val="bg1"/>
          </a:solidFill>
        </p:spPr>
        <p:txBody>
          <a:bodyPr wrap="square" rtlCol="0">
            <a:spAutoFit/>
          </a:bodyPr>
          <a:lstStyle/>
          <a:p>
            <a:r>
              <a:rPr lang="en-CA" dirty="0" smtClean="0"/>
              <a:t>The Carbon Neutral Comfort Zone?</a:t>
            </a:r>
            <a:endParaRPr lang="en-CA" dirty="0"/>
          </a:p>
        </p:txBody>
      </p:sp>
      <p:sp>
        <p:nvSpPr>
          <p:cNvPr id="7" name="Rectangle 6"/>
          <p:cNvSpPr/>
          <p:nvPr/>
        </p:nvSpPr>
        <p:spPr bwMode="auto">
          <a:xfrm>
            <a:off x="3276600" y="2895600"/>
            <a:ext cx="5029200" cy="228600"/>
          </a:xfrm>
          <a:prstGeom prst="rect">
            <a:avLst/>
          </a:prstGeom>
          <a:solidFill>
            <a:srgbClr val="FF6600"/>
          </a:solidFill>
          <a:ln w="28575" cap="flat" cmpd="sng" algn="ctr">
            <a:solidFill>
              <a:srgbClr val="FF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toronto-summer.jpg"/>
          <p:cNvPicPr>
            <a:picLocks noGrp="1" noChangeAspect="1"/>
          </p:cNvPicPr>
          <p:nvPr>
            <p:ph idx="1"/>
          </p:nvPr>
        </p:nvPicPr>
        <p:blipFill>
          <a:blip r:embed="rId2" cstate="print"/>
          <a:stretch>
            <a:fillRect/>
          </a:stretch>
        </p:blipFill>
        <p:spPr>
          <a:xfrm>
            <a:off x="1295399" y="381000"/>
            <a:ext cx="7380753" cy="5943600"/>
          </a:xfrm>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toronto-wind.jpg"/>
          <p:cNvPicPr>
            <a:picLocks noGrp="1" noChangeAspect="1"/>
          </p:cNvPicPr>
          <p:nvPr>
            <p:ph idx="1"/>
          </p:nvPr>
        </p:nvPicPr>
        <p:blipFill>
          <a:blip r:embed="rId2" cstate="print"/>
          <a:stretch>
            <a:fillRect/>
          </a:stretch>
        </p:blipFill>
        <p:spPr>
          <a:xfrm>
            <a:off x="1295400" y="152400"/>
            <a:ext cx="7467600" cy="6020844"/>
          </a:xfrm>
          <a:effectLst>
            <a:outerShdw blurRad="50800" dist="38100" dir="2700000" algn="tl" rotWithShape="0">
              <a:prstClr val="black">
                <a:alpha val="40000"/>
              </a:prstClr>
            </a:outerShdw>
          </a:effectLst>
        </p:spPr>
      </p:pic>
      <p:sp>
        <p:nvSpPr>
          <p:cNvPr id="5" name="TextBox 4"/>
          <p:cNvSpPr txBox="1"/>
          <p:nvPr/>
        </p:nvSpPr>
        <p:spPr>
          <a:xfrm>
            <a:off x="1371600" y="6172200"/>
            <a:ext cx="7467600" cy="584775"/>
          </a:xfrm>
          <a:prstGeom prst="rect">
            <a:avLst/>
          </a:prstGeom>
          <a:noFill/>
        </p:spPr>
        <p:txBody>
          <a:bodyPr wrap="square" rtlCol="0">
            <a:spAutoFit/>
          </a:bodyPr>
          <a:lstStyle/>
          <a:p>
            <a:r>
              <a:rPr lang="en-CA" sz="1600" dirty="0" smtClean="0"/>
              <a:t>Looking at general wind velocity will help to determine if micro scale wind turbines will be of any use.</a:t>
            </a:r>
            <a:endParaRPr lang="en-CA" sz="1600" dirty="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toronto-jan.jpg"/>
          <p:cNvPicPr>
            <a:picLocks noGrp="1" noChangeAspect="1"/>
          </p:cNvPicPr>
          <p:nvPr>
            <p:ph idx="1"/>
          </p:nvPr>
        </p:nvPicPr>
        <p:blipFill>
          <a:blip r:embed="rId2" cstate="print"/>
          <a:stretch>
            <a:fillRect/>
          </a:stretch>
        </p:blipFill>
        <p:spPr>
          <a:xfrm>
            <a:off x="1295400" y="381000"/>
            <a:ext cx="7415074" cy="5943600"/>
          </a:xfrm>
        </p:spPr>
      </p:pic>
      <p:sp>
        <p:nvSpPr>
          <p:cNvPr id="5" name="TextBox 4"/>
          <p:cNvSpPr txBox="1"/>
          <p:nvPr/>
        </p:nvSpPr>
        <p:spPr>
          <a:xfrm>
            <a:off x="2819400" y="2438400"/>
            <a:ext cx="6096000" cy="4185761"/>
          </a:xfrm>
          <a:prstGeom prst="rect">
            <a:avLst/>
          </a:prstGeom>
          <a:solidFill>
            <a:schemeClr val="bg1"/>
          </a:solidFill>
        </p:spPr>
        <p:txBody>
          <a:bodyPr wrap="square" rtlCol="0">
            <a:spAutoFit/>
          </a:bodyPr>
          <a:lstStyle/>
          <a:p>
            <a:r>
              <a:rPr lang="en-CA" sz="1400" b="1" dirty="0" smtClean="0"/>
              <a:t>Wind Wheel </a:t>
            </a:r>
          </a:p>
          <a:p>
            <a:r>
              <a:rPr lang="en-CA" sz="1400" dirty="0" smtClean="0"/>
              <a:t>The Wind Wheel is unique to Climate Consultant. It displays for each wind direction the Wind Velocity and Frequency of Occurrence along with concurrent Dry Bulb Temperature and Relative Humidity. The outer ring shows the percentage of hours when the wind comes from each direction. On the next ring the height and color of the bars shows the average temperature of the wind coming from that direction (light blue is in the comfort zone, blue is cool or cold, and red is warm or hot). The next smaller ring shows average humidity (light green is comfortable, yellow is dry, and green is humid). The innermost circle shows the wind velocities that come from each direction; the tallest brown triangle is the maximum velocity for that period, medium brown is the average velocity, and the smallest light brown triangle is the minimum velocity.  Hours when there is zero wind speed do not appear on this chart.   The graphic key to all this information is summarized in the icon in the lower right </a:t>
            </a:r>
            <a:r>
              <a:rPr lang="en-CA" sz="1400" dirty="0" err="1" smtClean="0"/>
              <a:t>labeled</a:t>
            </a:r>
            <a:r>
              <a:rPr lang="en-CA" sz="1400" dirty="0" smtClean="0"/>
              <a:t> Wind Speed, RH, Temp, and Hours. One of the most interesting options in Wind Wheel is to animate any set of days or months and watch how wind direction and velocity changes. Static averages for each day, or for any set of days or months can also be plotted. </a:t>
            </a:r>
            <a:endParaRPr lang="en-CA"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toronto-july.jpg"/>
          <p:cNvPicPr>
            <a:picLocks noGrp="1" noChangeAspect="1"/>
          </p:cNvPicPr>
          <p:nvPr>
            <p:ph idx="1"/>
          </p:nvPr>
        </p:nvPicPr>
        <p:blipFill>
          <a:blip r:embed="rId2" cstate="print"/>
          <a:stretch>
            <a:fillRect/>
          </a:stretch>
        </p:blipFill>
        <p:spPr>
          <a:xfrm>
            <a:off x="1295400" y="381000"/>
            <a:ext cx="7497320" cy="6019800"/>
          </a:xfrm>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toronto-sept.jpg"/>
          <p:cNvPicPr>
            <a:picLocks noGrp="1" noChangeAspect="1"/>
          </p:cNvPicPr>
          <p:nvPr>
            <p:ph idx="1"/>
          </p:nvPr>
        </p:nvPicPr>
        <p:blipFill>
          <a:blip r:embed="rId2" cstate="print"/>
          <a:stretch>
            <a:fillRect/>
          </a:stretch>
        </p:blipFill>
        <p:spPr>
          <a:xfrm>
            <a:off x="1295399" y="381000"/>
            <a:ext cx="7577615" cy="6096000"/>
          </a:xfrm>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Windrose-doc-figure.png"/>
          <p:cNvPicPr>
            <a:picLocks noGrp="1" noChangeAspect="1"/>
          </p:cNvPicPr>
          <p:nvPr>
            <p:ph idx="1"/>
          </p:nvPr>
        </p:nvPicPr>
        <p:blipFill>
          <a:blip r:embed="rId2" cstate="print"/>
          <a:stretch>
            <a:fillRect/>
          </a:stretch>
        </p:blipFill>
        <p:spPr>
          <a:xfrm>
            <a:off x="1447800" y="457200"/>
            <a:ext cx="4876800" cy="5981888"/>
          </a:xfrm>
        </p:spPr>
      </p:pic>
      <p:sp>
        <p:nvSpPr>
          <p:cNvPr id="5" name="TextBox 4"/>
          <p:cNvSpPr txBox="1"/>
          <p:nvPr/>
        </p:nvSpPr>
        <p:spPr>
          <a:xfrm>
            <a:off x="1447800" y="6400800"/>
            <a:ext cx="6477000" cy="307777"/>
          </a:xfrm>
          <a:prstGeom prst="rect">
            <a:avLst/>
          </a:prstGeom>
          <a:noFill/>
        </p:spPr>
        <p:txBody>
          <a:bodyPr wrap="square" rtlCol="0">
            <a:spAutoFit/>
          </a:bodyPr>
          <a:lstStyle/>
          <a:p>
            <a:r>
              <a:rPr lang="en-CA" sz="1400" dirty="0" smtClean="0"/>
              <a:t>http://ontario.hazards.ca/maps/windroses/windrosesites-e.html</a:t>
            </a:r>
            <a:endParaRPr lang="en-CA" sz="1400" dirty="0"/>
          </a:p>
        </p:txBody>
      </p:sp>
      <p:sp>
        <p:nvSpPr>
          <p:cNvPr id="6" name="TextBox 5"/>
          <p:cNvSpPr txBox="1"/>
          <p:nvPr/>
        </p:nvSpPr>
        <p:spPr>
          <a:xfrm>
            <a:off x="6477000" y="381000"/>
            <a:ext cx="2514600" cy="830997"/>
          </a:xfrm>
          <a:prstGeom prst="rect">
            <a:avLst/>
          </a:prstGeom>
          <a:noFill/>
        </p:spPr>
        <p:txBody>
          <a:bodyPr wrap="square" rtlCol="0">
            <a:spAutoFit/>
          </a:bodyPr>
          <a:lstStyle/>
          <a:p>
            <a:r>
              <a:rPr lang="en-CA" sz="1600" dirty="0" smtClean="0"/>
              <a:t>Wind info can be downloaded at http://www.windatlas.ca/</a:t>
            </a:r>
            <a:endParaRPr lang="en-CA" sz="1600"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toronto-psychrometric.jpg"/>
          <p:cNvPicPr>
            <a:picLocks noGrp="1" noChangeAspect="1"/>
          </p:cNvPicPr>
          <p:nvPr>
            <p:ph idx="1"/>
          </p:nvPr>
        </p:nvPicPr>
        <p:blipFill>
          <a:blip r:embed="rId2" cstate="print"/>
          <a:stretch>
            <a:fillRect/>
          </a:stretch>
        </p:blipFill>
        <p:spPr>
          <a:xfrm>
            <a:off x="1295400" y="381000"/>
            <a:ext cx="7594044" cy="6096000"/>
          </a:xfrm>
        </p:spPr>
      </p:pic>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152400" y="0"/>
            <a:ext cx="9296400" cy="6858000"/>
          </a:xfrm>
          <a:prstGeom prst="rect">
            <a:avLst/>
          </a:prstGeom>
          <a:solidFill>
            <a:srgbClr val="008000"/>
          </a:solidFill>
          <a:ln w="9525">
            <a:solidFill>
              <a:srgbClr val="008000"/>
            </a:solidFill>
            <a:miter lim="800000"/>
            <a:headEnd/>
            <a:tailEnd/>
          </a:ln>
          <a:effectLst>
            <a:outerShdw dist="23000" dir="5400000" rotWithShape="0">
              <a:srgbClr val="808080">
                <a:alpha val="34999"/>
              </a:srgbClr>
            </a:outerShdw>
          </a:effectLst>
        </p:spPr>
        <p:txBody>
          <a:bodyPr anchor="ctr"/>
          <a:lstStyle/>
          <a:p>
            <a:pPr algn="ctr">
              <a:defRPr/>
            </a:pPr>
            <a:endParaRPr lang="en-US">
              <a:solidFill>
                <a:srgbClr val="FFFFFF"/>
              </a:solidFill>
              <a:latin typeface="Calibri" charset="0"/>
            </a:endParaRPr>
          </a:p>
        </p:txBody>
      </p:sp>
      <p:sp>
        <p:nvSpPr>
          <p:cNvPr id="5" name="Rectangle 4"/>
          <p:cNvSpPr/>
          <p:nvPr/>
        </p:nvSpPr>
        <p:spPr bwMode="auto">
          <a:xfrm>
            <a:off x="1676400" y="685800"/>
            <a:ext cx="5715000" cy="5791200"/>
          </a:xfrm>
          <a:prstGeom prst="rect">
            <a:avLst/>
          </a:prstGeom>
          <a:solidFill>
            <a:schemeClr val="tx1"/>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
        <p:nvSpPr>
          <p:cNvPr id="5123" name="Rectangle 4"/>
          <p:cNvSpPr>
            <a:spLocks noGrp="1" noChangeArrowheads="1"/>
          </p:cNvSpPr>
          <p:nvPr>
            <p:ph type="ctrTitle"/>
          </p:nvPr>
        </p:nvSpPr>
        <p:spPr>
          <a:xfrm>
            <a:off x="685800" y="1044575"/>
            <a:ext cx="7772400" cy="1470025"/>
          </a:xfrm>
        </p:spPr>
        <p:txBody>
          <a:bodyPr/>
          <a:lstStyle/>
          <a:p>
            <a:pPr algn="ctr" eaLnBrk="1" hangingPunct="1"/>
            <a:r>
              <a:rPr lang="en-US" dirty="0" smtClean="0">
                <a:solidFill>
                  <a:schemeClr val="bg1"/>
                </a:solidFill>
              </a:rPr>
              <a:t>Mining LEED</a:t>
            </a:r>
            <a:r>
              <a:rPr lang="en-US" baseline="30000" dirty="0" smtClean="0">
                <a:solidFill>
                  <a:schemeClr val="bg1"/>
                </a:solidFill>
              </a:rPr>
              <a:t>TM</a:t>
            </a:r>
            <a:r>
              <a:rPr lang="en-US" dirty="0" smtClean="0">
                <a:solidFill>
                  <a:schemeClr val="bg1"/>
                </a:solidFill>
              </a:rPr>
              <a:t> for Carbon:</a:t>
            </a:r>
          </a:p>
        </p:txBody>
      </p:sp>
      <p:sp>
        <p:nvSpPr>
          <p:cNvPr id="5124" name="Rectangle 5"/>
          <p:cNvSpPr>
            <a:spLocks noGrp="1" noChangeArrowheads="1"/>
          </p:cNvSpPr>
          <p:nvPr>
            <p:ph type="subTitle" idx="1"/>
          </p:nvPr>
        </p:nvSpPr>
        <p:spPr>
          <a:xfrm>
            <a:off x="1371600" y="4572000"/>
            <a:ext cx="6400800" cy="1752600"/>
          </a:xfrm>
        </p:spPr>
        <p:txBody>
          <a:bodyPr/>
          <a:lstStyle/>
          <a:p>
            <a:pPr marL="0" indent="0" algn="ctr" eaLnBrk="1" hangingPunct="1"/>
            <a:r>
              <a:rPr lang="en-US" sz="2000" baseline="0" dirty="0" smtClean="0">
                <a:solidFill>
                  <a:schemeClr val="bg1"/>
                </a:solidFill>
              </a:rPr>
              <a:t>Energy Effective Design and LEED</a:t>
            </a:r>
            <a:r>
              <a:rPr lang="en-US" sz="2000" baseline="30000" dirty="0" smtClean="0">
                <a:solidFill>
                  <a:schemeClr val="bg1"/>
                </a:solidFill>
              </a:rPr>
              <a:t>TM</a:t>
            </a:r>
            <a:r>
              <a:rPr lang="en-US" sz="2000" baseline="0" dirty="0" smtClean="0">
                <a:solidFill>
                  <a:schemeClr val="bg1"/>
                </a:solidFill>
              </a:rPr>
              <a:t> Credits</a:t>
            </a:r>
          </a:p>
          <a:p>
            <a:pPr marL="0" indent="0" algn="ctr" eaLnBrk="1" hangingPunct="1"/>
            <a:endParaRPr lang="en-US" sz="1400" baseline="0" dirty="0" smtClean="0">
              <a:solidFill>
                <a:schemeClr val="bg1"/>
              </a:solidFill>
              <a:cs typeface="Arial" charset="0"/>
            </a:endParaRPr>
          </a:p>
          <a:p>
            <a:pPr marL="0" indent="0" algn="ctr" eaLnBrk="1" hangingPunct="1"/>
            <a:r>
              <a:rPr lang="en-US" sz="1400" baseline="0" dirty="0" smtClean="0">
                <a:solidFill>
                  <a:schemeClr val="bg1"/>
                </a:solidFill>
                <a:cs typeface="Arial" charset="0"/>
              </a:rPr>
              <a:t>We will dissect this Platinum + Carbon Neutral Building</a:t>
            </a:r>
          </a:p>
          <a:p>
            <a:pPr marL="0" indent="0" algn="ctr" eaLnBrk="1" hangingPunct="1"/>
            <a:r>
              <a:rPr lang="en-US" sz="1400" baseline="0" dirty="0" smtClean="0">
                <a:solidFill>
                  <a:schemeClr val="bg1"/>
                </a:solidFill>
                <a:cs typeface="Arial" charset="0"/>
              </a:rPr>
              <a:t>To see how LEED</a:t>
            </a:r>
            <a:r>
              <a:rPr lang="en-US" sz="1400" baseline="30000" dirty="0" smtClean="0">
                <a:solidFill>
                  <a:schemeClr val="bg1"/>
                </a:solidFill>
                <a:cs typeface="Arial" charset="0"/>
              </a:rPr>
              <a:t>TM</a:t>
            </a:r>
            <a:r>
              <a:rPr lang="en-US" sz="1400" baseline="0" dirty="0" smtClean="0">
                <a:solidFill>
                  <a:schemeClr val="bg1"/>
                </a:solidFill>
                <a:cs typeface="Arial" charset="0"/>
              </a:rPr>
              <a:t> credits can be used as a </a:t>
            </a:r>
          </a:p>
          <a:p>
            <a:pPr marL="0" indent="0" algn="ctr" eaLnBrk="1" hangingPunct="1"/>
            <a:r>
              <a:rPr lang="en-US" sz="1400" baseline="0" dirty="0" smtClean="0">
                <a:solidFill>
                  <a:schemeClr val="bg1"/>
                </a:solidFill>
                <a:cs typeface="Arial" charset="0"/>
              </a:rPr>
              <a:t>spring point to elevate to Carbon Neutral</a:t>
            </a:r>
            <a:endParaRPr lang="en-US" sz="1200" baseline="0" dirty="0" smtClean="0">
              <a:solidFill>
                <a:schemeClr val="bg1"/>
              </a:solidFill>
              <a:cs typeface="Arial" charset="0"/>
            </a:endParaRPr>
          </a:p>
        </p:txBody>
      </p:sp>
      <p:pic>
        <p:nvPicPr>
          <p:cNvPr id="6" name="Picture 5" descr="DSC_9736.JPG"/>
          <p:cNvPicPr>
            <a:picLocks noChangeAspect="1"/>
          </p:cNvPicPr>
          <p:nvPr/>
        </p:nvPicPr>
        <p:blipFill>
          <a:blip r:embed="rId2" cstate="print"/>
          <a:stretch>
            <a:fillRect/>
          </a:stretch>
        </p:blipFill>
        <p:spPr>
          <a:xfrm>
            <a:off x="2514600" y="1828800"/>
            <a:ext cx="4038600" cy="2710994"/>
          </a:xfrm>
          <a:prstGeom prst="rect">
            <a:avLst/>
          </a:prstGeom>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295400" y="381000"/>
            <a:ext cx="7848600" cy="838200"/>
          </a:xfrm>
          <a:solidFill>
            <a:schemeClr val="tx1"/>
          </a:solidFill>
        </p:spPr>
        <p:txBody>
          <a:bodyPr/>
          <a:lstStyle/>
          <a:p>
            <a:pPr eaLnBrk="1" hangingPunct="1"/>
            <a:r>
              <a:rPr lang="en-US" dirty="0" smtClean="0">
                <a:solidFill>
                  <a:schemeClr val="bg1"/>
                </a:solidFill>
              </a:rPr>
              <a:t>Comparing Carbon Neutral to LEED</a:t>
            </a:r>
            <a:r>
              <a:rPr lang="en-US" baseline="30000" dirty="0" smtClean="0">
                <a:solidFill>
                  <a:schemeClr val="bg1"/>
                </a:solidFill>
              </a:rPr>
              <a:t>TM</a:t>
            </a:r>
          </a:p>
        </p:txBody>
      </p:sp>
      <p:sp>
        <p:nvSpPr>
          <p:cNvPr id="52227" name="Rectangle 3"/>
          <p:cNvSpPr>
            <a:spLocks noGrp="1" noChangeArrowheads="1"/>
          </p:cNvSpPr>
          <p:nvPr>
            <p:ph idx="1"/>
          </p:nvPr>
        </p:nvSpPr>
        <p:spPr>
          <a:xfrm>
            <a:off x="1295400" y="1295400"/>
            <a:ext cx="7162800" cy="5334000"/>
          </a:xfrm>
        </p:spPr>
        <p:txBody>
          <a:bodyPr/>
          <a:lstStyle/>
          <a:p>
            <a:pPr marL="0" indent="0" eaLnBrk="1" hangingPunct="1">
              <a:buFontTx/>
              <a:buChar char="•"/>
            </a:pPr>
            <a:r>
              <a:rPr lang="en-US" sz="2000" dirty="0" smtClean="0"/>
              <a:t>  LEED</a:t>
            </a:r>
            <a:r>
              <a:rPr lang="en-US" sz="2000" baseline="30000" dirty="0" smtClean="0"/>
              <a:t>TM</a:t>
            </a:r>
            <a:r>
              <a:rPr lang="en-US" sz="2000" dirty="0" smtClean="0"/>
              <a:t> is a </a:t>
            </a:r>
            <a:r>
              <a:rPr lang="en-US" sz="2000" i="1" dirty="0" smtClean="0"/>
              <a:t>holistic assessment tool</a:t>
            </a:r>
            <a:r>
              <a:rPr lang="en-US" sz="2000" dirty="0" smtClean="0"/>
              <a:t> that looks at the overall sustainable nature of buildings within a prescribed rating system </a:t>
            </a:r>
            <a:r>
              <a:rPr lang="en-US" sz="2000" i="1" dirty="0" smtClean="0"/>
              <a:t>to provide a basis for comparison – </a:t>
            </a:r>
            <a:r>
              <a:rPr lang="en-US" sz="2000" dirty="0" smtClean="0"/>
              <a:t>with the hopes of changing the market</a:t>
            </a:r>
            <a:br>
              <a:rPr lang="en-US" sz="2000" dirty="0" smtClean="0"/>
            </a:br>
            <a:endParaRPr lang="en-US" sz="2000" dirty="0" smtClean="0"/>
          </a:p>
          <a:p>
            <a:pPr marL="0" indent="0" eaLnBrk="1" hangingPunct="1">
              <a:buFontTx/>
              <a:buChar char="•"/>
            </a:pPr>
            <a:r>
              <a:rPr lang="en-US" sz="2000" dirty="0" smtClean="0"/>
              <a:t>  Projects are ranked from Certified to Platinum on the basis of credits achieved in the areas of Sustainable Sites, Energy Efficiency, Materials and Resources, Water Efficiency, Indoor Environmental Quality and Innovation in Design Process</a:t>
            </a:r>
            <a:br>
              <a:rPr lang="en-US" sz="2000" dirty="0" smtClean="0"/>
            </a:br>
            <a:endParaRPr lang="en-US" sz="2000" dirty="0" smtClean="0"/>
          </a:p>
          <a:p>
            <a:pPr marL="0" indent="0" eaLnBrk="1" hangingPunct="1">
              <a:buFontTx/>
              <a:buChar char="•"/>
            </a:pPr>
            <a:r>
              <a:rPr lang="en-US" sz="2000" dirty="0" smtClean="0"/>
              <a:t>  </a:t>
            </a:r>
            <a:r>
              <a:rPr lang="en-US" sz="2000" dirty="0" smtClean="0">
                <a:solidFill>
                  <a:srgbClr val="FF0000"/>
                </a:solidFill>
              </a:rPr>
              <a:t>LEED</a:t>
            </a:r>
            <a:r>
              <a:rPr lang="en-US" sz="2000" baseline="30000" dirty="0" smtClean="0">
                <a:solidFill>
                  <a:srgbClr val="FF0000"/>
                </a:solidFill>
              </a:rPr>
              <a:t>TM</a:t>
            </a:r>
            <a:r>
              <a:rPr lang="en-US" sz="2000" dirty="0" smtClean="0">
                <a:solidFill>
                  <a:srgbClr val="FF0000"/>
                </a:solidFill>
              </a:rPr>
              <a:t> </a:t>
            </a:r>
            <a:r>
              <a:rPr lang="en-US" sz="2000" i="1" dirty="0" smtClean="0">
                <a:solidFill>
                  <a:srgbClr val="FF0000"/>
                </a:solidFill>
              </a:rPr>
              <a:t>does not assess the Carbon value of a building, its materials, use of energy or operation</a:t>
            </a:r>
          </a:p>
          <a:p>
            <a:pPr marL="0" indent="0" eaLnBrk="1" hangingPunct="1">
              <a:buFontTx/>
              <a:buChar char="•"/>
            </a:pPr>
            <a:r>
              <a:rPr lang="en-US" sz="2000" i="1" dirty="0" smtClean="0">
                <a:solidFill>
                  <a:srgbClr val="FF0000"/>
                </a:solidFill>
              </a:rPr>
              <a:t>  </a:t>
            </a:r>
            <a:r>
              <a:rPr lang="en-US" sz="2000" b="1" i="1" dirty="0" smtClean="0">
                <a:solidFill>
                  <a:srgbClr val="FF0000"/>
                </a:solidFill>
              </a:rPr>
              <a:t>Most LEED Gold and Platinum buildings earn a maximum of 5/17 of the Energy and Atmosphere Credits!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2227">
                                            <p:txEl>
                                              <p:pRg st="1" end="1"/>
                                            </p:txEl>
                                          </p:spTgt>
                                        </p:tgtEl>
                                        <p:attrNameLst>
                                          <p:attrName>style.visibility</p:attrName>
                                        </p:attrNameLst>
                                      </p:cBhvr>
                                      <p:to>
                                        <p:strVal val="visible"/>
                                      </p:to>
                                    </p:set>
                                    <p:anim calcmode="lin" valueType="num">
                                      <p:cBhvr additive="base">
                                        <p:cTn id="7" dur="500" fill="hold"/>
                                        <p:tgtEl>
                                          <p:spTgt spid="5222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22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2227">
                                            <p:txEl>
                                              <p:pRg st="2" end="2"/>
                                            </p:txEl>
                                          </p:spTgt>
                                        </p:tgtEl>
                                        <p:attrNameLst>
                                          <p:attrName>style.visibility</p:attrName>
                                        </p:attrNameLst>
                                      </p:cBhvr>
                                      <p:to>
                                        <p:strVal val="visible"/>
                                      </p:to>
                                    </p:set>
                                    <p:anim calcmode="lin" valueType="num">
                                      <p:cBhvr additive="base">
                                        <p:cTn id="13" dur="500" fill="hold"/>
                                        <p:tgtEl>
                                          <p:spTgt spid="5222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22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2227">
                                            <p:txEl>
                                              <p:pRg st="3" end="3"/>
                                            </p:txEl>
                                          </p:spTgt>
                                        </p:tgtEl>
                                        <p:attrNameLst>
                                          <p:attrName>style.visibility</p:attrName>
                                        </p:attrNameLst>
                                      </p:cBhvr>
                                      <p:to>
                                        <p:strVal val="visible"/>
                                      </p:to>
                                    </p:set>
                                    <p:anim calcmode="lin" valueType="num">
                                      <p:cBhvr additive="base">
                                        <p:cTn id="19" dur="500" fill="hold"/>
                                        <p:tgtEl>
                                          <p:spTgt spid="5222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222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n-chart-eere.jpg"/>
          <p:cNvPicPr>
            <a:picLocks noGrp="1" noChangeAspect="1"/>
          </p:cNvPicPr>
          <p:nvPr>
            <p:ph idx="1"/>
          </p:nvPr>
        </p:nvPicPr>
        <p:blipFill>
          <a:blip r:embed="rId2" cstate="print"/>
          <a:stretch>
            <a:fillRect/>
          </a:stretch>
        </p:blipFill>
        <p:spPr>
          <a:xfrm>
            <a:off x="1524000" y="1295400"/>
            <a:ext cx="4938474" cy="4724400"/>
          </a:xfrm>
          <a:effectLst>
            <a:outerShdw blurRad="50800" dist="38100" dir="2700000" algn="tl" rotWithShape="0">
              <a:prstClr val="black">
                <a:alpha val="40000"/>
              </a:prstClr>
            </a:outerShdw>
          </a:effectLst>
        </p:spPr>
      </p:pic>
      <p:sp>
        <p:nvSpPr>
          <p:cNvPr id="5" name="Rectangle 2"/>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sz="2800" b="0" dirty="0" smtClean="0">
                <a:solidFill>
                  <a:schemeClr val="bg1"/>
                </a:solidFill>
              </a:rPr>
              <a:t>Existing Carbon Neutral/Zero Energy Buildings</a:t>
            </a:r>
          </a:p>
        </p:txBody>
      </p:sp>
      <p:sp>
        <p:nvSpPr>
          <p:cNvPr id="6" name="TextBox 5"/>
          <p:cNvSpPr txBox="1"/>
          <p:nvPr/>
        </p:nvSpPr>
        <p:spPr>
          <a:xfrm>
            <a:off x="1600200" y="6172200"/>
            <a:ext cx="7315200" cy="369332"/>
          </a:xfrm>
          <a:prstGeom prst="rect">
            <a:avLst/>
          </a:prstGeom>
          <a:noFill/>
        </p:spPr>
        <p:txBody>
          <a:bodyPr wrap="square" rtlCol="0">
            <a:spAutoFit/>
          </a:bodyPr>
          <a:lstStyle/>
          <a:p>
            <a:r>
              <a:rPr lang="en-CA" sz="1800" dirty="0" smtClean="0"/>
              <a:t>The list on </a:t>
            </a:r>
            <a:r>
              <a:rPr lang="en-CA" sz="1800" dirty="0" smtClean="0">
                <a:hlinkClick r:id="rId3"/>
              </a:rPr>
              <a:t>http://zeb.buildinggreen.com/</a:t>
            </a:r>
            <a:r>
              <a:rPr lang="en-CA" sz="1800" dirty="0" smtClean="0"/>
              <a:t> has not grown in 2 years.</a:t>
            </a:r>
            <a:endParaRPr lang="en-CA" sz="1800"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1295400" y="228600"/>
            <a:ext cx="7848600" cy="1066800"/>
          </a:xfrm>
          <a:solidFill>
            <a:schemeClr val="tx1"/>
          </a:solidFill>
          <a:effectLst>
            <a:outerShdw blurRad="50800" dist="38100" dir="2700000" algn="tl" rotWithShape="0">
              <a:prstClr val="black">
                <a:alpha val="40000"/>
              </a:prstClr>
            </a:outerShdw>
          </a:effectLst>
        </p:spPr>
        <p:txBody>
          <a:bodyPr/>
          <a:lstStyle/>
          <a:p>
            <a:pPr eaLnBrk="1" hangingPunct="1"/>
            <a:r>
              <a:rPr lang="en-US" dirty="0" smtClean="0">
                <a:solidFill>
                  <a:schemeClr val="bg1"/>
                </a:solidFill>
              </a:rPr>
              <a:t>Aldo Leopold Legacy Center</a:t>
            </a:r>
            <a:br>
              <a:rPr lang="en-US" dirty="0" smtClean="0">
                <a:solidFill>
                  <a:schemeClr val="bg1"/>
                </a:solidFill>
              </a:rPr>
            </a:br>
            <a:r>
              <a:rPr lang="en-US" dirty="0" smtClean="0">
                <a:solidFill>
                  <a:schemeClr val="bg1"/>
                </a:solidFill>
              </a:rPr>
              <a:t>   </a:t>
            </a:r>
            <a:r>
              <a:rPr lang="en-US" sz="2400" dirty="0" smtClean="0">
                <a:solidFill>
                  <a:schemeClr val="bg1"/>
                </a:solidFill>
              </a:rPr>
              <a:t>Baraboo, Wisconsin</a:t>
            </a:r>
            <a:endParaRPr lang="en-US" dirty="0" smtClean="0">
              <a:solidFill>
                <a:schemeClr val="bg1"/>
              </a:solidFill>
            </a:endParaRPr>
          </a:p>
        </p:txBody>
      </p:sp>
      <p:pic>
        <p:nvPicPr>
          <p:cNvPr id="101379" name="Picture 3" descr="DSC_9784.JPG"/>
          <p:cNvPicPr>
            <a:picLocks noChangeAspect="1"/>
          </p:cNvPicPr>
          <p:nvPr/>
        </p:nvPicPr>
        <p:blipFill>
          <a:blip r:embed="rId3" cstate="print"/>
          <a:srcRect/>
          <a:stretch>
            <a:fillRect/>
          </a:stretch>
        </p:blipFill>
        <p:spPr bwMode="auto">
          <a:xfrm>
            <a:off x="1524000" y="1295400"/>
            <a:ext cx="6242050" cy="4191000"/>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01380" name="TextBox 4"/>
          <p:cNvSpPr txBox="1">
            <a:spLocks noChangeArrowheads="1"/>
          </p:cNvSpPr>
          <p:nvPr/>
        </p:nvSpPr>
        <p:spPr bwMode="auto">
          <a:xfrm>
            <a:off x="1447800" y="5638800"/>
            <a:ext cx="6781800" cy="584200"/>
          </a:xfrm>
          <a:prstGeom prst="rect">
            <a:avLst/>
          </a:prstGeom>
          <a:noFill/>
          <a:ln w="9525">
            <a:noFill/>
            <a:miter lim="800000"/>
            <a:headEnd/>
            <a:tailEnd/>
          </a:ln>
        </p:spPr>
        <p:txBody>
          <a:bodyPr>
            <a:spAutoFit/>
          </a:bodyPr>
          <a:lstStyle/>
          <a:p>
            <a:r>
              <a:rPr lang="en-US" sz="1600"/>
              <a:t>The Kubala Washatko Architects</a:t>
            </a:r>
          </a:p>
          <a:p>
            <a:r>
              <a:rPr lang="en-US" sz="1600"/>
              <a:t>LEED</a:t>
            </a:r>
            <a:r>
              <a:rPr lang="en-US" sz="1600" baseline="30000"/>
              <a:t>TM</a:t>
            </a:r>
            <a:r>
              <a:rPr lang="en-US" sz="1600"/>
              <a:t> Platinum 2007</a:t>
            </a:r>
          </a:p>
        </p:txBody>
      </p:sp>
      <p:sp>
        <p:nvSpPr>
          <p:cNvPr id="101381" name="TextBox 6"/>
          <p:cNvSpPr txBox="1">
            <a:spLocks noChangeArrowheads="1"/>
          </p:cNvSpPr>
          <p:nvPr/>
        </p:nvSpPr>
        <p:spPr bwMode="auto">
          <a:xfrm>
            <a:off x="1371600" y="6400800"/>
            <a:ext cx="7391400" cy="307975"/>
          </a:xfrm>
          <a:prstGeom prst="rect">
            <a:avLst/>
          </a:prstGeom>
          <a:noFill/>
          <a:ln w="9525">
            <a:noFill/>
            <a:miter lim="800000"/>
            <a:headEnd/>
            <a:tailEnd/>
          </a:ln>
        </p:spPr>
        <p:txBody>
          <a:bodyPr>
            <a:spAutoFit/>
          </a:bodyPr>
          <a:lstStyle/>
          <a:p>
            <a:r>
              <a:rPr lang="en-US" sz="1400"/>
              <a:t>Technical information from Prof. Michael Utzinger, University of Wisconsin-Milwaukee</a:t>
            </a: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dirty="0" smtClean="0">
                <a:solidFill>
                  <a:schemeClr val="bg1"/>
                </a:solidFill>
              </a:rPr>
              <a:t>Aldo Leopold Center LEED</a:t>
            </a:r>
            <a:r>
              <a:rPr lang="en-US" baseline="30000" dirty="0" smtClean="0">
                <a:solidFill>
                  <a:schemeClr val="bg1"/>
                </a:solidFill>
              </a:rPr>
              <a:t>TM</a:t>
            </a:r>
            <a:r>
              <a:rPr lang="en-US" dirty="0" smtClean="0">
                <a:solidFill>
                  <a:schemeClr val="bg1"/>
                </a:solidFill>
              </a:rPr>
              <a:t> Analysis</a:t>
            </a:r>
          </a:p>
        </p:txBody>
      </p:sp>
      <p:sp>
        <p:nvSpPr>
          <p:cNvPr id="120835" name="Content Placeholder 2"/>
          <p:cNvSpPr>
            <a:spLocks noGrp="1"/>
          </p:cNvSpPr>
          <p:nvPr>
            <p:ph idx="1"/>
          </p:nvPr>
        </p:nvSpPr>
        <p:spPr/>
        <p:txBody>
          <a:bodyPr/>
          <a:lstStyle/>
          <a:p>
            <a:r>
              <a:rPr lang="en-US" sz="1800" smtClean="0"/>
              <a:t>12/14 Sustainable Sites</a:t>
            </a:r>
          </a:p>
          <a:p>
            <a:r>
              <a:rPr lang="en-US" sz="1800" smtClean="0"/>
              <a:t>5/5 Water Efficiency</a:t>
            </a:r>
          </a:p>
          <a:p>
            <a:r>
              <a:rPr lang="en-US" sz="1800" b="1" smtClean="0">
                <a:solidFill>
                  <a:srgbClr val="FF0000"/>
                </a:solidFill>
              </a:rPr>
              <a:t>17/17 Energy and Atmosphere</a:t>
            </a:r>
          </a:p>
          <a:p>
            <a:r>
              <a:rPr lang="en-US" sz="1800" smtClean="0"/>
              <a:t>7/13 Materials and Resources</a:t>
            </a:r>
          </a:p>
          <a:p>
            <a:r>
              <a:rPr lang="en-US" sz="1800" smtClean="0"/>
              <a:t>15/15 Indoor Environmental Quality</a:t>
            </a:r>
          </a:p>
          <a:p>
            <a:r>
              <a:rPr lang="en-US" sz="1800" smtClean="0"/>
              <a:t>5/5 Innovation and Design Process</a:t>
            </a:r>
          </a:p>
          <a:p>
            <a:endParaRPr lang="en-US" sz="1800" smtClean="0"/>
          </a:p>
          <a:p>
            <a:r>
              <a:rPr lang="en-US" sz="1800" b="1" smtClean="0"/>
              <a:t>61/69 Total</a:t>
            </a:r>
          </a:p>
          <a:p>
            <a:endParaRPr lang="en-US" sz="1800" smtClean="0"/>
          </a:p>
          <a:p>
            <a:r>
              <a:rPr lang="en-US" sz="1800" smtClean="0"/>
              <a:t>For more detailed info on the Leopold Center, visit</a:t>
            </a:r>
          </a:p>
          <a:p>
            <a:r>
              <a:rPr lang="en-US" sz="1800" smtClean="0">
                <a:hlinkClick r:id="rId2"/>
              </a:rPr>
              <a:t>http://www.aldoleopold.org/legacycenter/carbonneutral.html</a:t>
            </a:r>
            <a:endParaRPr lang="en-US" sz="1800" smtClean="0"/>
          </a:p>
          <a:p>
            <a:r>
              <a:rPr lang="en-US" sz="1800" smtClean="0"/>
              <a:t>and</a:t>
            </a:r>
          </a:p>
          <a:p>
            <a:r>
              <a:rPr lang="en-US" sz="1800" smtClean="0">
                <a:hlinkClick r:id="rId3"/>
              </a:rPr>
              <a:t>http://leedcasestudies.usgbc.org/overview.cfm?ProjectID=946</a:t>
            </a:r>
            <a:endParaRPr lang="en-US" sz="1800" smtClean="0"/>
          </a:p>
          <a:p>
            <a:endParaRPr lang="en-US" smtClean="0"/>
          </a:p>
          <a:p>
            <a:endParaRPr lang="en-US" smtClean="0"/>
          </a:p>
        </p:txBody>
      </p:sp>
      <p:pic>
        <p:nvPicPr>
          <p:cNvPr id="120836" name="Picture 3" descr="DSC_9477.JPG"/>
          <p:cNvPicPr>
            <a:picLocks noChangeAspect="1"/>
          </p:cNvPicPr>
          <p:nvPr/>
        </p:nvPicPr>
        <p:blipFill>
          <a:blip r:embed="rId4" cstate="print"/>
          <a:srcRect/>
          <a:stretch>
            <a:fillRect/>
          </a:stretch>
        </p:blipFill>
        <p:spPr bwMode="auto">
          <a:xfrm>
            <a:off x="5105400" y="1295400"/>
            <a:ext cx="3627438" cy="2435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Oval 5"/>
          <p:cNvSpPr>
            <a:spLocks noChangeArrowheads="1"/>
          </p:cNvSpPr>
          <p:nvPr/>
        </p:nvSpPr>
        <p:spPr bwMode="auto">
          <a:xfrm>
            <a:off x="3810000" y="3733800"/>
            <a:ext cx="2209800" cy="2133600"/>
          </a:xfrm>
          <a:prstGeom prst="ellipse">
            <a:avLst/>
          </a:prstGeom>
          <a:solidFill>
            <a:srgbClr val="CCCC00"/>
          </a:solidFill>
          <a:ln w="9525">
            <a:solidFill>
              <a:srgbClr val="CCCC00"/>
            </a:solidFill>
            <a:round/>
            <a:headEnd/>
            <a:tailEnd/>
          </a:ln>
          <a:effectLst>
            <a:outerShdw blurRad="50800" dist="38100" dir="2700000" algn="tl" rotWithShape="0">
              <a:prstClr val="black">
                <a:alpha val="40000"/>
              </a:prstClr>
            </a:outerShdw>
          </a:effectLst>
        </p:spPr>
        <p:txBody>
          <a:bodyPr wrap="none" anchor="ctr"/>
          <a:lstStyle/>
          <a:p>
            <a:endParaRPr lang="en-US"/>
          </a:p>
        </p:txBody>
      </p:sp>
      <p:sp>
        <p:nvSpPr>
          <p:cNvPr id="12291" name="Oval 6"/>
          <p:cNvSpPr>
            <a:spLocks noChangeArrowheads="1"/>
          </p:cNvSpPr>
          <p:nvPr/>
        </p:nvSpPr>
        <p:spPr bwMode="auto">
          <a:xfrm>
            <a:off x="1295400" y="304800"/>
            <a:ext cx="3429000" cy="3429000"/>
          </a:xfrm>
          <a:prstGeom prst="ellipse">
            <a:avLst/>
          </a:prstGeom>
          <a:solidFill>
            <a:srgbClr val="0040CC"/>
          </a:solidFill>
          <a:ln w="9525">
            <a:solidFill>
              <a:srgbClr val="000CCC"/>
            </a:solidFill>
            <a:round/>
            <a:headEnd/>
            <a:tailEnd/>
          </a:ln>
          <a:effectLst>
            <a:outerShdw blurRad="50800" dist="38100" dir="2700000" algn="tl" rotWithShape="0">
              <a:prstClr val="black">
                <a:alpha val="40000"/>
              </a:prstClr>
            </a:outerShdw>
          </a:effectLst>
        </p:spPr>
        <p:txBody>
          <a:bodyPr wrap="none" anchor="ctr"/>
          <a:lstStyle/>
          <a:p>
            <a:pPr algn="ctr"/>
            <a:endParaRPr lang="en-US">
              <a:solidFill>
                <a:srgbClr val="000CCC"/>
              </a:solidFill>
            </a:endParaRPr>
          </a:p>
        </p:txBody>
      </p:sp>
      <p:sp>
        <p:nvSpPr>
          <p:cNvPr id="121860" name="Oval 7"/>
          <p:cNvSpPr>
            <a:spLocks noChangeArrowheads="1"/>
          </p:cNvSpPr>
          <p:nvPr/>
        </p:nvSpPr>
        <p:spPr bwMode="auto">
          <a:xfrm>
            <a:off x="533400" y="3505200"/>
            <a:ext cx="2514600" cy="2514600"/>
          </a:xfrm>
          <a:prstGeom prst="ellipse">
            <a:avLst/>
          </a:prstGeom>
          <a:solidFill>
            <a:srgbClr val="FF6600"/>
          </a:solidFill>
          <a:ln w="9525">
            <a:solidFill>
              <a:srgbClr val="FF9933"/>
            </a:solidFill>
            <a:round/>
            <a:headEnd/>
            <a:tailEnd/>
          </a:ln>
          <a:effectLst>
            <a:outerShdw blurRad="50800" dist="38100" dir="2700000" algn="tl" rotWithShape="0">
              <a:prstClr val="black">
                <a:alpha val="40000"/>
              </a:prstClr>
            </a:outerShdw>
          </a:effectLst>
        </p:spPr>
        <p:txBody>
          <a:bodyPr wrap="none" anchor="ctr"/>
          <a:lstStyle/>
          <a:p>
            <a:endParaRPr lang="en-US"/>
          </a:p>
        </p:txBody>
      </p:sp>
      <p:sp>
        <p:nvSpPr>
          <p:cNvPr id="121861" name="Text Box 8"/>
          <p:cNvSpPr txBox="1">
            <a:spLocks noChangeArrowheads="1"/>
          </p:cNvSpPr>
          <p:nvPr/>
        </p:nvSpPr>
        <p:spPr bwMode="auto">
          <a:xfrm>
            <a:off x="1981200" y="6019800"/>
            <a:ext cx="5334000" cy="457200"/>
          </a:xfrm>
          <a:prstGeom prst="rect">
            <a:avLst/>
          </a:prstGeom>
          <a:noFill/>
          <a:ln w="9525">
            <a:noFill/>
            <a:miter lim="800000"/>
            <a:headEnd/>
            <a:tailEnd/>
          </a:ln>
        </p:spPr>
        <p:txBody>
          <a:bodyPr>
            <a:spAutoFit/>
          </a:bodyPr>
          <a:lstStyle/>
          <a:p>
            <a:pPr>
              <a:spcBef>
                <a:spcPct val="50000"/>
              </a:spcBef>
            </a:pPr>
            <a:r>
              <a:rPr lang="en-US"/>
              <a:t>Counting Carbon costs….</a:t>
            </a:r>
          </a:p>
        </p:txBody>
      </p:sp>
      <p:sp>
        <p:nvSpPr>
          <p:cNvPr id="121862" name="Text Box 10"/>
          <p:cNvSpPr txBox="1">
            <a:spLocks noChangeArrowheads="1"/>
          </p:cNvSpPr>
          <p:nvPr/>
        </p:nvSpPr>
        <p:spPr bwMode="auto">
          <a:xfrm>
            <a:off x="2133600" y="1066800"/>
            <a:ext cx="1676400" cy="1187450"/>
          </a:xfrm>
          <a:prstGeom prst="rect">
            <a:avLst/>
          </a:prstGeom>
          <a:noFill/>
          <a:ln w="9525">
            <a:noFill/>
            <a:miter lim="800000"/>
            <a:headEnd/>
            <a:tailEnd/>
          </a:ln>
        </p:spPr>
        <p:txBody>
          <a:bodyPr>
            <a:spAutoFit/>
          </a:bodyPr>
          <a:lstStyle/>
          <a:p>
            <a:pPr algn="ctr">
              <a:spcBef>
                <a:spcPct val="50000"/>
              </a:spcBef>
            </a:pPr>
            <a:r>
              <a:rPr lang="en-US">
                <a:solidFill>
                  <a:schemeClr val="bg1"/>
                </a:solidFill>
              </a:rPr>
              <a:t>Operating Energy of Building</a:t>
            </a:r>
          </a:p>
        </p:txBody>
      </p:sp>
      <p:sp>
        <p:nvSpPr>
          <p:cNvPr id="121863" name="Text Box 11"/>
          <p:cNvSpPr txBox="1">
            <a:spLocks noChangeArrowheads="1"/>
          </p:cNvSpPr>
          <p:nvPr/>
        </p:nvSpPr>
        <p:spPr bwMode="auto">
          <a:xfrm>
            <a:off x="914400" y="4038600"/>
            <a:ext cx="1752600" cy="1552575"/>
          </a:xfrm>
          <a:prstGeom prst="rect">
            <a:avLst/>
          </a:prstGeom>
          <a:noFill/>
          <a:ln w="9525">
            <a:noFill/>
            <a:miter lim="800000"/>
            <a:headEnd/>
            <a:tailEnd/>
          </a:ln>
        </p:spPr>
        <p:txBody>
          <a:bodyPr>
            <a:spAutoFit/>
          </a:bodyPr>
          <a:lstStyle/>
          <a:p>
            <a:pPr algn="ctr">
              <a:spcBef>
                <a:spcPct val="50000"/>
              </a:spcBef>
            </a:pPr>
            <a:r>
              <a:rPr lang="en-US">
                <a:solidFill>
                  <a:schemeClr val="bg1"/>
                </a:solidFill>
              </a:rPr>
              <a:t>Embodied Carbon in Building Materials</a:t>
            </a:r>
          </a:p>
        </p:txBody>
      </p:sp>
      <p:sp>
        <p:nvSpPr>
          <p:cNvPr id="121864" name="Text Box 12"/>
          <p:cNvSpPr txBox="1">
            <a:spLocks noChangeArrowheads="1"/>
          </p:cNvSpPr>
          <p:nvPr/>
        </p:nvSpPr>
        <p:spPr bwMode="auto">
          <a:xfrm>
            <a:off x="3810000" y="4343400"/>
            <a:ext cx="2362200" cy="822325"/>
          </a:xfrm>
          <a:prstGeom prst="rect">
            <a:avLst/>
          </a:prstGeom>
          <a:noFill/>
          <a:ln w="9525">
            <a:noFill/>
            <a:miter lim="800000"/>
            <a:headEnd/>
            <a:tailEnd/>
          </a:ln>
        </p:spPr>
        <p:txBody>
          <a:bodyPr>
            <a:spAutoFit/>
          </a:bodyPr>
          <a:lstStyle/>
          <a:p>
            <a:pPr>
              <a:spcBef>
                <a:spcPct val="50000"/>
              </a:spcBef>
            </a:pPr>
            <a:r>
              <a:rPr lang="en-US">
                <a:solidFill>
                  <a:schemeClr val="bg1"/>
                </a:solidFill>
              </a:rPr>
              <a:t>People, “Use” + Transportation</a:t>
            </a:r>
          </a:p>
        </p:txBody>
      </p:sp>
      <p:sp>
        <p:nvSpPr>
          <p:cNvPr id="121865" name="Oval 13"/>
          <p:cNvSpPr>
            <a:spLocks noChangeArrowheads="1"/>
          </p:cNvSpPr>
          <p:nvPr/>
        </p:nvSpPr>
        <p:spPr bwMode="auto">
          <a:xfrm>
            <a:off x="6324600" y="3352800"/>
            <a:ext cx="2514600" cy="2514600"/>
          </a:xfrm>
          <a:prstGeom prst="ellipse">
            <a:avLst/>
          </a:prstGeom>
          <a:solidFill>
            <a:srgbClr val="66CCFF"/>
          </a:solidFill>
          <a:ln w="9525">
            <a:solidFill>
              <a:srgbClr val="66CCFF"/>
            </a:solidFill>
            <a:round/>
            <a:headEnd/>
            <a:tailEnd/>
          </a:ln>
          <a:effectLst>
            <a:outerShdw blurRad="50800" dist="38100" dir="2700000" algn="tl" rotWithShape="0">
              <a:prstClr val="black">
                <a:alpha val="40000"/>
              </a:prstClr>
            </a:outerShdw>
          </a:effectLst>
        </p:spPr>
        <p:txBody>
          <a:bodyPr wrap="none" anchor="ctr"/>
          <a:lstStyle/>
          <a:p>
            <a:endParaRPr lang="en-US"/>
          </a:p>
        </p:txBody>
      </p:sp>
      <p:sp>
        <p:nvSpPr>
          <p:cNvPr id="121866" name="Line 14"/>
          <p:cNvSpPr>
            <a:spLocks noChangeShapeType="1"/>
          </p:cNvSpPr>
          <p:nvPr/>
        </p:nvSpPr>
        <p:spPr bwMode="auto">
          <a:xfrm>
            <a:off x="6172200" y="0"/>
            <a:ext cx="0" cy="7010400"/>
          </a:xfrm>
          <a:prstGeom prst="line">
            <a:avLst/>
          </a:prstGeom>
          <a:noFill/>
          <a:ln w="57150">
            <a:solidFill>
              <a:schemeClr val="tx1"/>
            </a:solidFill>
            <a:prstDash val="sysDot"/>
            <a:round/>
            <a:headEnd/>
            <a:tailEnd/>
          </a:ln>
          <a:effectLst>
            <a:outerShdw blurRad="50800" dist="38100" dir="2700000" algn="tl" rotWithShape="0">
              <a:prstClr val="black">
                <a:alpha val="40000"/>
              </a:prstClr>
            </a:outerShdw>
          </a:effectLst>
        </p:spPr>
        <p:txBody>
          <a:bodyPr/>
          <a:lstStyle/>
          <a:p>
            <a:endParaRPr lang="en-CA"/>
          </a:p>
        </p:txBody>
      </p:sp>
      <p:sp>
        <p:nvSpPr>
          <p:cNvPr id="121867" name="Oval 4"/>
          <p:cNvSpPr>
            <a:spLocks noChangeArrowheads="1"/>
          </p:cNvSpPr>
          <p:nvPr/>
        </p:nvSpPr>
        <p:spPr bwMode="auto">
          <a:xfrm>
            <a:off x="4953000" y="457200"/>
            <a:ext cx="2514600" cy="2514600"/>
          </a:xfrm>
          <a:prstGeom prst="ellipse">
            <a:avLst/>
          </a:prstGeom>
          <a:solidFill>
            <a:srgbClr val="29D033"/>
          </a:solidFill>
          <a:ln w="9525">
            <a:solidFill>
              <a:srgbClr val="29D033"/>
            </a:solidFill>
            <a:round/>
            <a:headEnd/>
            <a:tailEnd/>
          </a:ln>
          <a:effectLst>
            <a:outerShdw blurRad="50800" dist="38100" dir="2700000" algn="tl" rotWithShape="0">
              <a:prstClr val="black">
                <a:alpha val="40000"/>
              </a:prstClr>
            </a:outerShdw>
          </a:effectLst>
        </p:spPr>
        <p:txBody>
          <a:bodyPr wrap="none" anchor="ctr"/>
          <a:lstStyle/>
          <a:p>
            <a:endParaRPr lang="en-US"/>
          </a:p>
        </p:txBody>
      </p:sp>
      <p:sp>
        <p:nvSpPr>
          <p:cNvPr id="121868" name="Text Box 9"/>
          <p:cNvSpPr txBox="1">
            <a:spLocks noChangeArrowheads="1"/>
          </p:cNvSpPr>
          <p:nvPr/>
        </p:nvSpPr>
        <p:spPr bwMode="auto">
          <a:xfrm>
            <a:off x="5105400" y="1295400"/>
            <a:ext cx="2209800" cy="822325"/>
          </a:xfrm>
          <a:prstGeom prst="rect">
            <a:avLst/>
          </a:prstGeom>
          <a:noFill/>
          <a:ln w="9525">
            <a:noFill/>
            <a:miter lim="800000"/>
            <a:headEnd/>
            <a:tailEnd/>
          </a:ln>
        </p:spPr>
        <p:txBody>
          <a:bodyPr>
            <a:spAutoFit/>
          </a:bodyPr>
          <a:lstStyle/>
          <a:p>
            <a:pPr algn="ctr">
              <a:spcBef>
                <a:spcPct val="50000"/>
              </a:spcBef>
            </a:pPr>
            <a:r>
              <a:rPr lang="en-US">
                <a:solidFill>
                  <a:schemeClr val="bg1"/>
                </a:solidFill>
              </a:rPr>
              <a:t>Landscape </a:t>
            </a:r>
            <a:br>
              <a:rPr lang="en-US">
                <a:solidFill>
                  <a:schemeClr val="bg1"/>
                </a:solidFill>
              </a:rPr>
            </a:br>
            <a:r>
              <a:rPr lang="en-US">
                <a:solidFill>
                  <a:schemeClr val="bg1"/>
                </a:solidFill>
              </a:rPr>
              <a:t>+ Site</a:t>
            </a:r>
          </a:p>
        </p:txBody>
      </p:sp>
      <p:sp>
        <p:nvSpPr>
          <p:cNvPr id="121869" name="Text Box 15"/>
          <p:cNvSpPr txBox="1">
            <a:spLocks noChangeArrowheads="1"/>
          </p:cNvSpPr>
          <p:nvPr/>
        </p:nvSpPr>
        <p:spPr bwMode="auto">
          <a:xfrm>
            <a:off x="6629400" y="4038600"/>
            <a:ext cx="1981200" cy="1187450"/>
          </a:xfrm>
          <a:prstGeom prst="rect">
            <a:avLst/>
          </a:prstGeom>
          <a:noFill/>
          <a:ln w="9525">
            <a:noFill/>
            <a:miter lim="800000"/>
            <a:headEnd/>
            <a:tailEnd/>
          </a:ln>
        </p:spPr>
        <p:txBody>
          <a:bodyPr>
            <a:spAutoFit/>
          </a:bodyPr>
          <a:lstStyle/>
          <a:p>
            <a:pPr algn="ctr">
              <a:spcBef>
                <a:spcPct val="50000"/>
              </a:spcBef>
            </a:pPr>
            <a:r>
              <a:rPr lang="en-US">
                <a:solidFill>
                  <a:schemeClr val="bg1"/>
                </a:solidFill>
              </a:rPr>
              <a:t>Renewables + Site Generation</a:t>
            </a:r>
          </a:p>
        </p:txBody>
      </p:sp>
      <p:sp>
        <p:nvSpPr>
          <p:cNvPr id="121870" name="Text Box 16"/>
          <p:cNvSpPr txBox="1">
            <a:spLocks noChangeArrowheads="1"/>
          </p:cNvSpPr>
          <p:nvPr/>
        </p:nvSpPr>
        <p:spPr bwMode="auto">
          <a:xfrm>
            <a:off x="6172200" y="6019800"/>
            <a:ext cx="2971800" cy="457200"/>
          </a:xfrm>
          <a:prstGeom prst="rect">
            <a:avLst/>
          </a:prstGeom>
          <a:noFill/>
          <a:ln w="9525">
            <a:noFill/>
            <a:miter lim="800000"/>
            <a:headEnd/>
            <a:tailEnd/>
          </a:ln>
        </p:spPr>
        <p:txBody>
          <a:bodyPr>
            <a:spAutoFit/>
          </a:bodyPr>
          <a:lstStyle/>
          <a:p>
            <a:pPr>
              <a:spcBef>
                <a:spcPct val="50000"/>
              </a:spcBef>
            </a:pPr>
            <a:r>
              <a:rPr lang="en-US"/>
              <a:t>+ purchased offsets</a:t>
            </a:r>
          </a:p>
        </p:txBody>
      </p:sp>
      <p:sp>
        <p:nvSpPr>
          <p:cNvPr id="121871" name="Text Box 17"/>
          <p:cNvSpPr txBox="1">
            <a:spLocks noChangeArrowheads="1"/>
          </p:cNvSpPr>
          <p:nvPr/>
        </p:nvSpPr>
        <p:spPr bwMode="auto">
          <a:xfrm>
            <a:off x="4648200" y="2286000"/>
            <a:ext cx="4114800" cy="396875"/>
          </a:xfrm>
          <a:prstGeom prst="rect">
            <a:avLst/>
          </a:prstGeom>
          <a:noFill/>
          <a:ln w="9525">
            <a:noFill/>
            <a:miter lim="800000"/>
            <a:headEnd/>
            <a:tailEnd/>
          </a:ln>
        </p:spPr>
        <p:txBody>
          <a:bodyPr>
            <a:spAutoFit/>
          </a:bodyPr>
          <a:lstStyle/>
          <a:p>
            <a:pPr>
              <a:spcBef>
                <a:spcPct val="50000"/>
              </a:spcBef>
            </a:pPr>
            <a:r>
              <a:rPr lang="en-US" sz="2000"/>
              <a:t>Disturbance vs. sequestration</a:t>
            </a:r>
          </a:p>
        </p:txBody>
      </p:sp>
      <p:pic>
        <p:nvPicPr>
          <p:cNvPr id="121872" name="Picture 18" descr="arch2030_int"/>
          <p:cNvPicPr>
            <a:picLocks noChangeAspect="1" noChangeArrowheads="1"/>
          </p:cNvPicPr>
          <p:nvPr/>
        </p:nvPicPr>
        <p:blipFill>
          <a:blip r:embed="rId2" cstate="print"/>
          <a:srcRect/>
          <a:stretch>
            <a:fillRect/>
          </a:stretch>
        </p:blipFill>
        <p:spPr bwMode="auto">
          <a:xfrm>
            <a:off x="2667000" y="2209800"/>
            <a:ext cx="609600" cy="609600"/>
          </a:xfrm>
          <a:prstGeom prst="rect">
            <a:avLst/>
          </a:prstGeom>
          <a:noFill/>
          <a:ln w="9525">
            <a:noFill/>
            <a:miter lim="800000"/>
            <a:headEnd/>
            <a:tailEnd/>
          </a:ln>
        </p:spPr>
      </p:pic>
      <p:sp>
        <p:nvSpPr>
          <p:cNvPr id="17" name="TextBox 16"/>
          <p:cNvSpPr txBox="1">
            <a:spLocks noChangeArrowheads="1"/>
          </p:cNvSpPr>
          <p:nvPr/>
        </p:nvSpPr>
        <p:spPr bwMode="auto">
          <a:xfrm>
            <a:off x="1752600" y="2971800"/>
            <a:ext cx="2474913" cy="400050"/>
          </a:xfrm>
          <a:prstGeom prst="rect">
            <a:avLst/>
          </a:prstGeom>
          <a:noFill/>
          <a:ln w="9525">
            <a:noFill/>
            <a:miter lim="800000"/>
            <a:headEnd/>
            <a:tailEnd/>
          </a:ln>
        </p:spPr>
        <p:txBody>
          <a:bodyPr wrap="none">
            <a:spAutoFit/>
          </a:bodyPr>
          <a:lstStyle/>
          <a:p>
            <a:r>
              <a:rPr lang="en-US" sz="2000">
                <a:solidFill>
                  <a:srgbClr val="FF0000"/>
                </a:solidFill>
              </a:rPr>
              <a:t>80% of the problem!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2291"/>
                                        </p:tgtEl>
                                      </p:cBhvr>
                                      <p:by x="150000" y="150000"/>
                                    </p:animScale>
                                  </p:childTnLst>
                                </p:cTn>
                              </p:par>
                              <p:par>
                                <p:cTn id="7" presetID="4" presetClass="entr" presetSubtype="16"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animEffect transition="in" filter="box(in)">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animBg="1"/>
      <p:bldP spid="17"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1295400" y="381000"/>
            <a:ext cx="7848600" cy="838200"/>
          </a:xfrm>
        </p:spPr>
        <p:txBody>
          <a:bodyPr/>
          <a:lstStyle/>
          <a:p>
            <a:pPr eaLnBrk="1" hangingPunct="1"/>
            <a:r>
              <a:rPr lang="en-US" sz="2800" smtClean="0"/>
              <a:t>Leopold Approach to Carbon Neutral Design</a:t>
            </a:r>
          </a:p>
        </p:txBody>
      </p:sp>
      <p:sp>
        <p:nvSpPr>
          <p:cNvPr id="102403" name="Rectangle 3"/>
          <p:cNvSpPr>
            <a:spLocks noGrp="1" noChangeArrowheads="1"/>
          </p:cNvSpPr>
          <p:nvPr>
            <p:ph type="body" idx="1"/>
          </p:nvPr>
        </p:nvSpPr>
        <p:spPr>
          <a:xfrm>
            <a:off x="1295400" y="1295400"/>
            <a:ext cx="7467600" cy="4724400"/>
          </a:xfrm>
        </p:spPr>
        <p:txBody>
          <a:bodyPr/>
          <a:lstStyle/>
          <a:p>
            <a:pPr lvl="1" indent="0" eaLnBrk="1" hangingPunct="1">
              <a:lnSpc>
                <a:spcPct val="130000"/>
              </a:lnSpc>
              <a:buFont typeface="Wingdings" charset="2"/>
              <a:buChar char="§"/>
            </a:pPr>
            <a:r>
              <a:rPr lang="en-US" sz="2400" dirty="0" smtClean="0"/>
              <a:t>  Design a Net Zero (Operating Energy) Building</a:t>
            </a:r>
          </a:p>
          <a:p>
            <a:pPr lvl="1" indent="0" eaLnBrk="1" hangingPunct="1">
              <a:lnSpc>
                <a:spcPct val="130000"/>
              </a:lnSpc>
              <a:buFont typeface="Wingdings" charset="2"/>
              <a:buChar char="§"/>
            </a:pPr>
            <a:r>
              <a:rPr lang="en-US" sz="2400" dirty="0" smtClean="0"/>
              <a:t>  Apply Carbon Balance to Building Operation</a:t>
            </a:r>
            <a:br>
              <a:rPr lang="en-US" sz="2400" dirty="0" smtClean="0"/>
            </a:br>
            <a:r>
              <a:rPr lang="en-US" sz="2400" dirty="0" smtClean="0"/>
              <a:t>         (Ignore Carbon Emissions due to</a:t>
            </a:r>
            <a:br>
              <a:rPr lang="en-US" sz="2400" dirty="0" smtClean="0"/>
            </a:br>
            <a:r>
              <a:rPr lang="en-US" sz="2400" dirty="0" smtClean="0"/>
              <a:t>          Construction)</a:t>
            </a:r>
          </a:p>
          <a:p>
            <a:pPr lvl="1" indent="0" eaLnBrk="1" hangingPunct="1">
              <a:buFont typeface="Wingdings" charset="2"/>
              <a:buChar char="§"/>
            </a:pPr>
            <a:r>
              <a:rPr lang="en-US" sz="2400" dirty="0" smtClean="0"/>
              <a:t>  Include Carbon Sequestration in Forests </a:t>
            </a:r>
            <a:br>
              <a:rPr lang="en-US" sz="2400" dirty="0" smtClean="0"/>
            </a:br>
            <a:r>
              <a:rPr lang="en-US" sz="2400" dirty="0" smtClean="0"/>
              <a:t>         Managed by Aldo Leopold Foundation</a:t>
            </a:r>
          </a:p>
          <a:p>
            <a:pPr lvl="1" indent="0" eaLnBrk="1" hangingPunct="1">
              <a:buFont typeface="Wingdings" charset="2"/>
              <a:buChar char="§"/>
            </a:pPr>
            <a:r>
              <a:rPr lang="en-US" sz="2400" dirty="0" smtClean="0"/>
              <a:t>  Design to LEED</a:t>
            </a:r>
            <a:r>
              <a:rPr lang="en-US" sz="2400" baseline="30000" dirty="0" smtClean="0"/>
              <a:t>TM</a:t>
            </a:r>
            <a:r>
              <a:rPr lang="en-US" sz="2400" dirty="0" smtClean="0"/>
              <a:t> Platinum (as well) </a:t>
            </a: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US" dirty="0" smtClean="0"/>
              <a:t>Climate Analysis as the Starting Point</a:t>
            </a:r>
          </a:p>
        </p:txBody>
      </p:sp>
      <p:pic>
        <p:nvPicPr>
          <p:cNvPr id="105475" name="Content Placeholder 3" descr="climate-analysis.jpg"/>
          <p:cNvPicPr>
            <a:picLocks noGrp="1" noChangeAspect="1"/>
          </p:cNvPicPr>
          <p:nvPr>
            <p:ph idx="1"/>
          </p:nvPr>
        </p:nvPicPr>
        <p:blipFill>
          <a:blip r:embed="rId2" cstate="print"/>
          <a:srcRect/>
          <a:stretch>
            <a:fillRect/>
          </a:stretch>
        </p:blipFill>
        <p:spPr>
          <a:xfrm>
            <a:off x="1408113" y="990600"/>
            <a:ext cx="7720012" cy="5257800"/>
          </a:xfrm>
        </p:spPr>
      </p:pic>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a:xfrm>
            <a:off x="1295400" y="381000"/>
            <a:ext cx="7848600" cy="838200"/>
          </a:xfrm>
        </p:spPr>
        <p:txBody>
          <a:bodyPr/>
          <a:lstStyle/>
          <a:p>
            <a:r>
              <a:rPr lang="en-US" dirty="0" smtClean="0"/>
              <a:t>Site Analysis to Determine Solar Potential</a:t>
            </a:r>
          </a:p>
        </p:txBody>
      </p:sp>
      <p:pic>
        <p:nvPicPr>
          <p:cNvPr id="106499" name="Content Placeholder 3" descr="site-analysis.jpg"/>
          <p:cNvPicPr>
            <a:picLocks noGrp="1" noChangeAspect="1"/>
          </p:cNvPicPr>
          <p:nvPr>
            <p:ph idx="1"/>
          </p:nvPr>
        </p:nvPicPr>
        <p:blipFill>
          <a:blip r:embed="rId2" cstate="print"/>
          <a:srcRect/>
          <a:stretch>
            <a:fillRect/>
          </a:stretch>
        </p:blipFill>
        <p:spPr>
          <a:xfrm>
            <a:off x="1371600" y="1219200"/>
            <a:ext cx="7773988" cy="4876800"/>
          </a:xfrm>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Line_Dwg_resize.jpg"/>
          <p:cNvPicPr>
            <a:picLocks noGrp="1" noChangeAspect="1"/>
          </p:cNvPicPr>
          <p:nvPr>
            <p:ph idx="1"/>
          </p:nvPr>
        </p:nvPicPr>
        <p:blipFill>
          <a:blip r:embed="rId2" cstate="print"/>
          <a:stretch>
            <a:fillRect/>
          </a:stretch>
        </p:blipFill>
        <p:spPr>
          <a:xfrm>
            <a:off x="2428240" y="3581400"/>
            <a:ext cx="6339840" cy="2971800"/>
          </a:xfrm>
          <a:effectLst>
            <a:outerShdw blurRad="50800" dist="38100" dir="2700000" algn="tl" rotWithShape="0">
              <a:prstClr val="black">
                <a:alpha val="40000"/>
              </a:prstClr>
            </a:outerShdw>
          </a:effectLst>
        </p:spPr>
      </p:pic>
      <p:pic>
        <p:nvPicPr>
          <p:cNvPr id="5" name="Picture 4" descr="pv%20jpeg_resize.jpg"/>
          <p:cNvPicPr>
            <a:picLocks noChangeAspect="1"/>
          </p:cNvPicPr>
          <p:nvPr/>
        </p:nvPicPr>
        <p:blipFill>
          <a:blip r:embed="rId3" cstate="print"/>
          <a:stretch>
            <a:fillRect/>
          </a:stretch>
        </p:blipFill>
        <p:spPr>
          <a:xfrm>
            <a:off x="381000" y="0"/>
            <a:ext cx="6096000" cy="3495675"/>
          </a:xfrm>
          <a:prstGeom prst="rect">
            <a:avLst/>
          </a:prstGeom>
          <a:effectLst>
            <a:outerShdw blurRad="50800" dist="38100" dir="2700000" algn="tl" rotWithShape="0">
              <a:prstClr val="black">
                <a:alpha val="40000"/>
              </a:prstClr>
            </a:outerShdw>
          </a:effectLst>
        </p:spPr>
      </p:pic>
      <p:sp>
        <p:nvSpPr>
          <p:cNvPr id="6" name="TextBox 5"/>
          <p:cNvSpPr txBox="1"/>
          <p:nvPr/>
        </p:nvSpPr>
        <p:spPr>
          <a:xfrm>
            <a:off x="6629400" y="1295400"/>
            <a:ext cx="1981200" cy="1323439"/>
          </a:xfrm>
          <a:prstGeom prst="rect">
            <a:avLst/>
          </a:prstGeom>
          <a:solidFill>
            <a:schemeClr val="tx1"/>
          </a:solidFill>
          <a:effectLst>
            <a:outerShdw blurRad="50800" dist="38100" dir="2700000" algn="tl" rotWithShape="0">
              <a:prstClr val="black">
                <a:alpha val="40000"/>
              </a:prstClr>
            </a:outerShdw>
          </a:effectLst>
        </p:spPr>
        <p:txBody>
          <a:bodyPr wrap="square" rtlCol="0">
            <a:spAutoFit/>
          </a:bodyPr>
          <a:lstStyle/>
          <a:p>
            <a:r>
              <a:rPr lang="en-CA" sz="2000" dirty="0" smtClean="0">
                <a:solidFill>
                  <a:schemeClr val="bg1"/>
                </a:solidFill>
              </a:rPr>
              <a:t>The South elevation is designed to capture energy.</a:t>
            </a:r>
            <a:endParaRPr lang="en-CA" sz="2000" dirty="0">
              <a:solidFill>
                <a:schemeClr val="bg1"/>
              </a:solidFill>
            </a:endParaRPr>
          </a:p>
        </p:txBody>
      </p:sp>
      <p:sp>
        <p:nvSpPr>
          <p:cNvPr id="7" name="TextBox 6"/>
          <p:cNvSpPr txBox="1"/>
          <p:nvPr/>
        </p:nvSpPr>
        <p:spPr>
          <a:xfrm>
            <a:off x="304800" y="4267200"/>
            <a:ext cx="1981200" cy="2246769"/>
          </a:xfrm>
          <a:prstGeom prst="rect">
            <a:avLst/>
          </a:prstGeom>
          <a:solidFill>
            <a:schemeClr val="tx1"/>
          </a:solidFill>
          <a:effectLst>
            <a:outerShdw blurRad="50800" dist="38100" dir="2700000" algn="tl" rotWithShape="0">
              <a:prstClr val="black">
                <a:alpha val="40000"/>
              </a:prstClr>
            </a:outerShdw>
          </a:effectLst>
        </p:spPr>
        <p:txBody>
          <a:bodyPr wrap="square" rtlCol="0">
            <a:spAutoFit/>
          </a:bodyPr>
          <a:lstStyle/>
          <a:p>
            <a:r>
              <a:rPr lang="en-CA" sz="2000" dirty="0" smtClean="0">
                <a:solidFill>
                  <a:schemeClr val="bg1"/>
                </a:solidFill>
              </a:rPr>
              <a:t>The North elevation is designed for thermal resistance, </a:t>
            </a:r>
            <a:r>
              <a:rPr lang="en-CA" sz="2000" dirty="0" err="1" smtClean="0">
                <a:solidFill>
                  <a:schemeClr val="bg1"/>
                </a:solidFill>
              </a:rPr>
              <a:t>daylighting</a:t>
            </a:r>
            <a:r>
              <a:rPr lang="en-CA" sz="2000" dirty="0" smtClean="0">
                <a:solidFill>
                  <a:schemeClr val="bg1"/>
                </a:solidFill>
              </a:rPr>
              <a:t> and ventilation.</a:t>
            </a:r>
            <a:endParaRPr lang="en-CA" sz="2000" dirty="0">
              <a:solidFill>
                <a:schemeClr val="bg1"/>
              </a:solidFil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543800" cy="838200"/>
          </a:xfrm>
        </p:spPr>
        <p:txBody>
          <a:bodyPr/>
          <a:lstStyle/>
          <a:p>
            <a:r>
              <a:rPr lang="en-CA" sz="1800" b="0" dirty="0" smtClean="0">
                <a:solidFill>
                  <a:schemeClr val="tx1"/>
                </a:solidFill>
                <a:latin typeface="+mn-lt"/>
              </a:rPr>
              <a:t>The buildings were arranged in a U shape around a solar meadow that ensured access to sun for passive solar heating and energy collection.</a:t>
            </a:r>
            <a:endParaRPr lang="en-CA" sz="1800" b="0" dirty="0">
              <a:solidFill>
                <a:schemeClr val="tx1"/>
              </a:solidFill>
              <a:latin typeface="+mn-lt"/>
            </a:endParaRPr>
          </a:p>
        </p:txBody>
      </p:sp>
      <p:sp>
        <p:nvSpPr>
          <p:cNvPr id="5" name="Content Placeholder 4"/>
          <p:cNvSpPr>
            <a:spLocks noGrp="1"/>
          </p:cNvSpPr>
          <p:nvPr>
            <p:ph idx="1"/>
          </p:nvPr>
        </p:nvSpPr>
        <p:spPr/>
        <p:txBody>
          <a:bodyPr/>
          <a:lstStyle/>
          <a:p>
            <a:endParaRPr lang="en-CA"/>
          </a:p>
        </p:txBody>
      </p:sp>
      <p:pic>
        <p:nvPicPr>
          <p:cNvPr id="6" name="Picture 5" descr="DSC_9734.JPG"/>
          <p:cNvPicPr>
            <a:picLocks noChangeAspect="1"/>
          </p:cNvPicPr>
          <p:nvPr/>
        </p:nvPicPr>
        <p:blipFill>
          <a:blip r:embed="rId2" cstate="print"/>
          <a:stretch>
            <a:fillRect/>
          </a:stretch>
        </p:blipFill>
        <p:spPr>
          <a:xfrm>
            <a:off x="1295400" y="1219200"/>
            <a:ext cx="7591953" cy="5096256"/>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r>
              <a:rPr lang="en-US" smtClean="0"/>
              <a:t>Architectural Design Strategies</a:t>
            </a:r>
          </a:p>
        </p:txBody>
      </p:sp>
      <p:sp>
        <p:nvSpPr>
          <p:cNvPr id="107523" name="Rectangle 3"/>
          <p:cNvSpPr>
            <a:spLocks noGrp="1" noChangeArrowheads="1"/>
          </p:cNvSpPr>
          <p:nvPr>
            <p:ph type="body" idx="1"/>
          </p:nvPr>
        </p:nvSpPr>
        <p:spPr>
          <a:xfrm>
            <a:off x="1295400" y="990600"/>
            <a:ext cx="3048000" cy="4724400"/>
          </a:xfrm>
        </p:spPr>
        <p:txBody>
          <a:bodyPr/>
          <a:lstStyle/>
          <a:p>
            <a:pPr marL="0" indent="0" eaLnBrk="1" hangingPunct="1">
              <a:lnSpc>
                <a:spcPct val="150000"/>
              </a:lnSpc>
              <a:buFontTx/>
              <a:buChar char="•"/>
            </a:pPr>
            <a:r>
              <a:rPr lang="en-US" dirty="0" smtClean="0"/>
              <a:t> </a:t>
            </a:r>
            <a:r>
              <a:rPr lang="en-US" sz="1600" dirty="0" smtClean="0"/>
              <a:t>Start with bioclimatic design</a:t>
            </a:r>
          </a:p>
          <a:p>
            <a:pPr marL="0" indent="0" eaLnBrk="1" hangingPunct="1">
              <a:lnSpc>
                <a:spcPct val="150000"/>
              </a:lnSpc>
              <a:buFontTx/>
              <a:buChar char="•"/>
            </a:pPr>
            <a:r>
              <a:rPr lang="en-US" sz="1600" dirty="0" smtClean="0"/>
              <a:t>  Program Thermal Zones</a:t>
            </a:r>
          </a:p>
          <a:p>
            <a:pPr marL="0" indent="0" eaLnBrk="1" hangingPunct="1">
              <a:lnSpc>
                <a:spcPct val="150000"/>
              </a:lnSpc>
              <a:buFontTx/>
              <a:buChar char="•"/>
            </a:pPr>
            <a:r>
              <a:rPr lang="en-US" sz="1600" dirty="0" smtClean="0"/>
              <a:t>  All perimeter zones (no interior zones – skin load dominated building)</a:t>
            </a:r>
          </a:p>
          <a:p>
            <a:pPr marL="0" indent="0" eaLnBrk="1" hangingPunct="1">
              <a:lnSpc>
                <a:spcPct val="150000"/>
              </a:lnSpc>
              <a:buFontTx/>
              <a:buChar char="•"/>
            </a:pPr>
            <a:r>
              <a:rPr lang="en-US" sz="1600" dirty="0" smtClean="0"/>
              <a:t>  Daylight all occupied zones</a:t>
            </a:r>
          </a:p>
          <a:p>
            <a:pPr marL="0" indent="0" eaLnBrk="1" hangingPunct="1">
              <a:lnSpc>
                <a:spcPct val="150000"/>
              </a:lnSpc>
              <a:buFontTx/>
              <a:buChar char="•"/>
            </a:pPr>
            <a:r>
              <a:rPr lang="en-US" sz="1600" dirty="0" smtClean="0"/>
              <a:t>  Natural ventilation in all occupied zones</a:t>
            </a:r>
          </a:p>
          <a:p>
            <a:pPr marL="0" indent="0" eaLnBrk="1" hangingPunct="1">
              <a:lnSpc>
                <a:spcPct val="150000"/>
              </a:lnSpc>
              <a:buFontTx/>
              <a:buChar char="•"/>
            </a:pPr>
            <a:r>
              <a:rPr lang="en-US" sz="1600" dirty="0" smtClean="0"/>
              <a:t>  Double code insulation levels</a:t>
            </a:r>
          </a:p>
          <a:p>
            <a:pPr marL="0" indent="0" eaLnBrk="1" hangingPunct="1">
              <a:lnSpc>
                <a:spcPct val="150000"/>
              </a:lnSpc>
              <a:buFontTx/>
              <a:buChar char="•"/>
            </a:pPr>
            <a:r>
              <a:rPr lang="en-US" sz="1600" dirty="0" smtClean="0"/>
              <a:t>  Passive solar heating</a:t>
            </a:r>
          </a:p>
          <a:p>
            <a:pPr marL="0" indent="0" eaLnBrk="1" hangingPunct="1">
              <a:lnSpc>
                <a:spcPct val="150000"/>
              </a:lnSpc>
              <a:buFontTx/>
              <a:buChar char="•"/>
            </a:pPr>
            <a:r>
              <a:rPr lang="en-US" sz="1600" dirty="0" smtClean="0"/>
              <a:t>  Shade windows during summer</a:t>
            </a:r>
          </a:p>
        </p:txBody>
      </p:sp>
      <p:pic>
        <p:nvPicPr>
          <p:cNvPr id="107524" name="Picture 4" descr="passive.jpg"/>
          <p:cNvPicPr>
            <a:picLocks noChangeAspect="1"/>
          </p:cNvPicPr>
          <p:nvPr/>
        </p:nvPicPr>
        <p:blipFill>
          <a:blip r:embed="rId3" cstate="print"/>
          <a:srcRect/>
          <a:stretch>
            <a:fillRect/>
          </a:stretch>
        </p:blipFill>
        <p:spPr bwMode="auto">
          <a:xfrm>
            <a:off x="4419600" y="1073150"/>
            <a:ext cx="4724400" cy="5632450"/>
          </a:xfrm>
          <a:prstGeom prst="rect">
            <a:avLst/>
          </a:prstGeom>
          <a:noFill/>
          <a:ln w="9525">
            <a:noFill/>
            <a:miter lim="800000"/>
            <a:headEnd/>
            <a:tailEnd/>
          </a:ln>
        </p:spPr>
      </p:pic>
      <p:pic>
        <p:nvPicPr>
          <p:cNvPr id="107525" name="Picture 4" descr="leopold-fresh-air.jpg"/>
          <p:cNvPicPr>
            <a:picLocks noChangeAspect="1"/>
          </p:cNvPicPr>
          <p:nvPr/>
        </p:nvPicPr>
        <p:blipFill>
          <a:blip r:embed="rId4" cstate="print"/>
          <a:srcRect/>
          <a:stretch>
            <a:fillRect/>
          </a:stretch>
        </p:blipFill>
        <p:spPr bwMode="auto">
          <a:xfrm>
            <a:off x="4419600" y="3738563"/>
            <a:ext cx="4724400" cy="3119437"/>
          </a:xfrm>
          <a:prstGeom prst="rect">
            <a:avLst/>
          </a:prstGeom>
          <a:noFill/>
          <a:ln w="9525">
            <a:noFill/>
            <a:miter lim="800000"/>
            <a:headEnd/>
            <a:tailEnd/>
          </a:ln>
        </p:spPr>
      </p:pic>
      <p:sp>
        <p:nvSpPr>
          <p:cNvPr id="107526" name="TextBox 5"/>
          <p:cNvSpPr txBox="1">
            <a:spLocks noChangeArrowheads="1"/>
          </p:cNvSpPr>
          <p:nvPr/>
        </p:nvSpPr>
        <p:spPr bwMode="auto">
          <a:xfrm>
            <a:off x="4953000" y="3124200"/>
            <a:ext cx="2590800" cy="369888"/>
          </a:xfrm>
          <a:prstGeom prst="rect">
            <a:avLst/>
          </a:prstGeom>
          <a:noFill/>
          <a:ln w="9525">
            <a:noFill/>
            <a:miter lim="800000"/>
            <a:headEnd/>
            <a:tailEnd/>
          </a:ln>
        </p:spPr>
        <p:txBody>
          <a:bodyPr>
            <a:spAutoFit/>
          </a:bodyPr>
          <a:lstStyle/>
          <a:p>
            <a:r>
              <a:rPr lang="en-US" sz="1800"/>
              <a:t>Passive Heating</a:t>
            </a:r>
          </a:p>
        </p:txBody>
      </p:sp>
      <p:sp>
        <p:nvSpPr>
          <p:cNvPr id="107527" name="TextBox 6"/>
          <p:cNvSpPr txBox="1">
            <a:spLocks noChangeArrowheads="1"/>
          </p:cNvSpPr>
          <p:nvPr/>
        </p:nvSpPr>
        <p:spPr bwMode="auto">
          <a:xfrm>
            <a:off x="4953000" y="6183313"/>
            <a:ext cx="2590800" cy="369887"/>
          </a:xfrm>
          <a:prstGeom prst="rect">
            <a:avLst/>
          </a:prstGeom>
          <a:noFill/>
          <a:ln w="9525">
            <a:noFill/>
            <a:miter lim="800000"/>
            <a:headEnd/>
            <a:tailEnd/>
          </a:ln>
        </p:spPr>
        <p:txBody>
          <a:bodyPr>
            <a:spAutoFit/>
          </a:bodyPr>
          <a:lstStyle/>
          <a:p>
            <a:r>
              <a:rPr lang="en-US" sz="1800"/>
              <a:t>Passive Cooling</a:t>
            </a: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sz="2400" dirty="0" smtClean="0">
                <a:solidFill>
                  <a:schemeClr val="bg1"/>
                </a:solidFill>
              </a:rPr>
              <a:t>Energy and Atmosphere, 17 of 17 possible points:</a:t>
            </a:r>
            <a:br>
              <a:rPr lang="en-US" sz="2400" dirty="0" smtClean="0">
                <a:solidFill>
                  <a:schemeClr val="bg1"/>
                </a:solidFill>
              </a:rPr>
            </a:br>
            <a:r>
              <a:rPr lang="en-US" sz="2400" dirty="0" smtClean="0">
                <a:solidFill>
                  <a:srgbClr val="92D050"/>
                </a:solidFill>
              </a:rPr>
              <a:t>EA Credit 1 </a:t>
            </a:r>
            <a:r>
              <a:rPr lang="en-US" dirty="0" smtClean="0">
                <a:solidFill>
                  <a:schemeClr val="bg1"/>
                </a:solidFill>
              </a:rPr>
              <a:t/>
            </a:r>
            <a:br>
              <a:rPr lang="en-US" dirty="0" smtClean="0">
                <a:solidFill>
                  <a:schemeClr val="bg1"/>
                </a:solidFill>
              </a:rPr>
            </a:br>
            <a:endParaRPr lang="en-US" dirty="0" smtClean="0">
              <a:solidFill>
                <a:schemeClr val="bg1"/>
              </a:solidFill>
            </a:endParaRPr>
          </a:p>
        </p:txBody>
      </p:sp>
      <p:sp>
        <p:nvSpPr>
          <p:cNvPr id="123907" name="Content Placeholder 2"/>
          <p:cNvSpPr>
            <a:spLocks noGrp="1"/>
          </p:cNvSpPr>
          <p:nvPr>
            <p:ph idx="1"/>
          </p:nvPr>
        </p:nvSpPr>
        <p:spPr>
          <a:xfrm>
            <a:off x="1295400" y="1219200"/>
            <a:ext cx="7162800" cy="4724400"/>
          </a:xfrm>
        </p:spPr>
        <p:txBody>
          <a:bodyPr/>
          <a:lstStyle/>
          <a:p>
            <a:pPr lvl="1"/>
            <a:r>
              <a:rPr lang="en-US" sz="1200" dirty="0" smtClean="0">
                <a:solidFill>
                  <a:srgbClr val="787878"/>
                </a:solidFill>
              </a:rPr>
              <a:t>EA Prerequisite 1, Fundamental Building Systems Commissioning </a:t>
            </a:r>
          </a:p>
          <a:p>
            <a:pPr lvl="1"/>
            <a:r>
              <a:rPr lang="en-US" sz="1200" dirty="0" smtClean="0">
                <a:solidFill>
                  <a:srgbClr val="787878"/>
                </a:solidFill>
              </a:rPr>
              <a:t>EA Prerequisite 2, Minimum Energy Performance </a:t>
            </a:r>
          </a:p>
          <a:p>
            <a:pPr lvl="1"/>
            <a:r>
              <a:rPr lang="en-US" sz="1200" dirty="0" smtClean="0">
                <a:solidFill>
                  <a:srgbClr val="787878"/>
                </a:solidFill>
              </a:rPr>
              <a:t>EA Prerequisite 3, CFC Reduction in HVAC&amp;R Equipment </a:t>
            </a:r>
          </a:p>
          <a:p>
            <a:pPr lvl="1"/>
            <a:r>
              <a:rPr lang="en-US" sz="1200" dirty="0" smtClean="0">
                <a:solidFill>
                  <a:schemeClr val="tx1"/>
                </a:solidFill>
              </a:rPr>
              <a:t>EA Credit 1.1a, Optimize Energy Performance, 15% New 5% Existing </a:t>
            </a:r>
          </a:p>
          <a:p>
            <a:pPr lvl="1"/>
            <a:r>
              <a:rPr lang="en-US" sz="1200" dirty="0" smtClean="0">
                <a:solidFill>
                  <a:schemeClr val="tx1"/>
                </a:solidFill>
              </a:rPr>
              <a:t>EA Credit 1.1b, Optimize Energy Performance, 20% New 10% Existing </a:t>
            </a:r>
          </a:p>
          <a:p>
            <a:pPr lvl="1"/>
            <a:r>
              <a:rPr lang="en-US" sz="1200" dirty="0" smtClean="0">
                <a:solidFill>
                  <a:schemeClr val="tx1"/>
                </a:solidFill>
              </a:rPr>
              <a:t>EA Credit 1.2a, Optimize Energy Performance, 25% New 15% Existing </a:t>
            </a:r>
          </a:p>
          <a:p>
            <a:pPr lvl="1"/>
            <a:r>
              <a:rPr lang="en-US" sz="1200" dirty="0" smtClean="0">
                <a:solidFill>
                  <a:schemeClr val="tx1"/>
                </a:solidFill>
              </a:rPr>
              <a:t>EA Credit 1.2b, Optimize Energy Performance, 30% New 20% Existing </a:t>
            </a:r>
          </a:p>
          <a:p>
            <a:pPr lvl="1"/>
            <a:r>
              <a:rPr lang="en-US" sz="1200" dirty="0" smtClean="0">
                <a:solidFill>
                  <a:schemeClr val="tx1"/>
                </a:solidFill>
              </a:rPr>
              <a:t>EA Credit 1.3a, Optimize Energy Performance, 35% New 25% Existing </a:t>
            </a:r>
          </a:p>
          <a:p>
            <a:pPr lvl="1"/>
            <a:r>
              <a:rPr lang="en-US" sz="1200" dirty="0" smtClean="0">
                <a:solidFill>
                  <a:schemeClr val="tx1"/>
                </a:solidFill>
              </a:rPr>
              <a:t>EA Credit 1.3b, Optimize Energy Performance, 40% New 30% Existing </a:t>
            </a:r>
          </a:p>
          <a:p>
            <a:pPr lvl="1"/>
            <a:r>
              <a:rPr lang="en-US" sz="1200" dirty="0" smtClean="0">
                <a:solidFill>
                  <a:schemeClr val="tx1"/>
                </a:solidFill>
              </a:rPr>
              <a:t>EA Credit 1.4a, Optimize Energy Performance, 45% New 35% Existing </a:t>
            </a:r>
          </a:p>
          <a:p>
            <a:pPr lvl="1"/>
            <a:r>
              <a:rPr lang="en-US" sz="1200" dirty="0" smtClean="0">
                <a:solidFill>
                  <a:schemeClr val="tx1"/>
                </a:solidFill>
              </a:rPr>
              <a:t>EA Credit 1.4b, Optimize Energy Performance, 50% New 40% Existing </a:t>
            </a:r>
          </a:p>
          <a:p>
            <a:pPr lvl="1"/>
            <a:r>
              <a:rPr lang="en-US" sz="1200" dirty="0" smtClean="0">
                <a:solidFill>
                  <a:schemeClr val="tx1"/>
                </a:solidFill>
              </a:rPr>
              <a:t>EA Credit 1.5a, Optimize Energy Performance, 55% New 45% Existing </a:t>
            </a:r>
          </a:p>
          <a:p>
            <a:pPr lvl="1"/>
            <a:r>
              <a:rPr lang="en-US" sz="1200" dirty="0" smtClean="0">
                <a:solidFill>
                  <a:schemeClr val="tx1"/>
                </a:solidFill>
              </a:rPr>
              <a:t>EA Credit 1.5b, Optimize Energy Performance, 60% New 50% Existing </a:t>
            </a:r>
          </a:p>
          <a:p>
            <a:pPr lvl="1"/>
            <a:r>
              <a:rPr lang="en-US" sz="1200" dirty="0" smtClean="0">
                <a:solidFill>
                  <a:srgbClr val="787878"/>
                </a:solidFill>
              </a:rPr>
              <a:t>EA Credit 2.1, Renewable Energy, 5% </a:t>
            </a:r>
          </a:p>
          <a:p>
            <a:pPr lvl="1"/>
            <a:r>
              <a:rPr lang="en-US" sz="1200" dirty="0" smtClean="0">
                <a:solidFill>
                  <a:srgbClr val="787878"/>
                </a:solidFill>
              </a:rPr>
              <a:t>EA Credit 2.2, Renewable Energy, 10% </a:t>
            </a:r>
          </a:p>
          <a:p>
            <a:pPr lvl="1"/>
            <a:r>
              <a:rPr lang="en-US" sz="1200" dirty="0" smtClean="0">
                <a:solidFill>
                  <a:srgbClr val="787878"/>
                </a:solidFill>
              </a:rPr>
              <a:t>EA Credit 2.3, Renewable Energy, 20% </a:t>
            </a:r>
          </a:p>
          <a:p>
            <a:pPr lvl="1"/>
            <a:r>
              <a:rPr lang="en-US" sz="1200" dirty="0" smtClean="0">
                <a:solidFill>
                  <a:srgbClr val="787878"/>
                </a:solidFill>
              </a:rPr>
              <a:t>EA Credit 3, Additional Commissioning </a:t>
            </a:r>
          </a:p>
          <a:p>
            <a:pPr lvl="1"/>
            <a:r>
              <a:rPr lang="en-US" sz="1200" dirty="0" smtClean="0">
                <a:solidFill>
                  <a:srgbClr val="787878"/>
                </a:solidFill>
              </a:rPr>
              <a:t>EA Credit 4, Ozone Depletion </a:t>
            </a:r>
          </a:p>
          <a:p>
            <a:pPr lvl="1"/>
            <a:r>
              <a:rPr lang="en-US" sz="1200" dirty="0" smtClean="0">
                <a:solidFill>
                  <a:srgbClr val="787878"/>
                </a:solidFill>
              </a:rPr>
              <a:t>EA Credit 5, Measurement and Verification </a:t>
            </a:r>
          </a:p>
          <a:p>
            <a:pPr lvl="1"/>
            <a:r>
              <a:rPr lang="en-US" sz="1200" dirty="0" smtClean="0">
                <a:solidFill>
                  <a:srgbClr val="787878"/>
                </a:solidFill>
              </a:rPr>
              <a:t>EA Credit 6, Green Power </a:t>
            </a:r>
          </a:p>
          <a:p>
            <a:endParaRPr lang="en-US" dirty="0" smtClean="0"/>
          </a:p>
        </p:txBody>
      </p:sp>
      <p:sp>
        <p:nvSpPr>
          <p:cNvPr id="123908" name="Rectangle 3"/>
          <p:cNvSpPr>
            <a:spLocks noChangeArrowheads="1"/>
          </p:cNvSpPr>
          <p:nvPr/>
        </p:nvSpPr>
        <p:spPr bwMode="auto">
          <a:xfrm>
            <a:off x="1752600" y="1981200"/>
            <a:ext cx="5638800" cy="2590800"/>
          </a:xfrm>
          <a:prstGeom prst="rect">
            <a:avLst/>
          </a:prstGeom>
          <a:noFill/>
          <a:ln w="31750">
            <a:solidFill>
              <a:srgbClr val="FF0000"/>
            </a:solidFill>
            <a:round/>
            <a:headEnd/>
            <a:tailEnd/>
          </a:ln>
          <a:effectLst>
            <a:outerShdw blurRad="50800" dist="38100" dir="2700000" algn="tl" rotWithShape="0">
              <a:prstClr val="black">
                <a:alpha val="40000"/>
              </a:prstClr>
            </a:outerShdw>
          </a:effectLst>
        </p:spPr>
        <p:txBody>
          <a:bodyPr/>
          <a:lstStyle/>
          <a:p>
            <a:endParaRPr lang="en-US"/>
          </a:p>
        </p:txBody>
      </p:sp>
      <p:sp>
        <p:nvSpPr>
          <p:cNvPr id="123911" name="Oval 6"/>
          <p:cNvSpPr>
            <a:spLocks noChangeArrowheads="1"/>
          </p:cNvSpPr>
          <p:nvPr/>
        </p:nvSpPr>
        <p:spPr bwMode="auto">
          <a:xfrm>
            <a:off x="7010400" y="2743200"/>
            <a:ext cx="990600" cy="990600"/>
          </a:xfrm>
          <a:prstGeom prst="ellipse">
            <a:avLst/>
          </a:prstGeom>
          <a:solidFill>
            <a:srgbClr val="0040CC"/>
          </a:solidFill>
          <a:ln w="9525">
            <a:solidFill>
              <a:srgbClr val="000CCC"/>
            </a:solidFill>
            <a:round/>
            <a:headEnd/>
            <a:tailEnd/>
          </a:ln>
          <a:effectLst>
            <a:outerShdw blurRad="50800" dist="38100" dir="2700000" algn="tl" rotWithShape="0">
              <a:prstClr val="black">
                <a:alpha val="40000"/>
              </a:prstClr>
            </a:outerShdw>
          </a:effectLst>
        </p:spPr>
        <p:txBody>
          <a:bodyPr wrap="none" anchor="ctr"/>
          <a:lstStyle/>
          <a:p>
            <a:pPr algn="ctr"/>
            <a:endParaRPr lang="en-US">
              <a:solidFill>
                <a:srgbClr val="000CCC"/>
              </a:solidFill>
            </a:endParaRPr>
          </a:p>
        </p:txBody>
      </p:sp>
      <p:sp>
        <p:nvSpPr>
          <p:cNvPr id="123912" name="TextBox 7"/>
          <p:cNvSpPr txBox="1">
            <a:spLocks noChangeArrowheads="1"/>
          </p:cNvSpPr>
          <p:nvPr/>
        </p:nvSpPr>
        <p:spPr bwMode="auto">
          <a:xfrm>
            <a:off x="7086600" y="3048000"/>
            <a:ext cx="762000" cy="400050"/>
          </a:xfrm>
          <a:prstGeom prst="rect">
            <a:avLst/>
          </a:prstGeom>
          <a:noFill/>
          <a:ln w="9525">
            <a:noFill/>
            <a:miter lim="800000"/>
            <a:headEnd/>
            <a:tailEnd/>
          </a:ln>
        </p:spPr>
        <p:txBody>
          <a:bodyPr>
            <a:spAutoFit/>
          </a:bodyPr>
          <a:lstStyle/>
          <a:p>
            <a:pPr algn="ctr"/>
            <a:r>
              <a:rPr lang="en-US" sz="1000">
                <a:solidFill>
                  <a:schemeClr val="bg1"/>
                </a:solidFill>
              </a:rPr>
              <a:t>Operating energy</a:t>
            </a:r>
          </a:p>
        </p:txBody>
      </p:sp>
      <p:sp>
        <p:nvSpPr>
          <p:cNvPr id="12" name="TextBox 11"/>
          <p:cNvSpPr txBox="1"/>
          <p:nvPr/>
        </p:nvSpPr>
        <p:spPr>
          <a:xfrm>
            <a:off x="5334000" y="5181600"/>
            <a:ext cx="3505200" cy="1323439"/>
          </a:xfrm>
          <a:prstGeom prst="rect">
            <a:avLst/>
          </a:prstGeom>
          <a:solidFill>
            <a:srgbClr val="009900"/>
          </a:solidFill>
          <a:effectLst>
            <a:outerShdw blurRad="50800" dist="38100" dir="2700000" algn="tl" rotWithShape="0">
              <a:prstClr val="black">
                <a:alpha val="40000"/>
              </a:prstClr>
            </a:outerShdw>
          </a:effectLst>
        </p:spPr>
        <p:txBody>
          <a:bodyPr wrap="square" rtlCol="0">
            <a:spAutoFit/>
          </a:bodyPr>
          <a:lstStyle/>
          <a:p>
            <a:r>
              <a:rPr lang="en-CA" sz="2000" b="1" dirty="0" smtClean="0"/>
              <a:t>OPTIMIZE = REDUCTION</a:t>
            </a:r>
          </a:p>
          <a:p>
            <a:r>
              <a:rPr lang="en-CA" sz="2000" dirty="0" smtClean="0"/>
              <a:t>This needs to be the main area of focus for low Carbon design.</a:t>
            </a:r>
            <a:endParaRPr lang="en-CA" sz="2000" dirty="0"/>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eaLnBrk="1" hangingPunct="1"/>
            <a:r>
              <a:rPr lang="en-US" smtClean="0"/>
              <a:t>Thermal Zones ~ Perimeter Zones</a:t>
            </a:r>
          </a:p>
        </p:txBody>
      </p:sp>
      <p:pic>
        <p:nvPicPr>
          <p:cNvPr id="108547" name="Picture 4" descr="ALF_plan"/>
          <p:cNvPicPr>
            <a:picLocks noChangeAspect="1" noChangeArrowheads="1"/>
          </p:cNvPicPr>
          <p:nvPr/>
        </p:nvPicPr>
        <p:blipFill>
          <a:blip r:embed="rId3" cstate="print"/>
          <a:srcRect/>
          <a:stretch>
            <a:fillRect/>
          </a:stretch>
        </p:blipFill>
        <p:spPr bwMode="auto">
          <a:xfrm>
            <a:off x="1370013" y="990600"/>
            <a:ext cx="7773987" cy="5087938"/>
          </a:xfrm>
          <a:prstGeom prst="rect">
            <a:avLst/>
          </a:prstGeom>
          <a:noFill/>
          <a:ln w="9525">
            <a:noFill/>
            <a:miter lim="800000"/>
            <a:headEnd/>
            <a:tailEnd/>
          </a:ln>
        </p:spPr>
      </p:pic>
      <p:sp>
        <p:nvSpPr>
          <p:cNvPr id="108548" name="TextBox 3"/>
          <p:cNvSpPr txBox="1">
            <a:spLocks noChangeArrowheads="1"/>
          </p:cNvSpPr>
          <p:nvPr/>
        </p:nvSpPr>
        <p:spPr bwMode="auto">
          <a:xfrm>
            <a:off x="1447800" y="6096000"/>
            <a:ext cx="7696200" cy="646331"/>
          </a:xfrm>
          <a:prstGeom prst="rect">
            <a:avLst/>
          </a:prstGeom>
          <a:noFill/>
          <a:ln w="9525">
            <a:noFill/>
            <a:miter lim="800000"/>
            <a:headEnd/>
            <a:tailEnd/>
          </a:ln>
        </p:spPr>
        <p:txBody>
          <a:bodyPr wrap="square">
            <a:spAutoFit/>
          </a:bodyPr>
          <a:lstStyle/>
          <a:p>
            <a:r>
              <a:rPr lang="en-US" sz="1800" dirty="0"/>
              <a:t>Keep the buildings thin to allow for maximum daylight and use of solar for passive </a:t>
            </a:r>
            <a:r>
              <a:rPr lang="en-US" sz="1800" dirty="0" smtClean="0"/>
              <a:t>heating with operable windows to make natural ventilation work.</a:t>
            </a:r>
            <a:endParaRPr lang="en-US" sz="1800" dirty="0"/>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wallA-B.jpg"/>
          <p:cNvPicPr>
            <a:picLocks noGrp="1" noChangeAspect="1"/>
          </p:cNvPicPr>
          <p:nvPr>
            <p:ph idx="1"/>
          </p:nvPr>
        </p:nvPicPr>
        <p:blipFill>
          <a:blip r:embed="rId2" cstate="print"/>
          <a:stretch>
            <a:fillRect/>
          </a:stretch>
        </p:blipFill>
        <p:spPr>
          <a:xfrm>
            <a:off x="1524000" y="4691690"/>
            <a:ext cx="3581400" cy="1871448"/>
          </a:xfrm>
        </p:spPr>
      </p:pic>
      <p:pic>
        <p:nvPicPr>
          <p:cNvPr id="5" name="Picture 4" descr="wallC-D.jpg"/>
          <p:cNvPicPr>
            <a:picLocks noChangeAspect="1"/>
          </p:cNvPicPr>
          <p:nvPr/>
        </p:nvPicPr>
        <p:blipFill>
          <a:blip r:embed="rId3" cstate="print"/>
          <a:stretch>
            <a:fillRect/>
          </a:stretch>
        </p:blipFill>
        <p:spPr>
          <a:xfrm>
            <a:off x="5410200" y="4822528"/>
            <a:ext cx="3429000" cy="1883072"/>
          </a:xfrm>
          <a:prstGeom prst="rect">
            <a:avLst/>
          </a:prstGeom>
        </p:spPr>
      </p:pic>
      <p:pic>
        <p:nvPicPr>
          <p:cNvPr id="6" name="Picture 5" descr="walldiagram_resize.jpg"/>
          <p:cNvPicPr>
            <a:picLocks noChangeAspect="1"/>
          </p:cNvPicPr>
          <p:nvPr/>
        </p:nvPicPr>
        <p:blipFill>
          <a:blip r:embed="rId4" cstate="print"/>
          <a:stretch>
            <a:fillRect/>
          </a:stretch>
        </p:blipFill>
        <p:spPr>
          <a:xfrm>
            <a:off x="1371600" y="228600"/>
            <a:ext cx="6009327" cy="3962400"/>
          </a:xfrm>
          <a:prstGeom prst="rect">
            <a:avLst/>
          </a:prstGeom>
        </p:spPr>
      </p:pic>
      <p:sp>
        <p:nvSpPr>
          <p:cNvPr id="7" name="TextBox 6"/>
          <p:cNvSpPr txBox="1"/>
          <p:nvPr/>
        </p:nvSpPr>
        <p:spPr>
          <a:xfrm>
            <a:off x="3505200" y="2971800"/>
            <a:ext cx="4572000" cy="1200329"/>
          </a:xfrm>
          <a:prstGeom prst="rect">
            <a:avLst/>
          </a:prstGeom>
          <a:noFill/>
        </p:spPr>
        <p:txBody>
          <a:bodyPr wrap="square" rtlCol="0">
            <a:spAutoFit/>
          </a:bodyPr>
          <a:lstStyle/>
          <a:p>
            <a:r>
              <a:rPr lang="en-CA" dirty="0" smtClean="0"/>
              <a:t>Wall types and insulation levels are varied as a function of orientation and exposure</a:t>
            </a:r>
            <a:endParaRPr lang="en-CA" dirty="0"/>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envelope.jpg"/>
          <p:cNvPicPr>
            <a:picLocks noGrp="1" noChangeAspect="1"/>
          </p:cNvPicPr>
          <p:nvPr>
            <p:ph idx="1"/>
          </p:nvPr>
        </p:nvPicPr>
        <p:blipFill>
          <a:blip r:embed="rId2" cstate="print"/>
          <a:stretch>
            <a:fillRect/>
          </a:stretch>
        </p:blipFill>
        <p:spPr>
          <a:xfrm>
            <a:off x="1828800" y="609600"/>
            <a:ext cx="6610179" cy="5732264"/>
          </a:xfrm>
        </p:spPr>
      </p:pic>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envelope-thermal-640.jpg"/>
          <p:cNvPicPr>
            <a:picLocks noGrp="1" noChangeAspect="1"/>
          </p:cNvPicPr>
          <p:nvPr>
            <p:ph idx="1"/>
          </p:nvPr>
        </p:nvPicPr>
        <p:blipFill>
          <a:blip r:embed="rId2" cstate="print"/>
          <a:stretch>
            <a:fillRect/>
          </a:stretch>
        </p:blipFill>
        <p:spPr>
          <a:xfrm>
            <a:off x="1981200" y="533400"/>
            <a:ext cx="6322513" cy="5769293"/>
          </a:xfrm>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1026"/>
          <p:cNvSpPr>
            <a:spLocks noGrp="1" noChangeArrowheads="1"/>
          </p:cNvSpPr>
          <p:nvPr>
            <p:ph type="title"/>
          </p:nvPr>
        </p:nvSpPr>
        <p:spPr>
          <a:xfrm>
            <a:off x="1295400" y="381000"/>
            <a:ext cx="1676400" cy="2514600"/>
          </a:xfrm>
        </p:spPr>
        <p:txBody>
          <a:bodyPr/>
          <a:lstStyle/>
          <a:p>
            <a:pPr eaLnBrk="1" hangingPunct="1"/>
            <a:r>
              <a:rPr lang="en-US" dirty="0" smtClean="0"/>
              <a:t>Passive Solar Heating</a:t>
            </a:r>
          </a:p>
        </p:txBody>
      </p:sp>
      <p:pic>
        <p:nvPicPr>
          <p:cNvPr id="109571" name="Picture 1029" descr="ALF_5"/>
          <p:cNvPicPr>
            <a:picLocks noChangeAspect="1" noChangeArrowheads="1"/>
          </p:cNvPicPr>
          <p:nvPr/>
        </p:nvPicPr>
        <p:blipFill>
          <a:blip r:embed="rId3" cstate="print"/>
          <a:srcRect/>
          <a:stretch>
            <a:fillRect/>
          </a:stretch>
        </p:blipFill>
        <p:spPr bwMode="auto">
          <a:xfrm>
            <a:off x="4038600" y="0"/>
            <a:ext cx="5105400" cy="3409950"/>
          </a:xfrm>
          <a:prstGeom prst="rect">
            <a:avLst/>
          </a:prstGeom>
          <a:noFill/>
          <a:ln w="9525">
            <a:noFill/>
            <a:miter lim="800000"/>
            <a:headEnd/>
            <a:tailEnd/>
          </a:ln>
        </p:spPr>
      </p:pic>
      <p:pic>
        <p:nvPicPr>
          <p:cNvPr id="105476" name="Picture 1030" descr="ALF_6"/>
          <p:cNvPicPr>
            <a:picLocks noChangeAspect="1" noChangeArrowheads="1"/>
          </p:cNvPicPr>
          <p:nvPr/>
        </p:nvPicPr>
        <p:blipFill>
          <a:blip r:embed="rId4" cstate="print"/>
          <a:srcRect/>
          <a:stretch>
            <a:fillRect/>
          </a:stretch>
        </p:blipFill>
        <p:spPr bwMode="auto">
          <a:xfrm>
            <a:off x="4038600" y="3448050"/>
            <a:ext cx="5105400" cy="3409950"/>
          </a:xfrm>
          <a:prstGeom prst="rect">
            <a:avLst/>
          </a:prstGeom>
          <a:noFill/>
          <a:ln w="9525">
            <a:noFill/>
            <a:miter lim="800000"/>
            <a:headEnd/>
            <a:tailEnd/>
          </a:ln>
        </p:spPr>
      </p:pic>
      <p:sp>
        <p:nvSpPr>
          <p:cNvPr id="5" name="TextBox 4"/>
          <p:cNvSpPr txBox="1">
            <a:spLocks noChangeArrowheads="1"/>
          </p:cNvSpPr>
          <p:nvPr/>
        </p:nvSpPr>
        <p:spPr bwMode="auto">
          <a:xfrm>
            <a:off x="1371600" y="1828800"/>
            <a:ext cx="2438400" cy="4462760"/>
          </a:xfrm>
          <a:prstGeom prst="rect">
            <a:avLst/>
          </a:prstGeom>
          <a:noFill/>
          <a:ln w="9525">
            <a:noFill/>
            <a:miter lim="800000"/>
            <a:headEnd/>
            <a:tailEnd/>
          </a:ln>
        </p:spPr>
        <p:txBody>
          <a:bodyPr>
            <a:spAutoFit/>
          </a:bodyPr>
          <a:lstStyle/>
          <a:p>
            <a:r>
              <a:rPr lang="en-US" dirty="0" smtClean="0"/>
              <a:t>  </a:t>
            </a:r>
          </a:p>
          <a:p>
            <a:pPr>
              <a:buFont typeface="Arial" charset="0"/>
              <a:buChar char="•"/>
            </a:pPr>
            <a:r>
              <a:rPr lang="en-US" sz="2000" dirty="0" smtClean="0"/>
              <a:t> Passive heating is used to minimize the energy needed for radiant floor heating</a:t>
            </a:r>
          </a:p>
          <a:p>
            <a:pPr>
              <a:buFont typeface="Arial" charset="0"/>
              <a:buChar char="•"/>
            </a:pPr>
            <a:r>
              <a:rPr lang="en-US" sz="2000" smtClean="0"/>
              <a:t> The </a:t>
            </a:r>
            <a:r>
              <a:rPr lang="en-US" sz="2000" dirty="0"/>
              <a:t>concrete floor in the hall is used with direct gain to store heat</a:t>
            </a:r>
          </a:p>
          <a:p>
            <a:pPr>
              <a:buFont typeface="Arial" charset="0"/>
              <a:buChar char="•"/>
            </a:pPr>
            <a:r>
              <a:rPr lang="en-US" sz="2000" dirty="0"/>
              <a:t>  Large doors are opened to allow transfer to occupied spaces</a:t>
            </a:r>
          </a:p>
        </p:txBody>
      </p:sp>
      <p:pic>
        <p:nvPicPr>
          <p:cNvPr id="6" name="Picture 5" descr="passive.jpg"/>
          <p:cNvPicPr>
            <a:picLocks noChangeAspect="1"/>
          </p:cNvPicPr>
          <p:nvPr/>
        </p:nvPicPr>
        <p:blipFill>
          <a:blip r:embed="rId5" cstate="print"/>
          <a:srcRect/>
          <a:stretch>
            <a:fillRect/>
          </a:stretch>
        </p:blipFill>
        <p:spPr bwMode="auto">
          <a:xfrm>
            <a:off x="3962400" y="0"/>
            <a:ext cx="5753100" cy="6858000"/>
          </a:xfrm>
          <a:prstGeom prst="rect">
            <a:avLst/>
          </a:prstGeom>
          <a:noFill/>
          <a:ln w="9525">
            <a:noFill/>
            <a:miter lim="800000"/>
            <a:headEnd/>
            <a:tailEnd/>
          </a:ln>
        </p:spPr>
      </p:pic>
      <p:sp>
        <p:nvSpPr>
          <p:cNvPr id="7" name="TextBox 6"/>
          <p:cNvSpPr txBox="1">
            <a:spLocks noChangeArrowheads="1"/>
          </p:cNvSpPr>
          <p:nvPr/>
        </p:nvSpPr>
        <p:spPr bwMode="auto">
          <a:xfrm>
            <a:off x="4267200" y="3048000"/>
            <a:ext cx="3886200" cy="369888"/>
          </a:xfrm>
          <a:prstGeom prst="rect">
            <a:avLst/>
          </a:prstGeom>
          <a:noFill/>
          <a:ln w="9525">
            <a:noFill/>
            <a:miter lim="800000"/>
            <a:headEnd/>
            <a:tailEnd/>
          </a:ln>
        </p:spPr>
        <p:txBody>
          <a:bodyPr>
            <a:spAutoFit/>
          </a:bodyPr>
          <a:lstStyle/>
          <a:p>
            <a:r>
              <a:rPr lang="en-US" sz="1800"/>
              <a:t>Daytime</a:t>
            </a:r>
          </a:p>
        </p:txBody>
      </p:sp>
      <p:sp>
        <p:nvSpPr>
          <p:cNvPr id="8" name="TextBox 7"/>
          <p:cNvSpPr txBox="1">
            <a:spLocks noChangeArrowheads="1"/>
          </p:cNvSpPr>
          <p:nvPr/>
        </p:nvSpPr>
        <p:spPr bwMode="auto">
          <a:xfrm>
            <a:off x="4495800" y="6172200"/>
            <a:ext cx="2057400" cy="369888"/>
          </a:xfrm>
          <a:prstGeom prst="rect">
            <a:avLst/>
          </a:prstGeom>
          <a:noFill/>
          <a:ln w="9525">
            <a:noFill/>
            <a:miter lim="800000"/>
            <a:headEnd/>
            <a:tailEnd/>
          </a:ln>
        </p:spPr>
        <p:txBody>
          <a:bodyPr>
            <a:spAutoFit/>
          </a:bodyPr>
          <a:lstStyle/>
          <a:p>
            <a:r>
              <a:rPr lang="en-US" sz="1800">
                <a:solidFill>
                  <a:schemeClr val="bg1"/>
                </a:solidFill>
              </a:rPr>
              <a:t>Nighttime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 calcmode="lin" valueType="num">
                                      <p:cBhvr additive="base">
                                        <p:cTn id="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5476"/>
                                        </p:tgtEl>
                                        <p:attrNameLst>
                                          <p:attrName>style.visibility</p:attrName>
                                        </p:attrNameLst>
                                      </p:cBhvr>
                                      <p:to>
                                        <p:strVal val="visible"/>
                                      </p:to>
                                    </p:set>
                                    <p:anim calcmode="lin" valueType="num">
                                      <p:cBhvr additive="base">
                                        <p:cTn id="11" dur="500" fill="hold"/>
                                        <p:tgtEl>
                                          <p:spTgt spid="105476"/>
                                        </p:tgtEl>
                                        <p:attrNameLst>
                                          <p:attrName>ppt_x</p:attrName>
                                        </p:attrNameLst>
                                      </p:cBhvr>
                                      <p:tavLst>
                                        <p:tav tm="0">
                                          <p:val>
                                            <p:strVal val="#ppt_x"/>
                                          </p:val>
                                        </p:tav>
                                        <p:tav tm="100000">
                                          <p:val>
                                            <p:strVal val="#ppt_x"/>
                                          </p:val>
                                        </p:tav>
                                      </p:tavLst>
                                    </p:anim>
                                    <p:anim calcmode="lin" valueType="num">
                                      <p:cBhvr additive="base">
                                        <p:cTn id="12" dur="500" fill="hold"/>
                                        <p:tgtEl>
                                          <p:spTgt spid="10547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apertures.jpg"/>
          <p:cNvPicPr>
            <a:picLocks noGrp="1" noChangeAspect="1"/>
          </p:cNvPicPr>
          <p:nvPr>
            <p:ph idx="1"/>
          </p:nvPr>
        </p:nvPicPr>
        <p:blipFill>
          <a:blip r:embed="rId2" cstate="print"/>
          <a:stretch>
            <a:fillRect/>
          </a:stretch>
        </p:blipFill>
        <p:spPr>
          <a:xfrm>
            <a:off x="1447800" y="304800"/>
            <a:ext cx="6096888" cy="5725359"/>
          </a:xfrm>
        </p:spPr>
      </p:pic>
      <p:sp>
        <p:nvSpPr>
          <p:cNvPr id="5" name="TextBox 4"/>
          <p:cNvSpPr txBox="1"/>
          <p:nvPr/>
        </p:nvSpPr>
        <p:spPr>
          <a:xfrm>
            <a:off x="1524000" y="6096000"/>
            <a:ext cx="7391400" cy="461665"/>
          </a:xfrm>
          <a:prstGeom prst="rect">
            <a:avLst/>
          </a:prstGeom>
          <a:noFill/>
        </p:spPr>
        <p:txBody>
          <a:bodyPr wrap="square" rtlCol="0">
            <a:spAutoFit/>
          </a:bodyPr>
          <a:lstStyle/>
          <a:p>
            <a:r>
              <a:rPr lang="en-CA" dirty="0" smtClean="0"/>
              <a:t>Glazing study for fixed </a:t>
            </a:r>
            <a:r>
              <a:rPr lang="en-CA" dirty="0" err="1" smtClean="0"/>
              <a:t>vs</a:t>
            </a:r>
            <a:r>
              <a:rPr lang="en-CA" dirty="0" smtClean="0"/>
              <a:t> operable and orientation</a:t>
            </a:r>
            <a:endParaRPr lang="en-CA"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1295400" y="304800"/>
            <a:ext cx="7543800" cy="609600"/>
          </a:xfrm>
        </p:spPr>
        <p:txBody>
          <a:bodyPr/>
          <a:lstStyle/>
          <a:p>
            <a:pPr eaLnBrk="1" hangingPunct="1"/>
            <a:r>
              <a:rPr lang="en-US" smtClean="0"/>
              <a:t>Passive Cooling: </a:t>
            </a:r>
            <a:br>
              <a:rPr lang="en-US" smtClean="0"/>
            </a:br>
            <a:r>
              <a:rPr lang="en-US" smtClean="0"/>
              <a:t>Shade Windows During Summer</a:t>
            </a:r>
          </a:p>
        </p:txBody>
      </p:sp>
      <p:pic>
        <p:nvPicPr>
          <p:cNvPr id="110595" name="Picture 5" descr="ALF_7"/>
          <p:cNvPicPr>
            <a:picLocks noChangeAspect="1" noChangeArrowheads="1"/>
          </p:cNvPicPr>
          <p:nvPr/>
        </p:nvPicPr>
        <p:blipFill>
          <a:blip r:embed="rId3" cstate="print"/>
          <a:srcRect/>
          <a:stretch>
            <a:fillRect/>
          </a:stretch>
        </p:blipFill>
        <p:spPr bwMode="auto">
          <a:xfrm>
            <a:off x="1905000" y="1392238"/>
            <a:ext cx="6553200" cy="4668837"/>
          </a:xfrm>
          <a:prstGeom prst="rect">
            <a:avLst/>
          </a:prstGeom>
          <a:noFill/>
          <a:ln w="9525">
            <a:noFill/>
            <a:miter lim="800000"/>
            <a:headEnd/>
            <a:tailEnd/>
          </a:ln>
        </p:spPr>
      </p:pic>
      <p:sp>
        <p:nvSpPr>
          <p:cNvPr id="110596" name="Text Box 6"/>
          <p:cNvSpPr txBox="1">
            <a:spLocks noChangeArrowheads="1"/>
          </p:cNvSpPr>
          <p:nvPr/>
        </p:nvSpPr>
        <p:spPr bwMode="auto">
          <a:xfrm>
            <a:off x="4876800" y="1524000"/>
            <a:ext cx="1676400" cy="779463"/>
          </a:xfrm>
          <a:prstGeom prst="rect">
            <a:avLst/>
          </a:prstGeom>
          <a:noFill/>
          <a:ln w="9525">
            <a:noFill/>
            <a:miter lim="800000"/>
            <a:headEnd/>
            <a:tailEnd/>
          </a:ln>
        </p:spPr>
        <p:txBody>
          <a:bodyPr>
            <a:spAutoFit/>
          </a:bodyPr>
          <a:lstStyle/>
          <a:p>
            <a:pPr>
              <a:spcBef>
                <a:spcPct val="50000"/>
              </a:spcBef>
            </a:pPr>
            <a:r>
              <a:rPr lang="en-US" sz="1800">
                <a:solidFill>
                  <a:schemeClr val="bg1"/>
                </a:solidFill>
              </a:rPr>
              <a:t>May 9, 2007</a:t>
            </a:r>
          </a:p>
          <a:p>
            <a:pPr>
              <a:spcBef>
                <a:spcPct val="50000"/>
              </a:spcBef>
            </a:pPr>
            <a:r>
              <a:rPr lang="en-US" sz="1800">
                <a:solidFill>
                  <a:schemeClr val="bg1"/>
                </a:solidFill>
              </a:rPr>
              <a:t>3:45 pm CDT</a:t>
            </a:r>
          </a:p>
        </p:txBody>
      </p:sp>
      <p:sp>
        <p:nvSpPr>
          <p:cNvPr id="110597" name="TextBox 4"/>
          <p:cNvSpPr txBox="1">
            <a:spLocks noChangeArrowheads="1"/>
          </p:cNvSpPr>
          <p:nvPr/>
        </p:nvSpPr>
        <p:spPr bwMode="auto">
          <a:xfrm>
            <a:off x="3657600" y="6248400"/>
            <a:ext cx="5105400" cy="369332"/>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lgn="r"/>
            <a:r>
              <a:rPr lang="en-US" sz="1800" dirty="0">
                <a:solidFill>
                  <a:schemeClr val="bg1"/>
                </a:solidFill>
              </a:rPr>
              <a:t>Basic first tier principle of HEAT AVOIDANCE.</a:t>
            </a:r>
          </a:p>
        </p:txBody>
      </p:sp>
      <p:pic>
        <p:nvPicPr>
          <p:cNvPr id="7" name="Picture 6" descr="window1.jpg"/>
          <p:cNvPicPr>
            <a:picLocks noChangeAspect="1"/>
          </p:cNvPicPr>
          <p:nvPr/>
        </p:nvPicPr>
        <p:blipFill>
          <a:blip r:embed="rId4" cstate="print"/>
          <a:srcRect/>
          <a:stretch>
            <a:fillRect/>
          </a:stretch>
        </p:blipFill>
        <p:spPr bwMode="auto">
          <a:xfrm>
            <a:off x="1447800" y="1371600"/>
            <a:ext cx="4964113" cy="4735513"/>
          </a:xfrm>
          <a:prstGeom prst="rect">
            <a:avLst/>
          </a:prstGeom>
          <a:noFill/>
          <a:ln w="9525">
            <a:noFill/>
            <a:miter lim="800000"/>
            <a:headEnd/>
            <a:tailEnd/>
          </a:ln>
        </p:spPr>
      </p:pic>
      <p:pic>
        <p:nvPicPr>
          <p:cNvPr id="6" name="Picture 5" descr="window2.jpg"/>
          <p:cNvPicPr>
            <a:picLocks noChangeAspect="1"/>
          </p:cNvPicPr>
          <p:nvPr/>
        </p:nvPicPr>
        <p:blipFill>
          <a:blip r:embed="rId5" cstate="print"/>
          <a:srcRect/>
          <a:stretch>
            <a:fillRect/>
          </a:stretch>
        </p:blipFill>
        <p:spPr bwMode="auto">
          <a:xfrm>
            <a:off x="5624513" y="1371600"/>
            <a:ext cx="3214687" cy="4749800"/>
          </a:xfrm>
          <a:prstGeom prst="rect">
            <a:avLst/>
          </a:prstGeom>
          <a:noFill/>
          <a:ln w="9525">
            <a:noFill/>
            <a:miter lim="800000"/>
            <a:headEnd/>
            <a:tailEnd/>
          </a:ln>
        </p:spPr>
      </p:pic>
      <p:sp>
        <p:nvSpPr>
          <p:cNvPr id="8" name="TextBox 7"/>
          <p:cNvSpPr txBox="1">
            <a:spLocks noChangeArrowheads="1"/>
          </p:cNvSpPr>
          <p:nvPr/>
        </p:nvSpPr>
        <p:spPr bwMode="auto">
          <a:xfrm>
            <a:off x="4495800" y="1524000"/>
            <a:ext cx="1347788" cy="338138"/>
          </a:xfrm>
          <a:prstGeom prst="rect">
            <a:avLst/>
          </a:prstGeom>
          <a:noFill/>
          <a:ln w="9525">
            <a:noFill/>
            <a:miter lim="800000"/>
            <a:headEnd/>
            <a:tailEnd/>
          </a:ln>
        </p:spPr>
        <p:txBody>
          <a:bodyPr wrap="none">
            <a:spAutoFit/>
          </a:bodyPr>
          <a:lstStyle/>
          <a:p>
            <a:r>
              <a:rPr lang="en-US" sz="1600">
                <a:solidFill>
                  <a:srgbClr val="FF0000"/>
                </a:solidFill>
              </a:rPr>
              <a:t>Summer sun</a:t>
            </a:r>
          </a:p>
        </p:txBody>
      </p:sp>
      <p:sp>
        <p:nvSpPr>
          <p:cNvPr id="9" name="TextBox 8"/>
          <p:cNvSpPr txBox="1">
            <a:spLocks noChangeArrowheads="1"/>
          </p:cNvSpPr>
          <p:nvPr/>
        </p:nvSpPr>
        <p:spPr bwMode="auto">
          <a:xfrm>
            <a:off x="7543800" y="1524000"/>
            <a:ext cx="1347788" cy="338138"/>
          </a:xfrm>
          <a:prstGeom prst="rect">
            <a:avLst/>
          </a:prstGeom>
          <a:noFill/>
          <a:ln w="9525">
            <a:noFill/>
            <a:miter lim="800000"/>
            <a:headEnd/>
            <a:tailEnd/>
          </a:ln>
        </p:spPr>
        <p:txBody>
          <a:bodyPr wrap="none">
            <a:spAutoFit/>
          </a:bodyPr>
          <a:lstStyle/>
          <a:p>
            <a:r>
              <a:rPr lang="en-US" sz="1600">
                <a:solidFill>
                  <a:srgbClr val="FF0000"/>
                </a:solidFill>
              </a:rPr>
              <a:t>Summer sun</a:t>
            </a:r>
          </a:p>
        </p:txBody>
      </p:sp>
      <p:sp>
        <p:nvSpPr>
          <p:cNvPr id="10" name="TextBox 9"/>
          <p:cNvSpPr txBox="1">
            <a:spLocks noChangeArrowheads="1"/>
          </p:cNvSpPr>
          <p:nvPr/>
        </p:nvSpPr>
        <p:spPr bwMode="auto">
          <a:xfrm>
            <a:off x="4953000" y="2590800"/>
            <a:ext cx="1371600" cy="338138"/>
          </a:xfrm>
          <a:prstGeom prst="rect">
            <a:avLst/>
          </a:prstGeom>
          <a:noFill/>
          <a:ln w="9525">
            <a:noFill/>
            <a:miter lim="800000"/>
            <a:headEnd/>
            <a:tailEnd/>
          </a:ln>
        </p:spPr>
        <p:txBody>
          <a:bodyPr>
            <a:spAutoFit/>
          </a:bodyPr>
          <a:lstStyle/>
          <a:p>
            <a:r>
              <a:rPr lang="en-US" sz="1600">
                <a:solidFill>
                  <a:srgbClr val="FF0000"/>
                </a:solidFill>
              </a:rPr>
              <a:t>Winter sun</a:t>
            </a:r>
          </a:p>
        </p:txBody>
      </p:sp>
      <p:sp>
        <p:nvSpPr>
          <p:cNvPr id="11" name="TextBox 10"/>
          <p:cNvSpPr txBox="1">
            <a:spLocks noChangeArrowheads="1"/>
          </p:cNvSpPr>
          <p:nvPr/>
        </p:nvSpPr>
        <p:spPr bwMode="auto">
          <a:xfrm>
            <a:off x="6858000" y="2514600"/>
            <a:ext cx="1371600" cy="338138"/>
          </a:xfrm>
          <a:prstGeom prst="rect">
            <a:avLst/>
          </a:prstGeom>
          <a:noFill/>
          <a:ln w="9525">
            <a:noFill/>
            <a:miter lim="800000"/>
            <a:headEnd/>
            <a:tailEnd/>
          </a:ln>
        </p:spPr>
        <p:txBody>
          <a:bodyPr>
            <a:spAutoFit/>
          </a:bodyPr>
          <a:lstStyle/>
          <a:p>
            <a:r>
              <a:rPr lang="en-US" sz="1600">
                <a:solidFill>
                  <a:srgbClr val="FF0000"/>
                </a:solidFill>
              </a:rPr>
              <a:t>Winter sun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pic>
        <p:nvPicPr>
          <p:cNvPr id="4" name="Content Placeholder 3" descr="gains.jpg"/>
          <p:cNvPicPr>
            <a:picLocks noGrp="1" noChangeAspect="1"/>
          </p:cNvPicPr>
          <p:nvPr>
            <p:ph idx="1"/>
          </p:nvPr>
        </p:nvPicPr>
        <p:blipFill>
          <a:blip r:embed="rId2" cstate="print"/>
          <a:stretch>
            <a:fillRect/>
          </a:stretch>
        </p:blipFill>
        <p:spPr>
          <a:xfrm>
            <a:off x="1371599" y="1095073"/>
            <a:ext cx="4097625" cy="4924727"/>
          </a:xfrm>
        </p:spPr>
      </p:pic>
      <p:pic>
        <p:nvPicPr>
          <p:cNvPr id="5" name="Picture 4" descr="NORTH-WINDOW.jpg"/>
          <p:cNvPicPr>
            <a:picLocks noChangeAspect="1"/>
          </p:cNvPicPr>
          <p:nvPr/>
        </p:nvPicPr>
        <p:blipFill>
          <a:blip r:embed="rId3" cstate="print"/>
          <a:stretch>
            <a:fillRect/>
          </a:stretch>
        </p:blipFill>
        <p:spPr>
          <a:xfrm>
            <a:off x="5353121" y="984325"/>
            <a:ext cx="3638479" cy="4883075"/>
          </a:xfrm>
          <a:prstGeom prst="rect">
            <a:avLst/>
          </a:prstGeom>
        </p:spPr>
      </p:pic>
      <p:sp>
        <p:nvSpPr>
          <p:cNvPr id="6" name="TextBox 5"/>
          <p:cNvSpPr txBox="1"/>
          <p:nvPr/>
        </p:nvSpPr>
        <p:spPr>
          <a:xfrm>
            <a:off x="1600200" y="6019800"/>
            <a:ext cx="7086600" cy="707886"/>
          </a:xfrm>
          <a:prstGeom prst="rect">
            <a:avLst/>
          </a:prstGeom>
          <a:noFill/>
        </p:spPr>
        <p:txBody>
          <a:bodyPr wrap="square" rtlCol="0">
            <a:spAutoFit/>
          </a:bodyPr>
          <a:lstStyle/>
          <a:p>
            <a:r>
              <a:rPr lang="en-CA" sz="2000" dirty="0" smtClean="0"/>
              <a:t>Facades are fine tuned for orientation – overhang length and window size varies</a:t>
            </a:r>
            <a:endParaRPr lang="en-CA" sz="2000"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4" descr="leopold-fresh-air.jpg"/>
          <p:cNvPicPr>
            <a:picLocks noChangeAspect="1"/>
          </p:cNvPicPr>
          <p:nvPr/>
        </p:nvPicPr>
        <p:blipFill>
          <a:blip r:embed="rId3" cstate="print"/>
          <a:srcRect/>
          <a:stretch>
            <a:fillRect/>
          </a:stretch>
        </p:blipFill>
        <p:spPr bwMode="auto">
          <a:xfrm>
            <a:off x="3810000" y="1143000"/>
            <a:ext cx="4724400" cy="3119438"/>
          </a:xfrm>
          <a:prstGeom prst="rect">
            <a:avLst/>
          </a:prstGeom>
          <a:noFill/>
          <a:ln w="9525">
            <a:noFill/>
            <a:miter lim="800000"/>
            <a:headEnd/>
            <a:tailEnd/>
          </a:ln>
        </p:spPr>
      </p:pic>
      <p:sp>
        <p:nvSpPr>
          <p:cNvPr id="111619" name="Rectangle 2"/>
          <p:cNvSpPr>
            <a:spLocks noGrp="1" noChangeArrowheads="1"/>
          </p:cNvSpPr>
          <p:nvPr>
            <p:ph type="title"/>
          </p:nvPr>
        </p:nvSpPr>
        <p:spPr>
          <a:xfrm>
            <a:off x="1295400" y="381000"/>
            <a:ext cx="6934200" cy="990600"/>
          </a:xfrm>
        </p:spPr>
        <p:txBody>
          <a:bodyPr/>
          <a:lstStyle/>
          <a:p>
            <a:pPr eaLnBrk="1" hangingPunct="1"/>
            <a:r>
              <a:rPr lang="en-US" smtClean="0"/>
              <a:t>Natural Ventilation</a:t>
            </a:r>
          </a:p>
        </p:txBody>
      </p:sp>
      <p:pic>
        <p:nvPicPr>
          <p:cNvPr id="4" name="Picture 3" descr="DSC_9500.JPG"/>
          <p:cNvPicPr>
            <a:picLocks noChangeAspect="1"/>
          </p:cNvPicPr>
          <p:nvPr/>
        </p:nvPicPr>
        <p:blipFill>
          <a:blip r:embed="rId4" cstate="print"/>
          <a:srcRect/>
          <a:stretch>
            <a:fillRect/>
          </a:stretch>
        </p:blipFill>
        <p:spPr bwMode="auto">
          <a:xfrm>
            <a:off x="3886200" y="2057400"/>
            <a:ext cx="4718050" cy="3167063"/>
          </a:xfrm>
          <a:prstGeom prst="rect">
            <a:avLst/>
          </a:prstGeom>
          <a:noFill/>
          <a:ln w="9525">
            <a:noFill/>
            <a:miter lim="800000"/>
            <a:headEnd/>
            <a:tailEnd/>
          </a:ln>
        </p:spPr>
      </p:pic>
      <p:sp>
        <p:nvSpPr>
          <p:cNvPr id="111621" name="TextBox 5"/>
          <p:cNvSpPr txBox="1">
            <a:spLocks noChangeArrowheads="1"/>
          </p:cNvSpPr>
          <p:nvPr/>
        </p:nvSpPr>
        <p:spPr bwMode="auto">
          <a:xfrm>
            <a:off x="1524000" y="1143000"/>
            <a:ext cx="2286000" cy="3416300"/>
          </a:xfrm>
          <a:prstGeom prst="rect">
            <a:avLst/>
          </a:prstGeom>
          <a:noFill/>
          <a:ln w="9525">
            <a:noFill/>
            <a:miter lim="800000"/>
            <a:headEnd/>
            <a:tailEnd/>
          </a:ln>
        </p:spPr>
        <p:txBody>
          <a:bodyPr>
            <a:spAutoFit/>
          </a:bodyPr>
          <a:lstStyle/>
          <a:p>
            <a:pPr>
              <a:buFont typeface="Arial" charset="0"/>
              <a:buChar char="•"/>
            </a:pPr>
            <a:r>
              <a:rPr lang="en-US" sz="1800"/>
              <a:t>  Natural ventilation strategy based on NO A/C provision for the building</a:t>
            </a:r>
          </a:p>
          <a:p>
            <a:pPr>
              <a:buFont typeface="Arial" charset="0"/>
              <a:buChar char="•"/>
            </a:pPr>
            <a:endParaRPr lang="en-US" sz="1800"/>
          </a:p>
          <a:p>
            <a:pPr>
              <a:buFont typeface="Arial" charset="0"/>
              <a:buChar char="•"/>
            </a:pPr>
            <a:r>
              <a:rPr lang="en-US" sz="1800"/>
              <a:t>  Operable windows</a:t>
            </a:r>
          </a:p>
          <a:p>
            <a:pPr>
              <a:buFont typeface="Arial" charset="0"/>
              <a:buChar char="•"/>
            </a:pPr>
            <a:endParaRPr lang="en-US" sz="1800"/>
          </a:p>
          <a:p>
            <a:pPr>
              <a:buFont typeface="Arial" charset="0"/>
              <a:buChar char="•"/>
            </a:pPr>
            <a:r>
              <a:rPr lang="en-US" sz="1800"/>
              <a:t>  Flow through strategy</a:t>
            </a:r>
          </a:p>
          <a:p>
            <a:pPr>
              <a:buFont typeface="Arial" charset="0"/>
              <a:buChar char="•"/>
            </a:pPr>
            <a:endParaRPr lang="en-US" sz="1800"/>
          </a:p>
          <a:p>
            <a:pPr>
              <a:buFont typeface="Arial" charset="0"/>
              <a:buChar char="•"/>
            </a:pPr>
            <a:r>
              <a:rPr lang="en-US" sz="1800"/>
              <a:t>  Insect screens to keep out pests</a:t>
            </a:r>
          </a:p>
        </p:txBody>
      </p:sp>
      <p:pic>
        <p:nvPicPr>
          <p:cNvPr id="7" name="Picture 6" descr="DSC_9506.JPG"/>
          <p:cNvPicPr>
            <a:picLocks noChangeAspect="1"/>
          </p:cNvPicPr>
          <p:nvPr/>
        </p:nvPicPr>
        <p:blipFill>
          <a:blip r:embed="rId5" cstate="print"/>
          <a:srcRect/>
          <a:stretch>
            <a:fillRect/>
          </a:stretch>
        </p:blipFill>
        <p:spPr bwMode="auto">
          <a:xfrm>
            <a:off x="4038600" y="2514600"/>
            <a:ext cx="4994275" cy="3352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eaLnBrk="1" hangingPunct="1"/>
            <a:r>
              <a:rPr lang="en-US" smtClean="0"/>
              <a:t>Earth Duct for Air Pretreatment</a:t>
            </a:r>
          </a:p>
        </p:txBody>
      </p:sp>
      <p:pic>
        <p:nvPicPr>
          <p:cNvPr id="114691" name="Picture 4" descr="ALF_9"/>
          <p:cNvPicPr>
            <a:picLocks noChangeAspect="1" noChangeArrowheads="1"/>
          </p:cNvPicPr>
          <p:nvPr/>
        </p:nvPicPr>
        <p:blipFill>
          <a:blip r:embed="rId3" cstate="print"/>
          <a:srcRect/>
          <a:stretch>
            <a:fillRect/>
          </a:stretch>
        </p:blipFill>
        <p:spPr bwMode="auto">
          <a:xfrm>
            <a:off x="1371600" y="1066800"/>
            <a:ext cx="7540625" cy="4908550"/>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4" name="Picture 3" descr="Earth_Tubes.jpg"/>
          <p:cNvPicPr>
            <a:picLocks noChangeAspect="1"/>
          </p:cNvPicPr>
          <p:nvPr/>
        </p:nvPicPr>
        <p:blipFill>
          <a:blip r:embed="rId4" cstate="print"/>
          <a:srcRect/>
          <a:stretch>
            <a:fillRect/>
          </a:stretch>
        </p:blipFill>
        <p:spPr bwMode="auto">
          <a:xfrm>
            <a:off x="1371600" y="2362200"/>
            <a:ext cx="7543800" cy="2970213"/>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14693" name="TextBox 4"/>
          <p:cNvSpPr txBox="1">
            <a:spLocks noChangeArrowheads="1"/>
          </p:cNvSpPr>
          <p:nvPr/>
        </p:nvSpPr>
        <p:spPr bwMode="auto">
          <a:xfrm>
            <a:off x="1371600" y="5943600"/>
            <a:ext cx="7543800" cy="369888"/>
          </a:xfrm>
          <a:prstGeom prst="rect">
            <a:avLst/>
          </a:prstGeom>
          <a:noFill/>
          <a:ln w="9525">
            <a:noFill/>
            <a:miter lim="800000"/>
            <a:headEnd/>
            <a:tailEnd/>
          </a:ln>
        </p:spPr>
        <p:txBody>
          <a:bodyPr>
            <a:spAutoFit/>
          </a:bodyPr>
          <a:lstStyle/>
          <a:p>
            <a:r>
              <a:rPr lang="en-US" sz="1800"/>
              <a:t>Installation of large earth ducts to preheat and precool the  air.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extBox 4"/>
          <p:cNvSpPr txBox="1">
            <a:spLocks noChangeArrowheads="1"/>
          </p:cNvSpPr>
          <p:nvPr/>
        </p:nvSpPr>
        <p:spPr bwMode="auto">
          <a:xfrm>
            <a:off x="1447800" y="5791200"/>
            <a:ext cx="7162800" cy="400050"/>
          </a:xfrm>
          <a:prstGeom prst="rect">
            <a:avLst/>
          </a:prstGeom>
          <a:noFill/>
          <a:ln w="9525">
            <a:noFill/>
            <a:miter lim="800000"/>
            <a:headEnd/>
            <a:tailEnd/>
          </a:ln>
        </p:spPr>
        <p:txBody>
          <a:bodyPr>
            <a:spAutoFit/>
          </a:bodyPr>
          <a:lstStyle/>
          <a:p>
            <a:r>
              <a:rPr lang="en-US" sz="2000"/>
              <a:t>Concrete floor slabs are used for heating and cooling.</a:t>
            </a:r>
          </a:p>
        </p:txBody>
      </p:sp>
      <p:sp>
        <p:nvSpPr>
          <p:cNvPr id="115715" name="Rectangle 2"/>
          <p:cNvSpPr>
            <a:spLocks noGrp="1" noChangeArrowheads="1"/>
          </p:cNvSpPr>
          <p:nvPr>
            <p:ph type="title"/>
          </p:nvPr>
        </p:nvSpPr>
        <p:spPr/>
        <p:txBody>
          <a:bodyPr/>
          <a:lstStyle/>
          <a:p>
            <a:pPr eaLnBrk="1" hangingPunct="1"/>
            <a:r>
              <a:rPr lang="en-US" smtClean="0"/>
              <a:t>Radiant Heating and Cooling</a:t>
            </a:r>
          </a:p>
        </p:txBody>
      </p:sp>
      <p:pic>
        <p:nvPicPr>
          <p:cNvPr id="115716" name="Picture 4" descr="ALF_10"/>
          <p:cNvPicPr>
            <a:picLocks noChangeAspect="1" noChangeArrowheads="1"/>
          </p:cNvPicPr>
          <p:nvPr/>
        </p:nvPicPr>
        <p:blipFill>
          <a:blip r:embed="rId3" cstate="print"/>
          <a:srcRect/>
          <a:stretch>
            <a:fillRect/>
          </a:stretch>
        </p:blipFill>
        <p:spPr bwMode="auto">
          <a:xfrm>
            <a:off x="1447800" y="990600"/>
            <a:ext cx="7239000" cy="4843463"/>
          </a:xfrm>
          <a:prstGeom prst="rect">
            <a:avLst/>
          </a:prstGeom>
          <a:noFill/>
          <a:ln w="9525">
            <a:noFill/>
            <a:miter lim="800000"/>
            <a:headEnd/>
            <a:tailEnd/>
          </a:ln>
        </p:spPr>
      </p:pic>
      <p:pic>
        <p:nvPicPr>
          <p:cNvPr id="4" name="Picture 3" descr="Radiant_cool.jpg"/>
          <p:cNvPicPr>
            <a:picLocks noChangeAspect="1"/>
          </p:cNvPicPr>
          <p:nvPr/>
        </p:nvPicPr>
        <p:blipFill>
          <a:blip r:embed="rId4" cstate="print"/>
          <a:srcRect/>
          <a:stretch>
            <a:fillRect/>
          </a:stretch>
        </p:blipFill>
        <p:spPr bwMode="auto">
          <a:xfrm>
            <a:off x="1447800" y="990600"/>
            <a:ext cx="7239000" cy="5592763"/>
          </a:xfrm>
          <a:prstGeom prst="rect">
            <a:avLst/>
          </a:prstGeom>
          <a:noFill/>
          <a:ln w="9525">
            <a:noFill/>
            <a:miter lim="800000"/>
            <a:headEnd/>
            <a:tailEnd/>
          </a:ln>
        </p:spPr>
      </p:pic>
      <p:sp>
        <p:nvSpPr>
          <p:cNvPr id="6" name="TextBox 5"/>
          <p:cNvSpPr txBox="1">
            <a:spLocks noChangeArrowheads="1"/>
          </p:cNvSpPr>
          <p:nvPr/>
        </p:nvSpPr>
        <p:spPr bwMode="auto">
          <a:xfrm>
            <a:off x="1447800" y="6096000"/>
            <a:ext cx="7010400" cy="400050"/>
          </a:xfrm>
          <a:prstGeom prst="rect">
            <a:avLst/>
          </a:prstGeom>
          <a:noFill/>
          <a:ln w="9525">
            <a:noFill/>
            <a:miter lim="800000"/>
            <a:headEnd/>
            <a:tailEnd/>
          </a:ln>
        </p:spPr>
        <p:txBody>
          <a:bodyPr>
            <a:spAutoFit/>
          </a:bodyPr>
          <a:lstStyle/>
          <a:p>
            <a:r>
              <a:rPr lang="en-US" sz="2000"/>
              <a:t>Diagram of radiant cooling system.</a:t>
            </a:r>
          </a:p>
        </p:txBody>
      </p:sp>
      <p:pic>
        <p:nvPicPr>
          <p:cNvPr id="7" name="Picture 6" descr="Radiant_Heat.jpg"/>
          <p:cNvPicPr>
            <a:picLocks noChangeAspect="1"/>
          </p:cNvPicPr>
          <p:nvPr/>
        </p:nvPicPr>
        <p:blipFill>
          <a:blip r:embed="rId5" cstate="print"/>
          <a:srcRect/>
          <a:stretch>
            <a:fillRect/>
          </a:stretch>
        </p:blipFill>
        <p:spPr bwMode="auto">
          <a:xfrm>
            <a:off x="1379538" y="990600"/>
            <a:ext cx="7307262" cy="5645150"/>
          </a:xfrm>
          <a:prstGeom prst="rect">
            <a:avLst/>
          </a:prstGeom>
          <a:noFill/>
          <a:ln w="9525">
            <a:noFill/>
            <a:miter lim="800000"/>
            <a:headEnd/>
            <a:tailEnd/>
          </a:ln>
        </p:spPr>
      </p:pic>
      <p:sp>
        <p:nvSpPr>
          <p:cNvPr id="8" name="TextBox 7"/>
          <p:cNvSpPr txBox="1">
            <a:spLocks noChangeArrowheads="1"/>
          </p:cNvSpPr>
          <p:nvPr/>
        </p:nvSpPr>
        <p:spPr bwMode="auto">
          <a:xfrm>
            <a:off x="1524000" y="6096000"/>
            <a:ext cx="7010400" cy="400050"/>
          </a:xfrm>
          <a:prstGeom prst="rect">
            <a:avLst/>
          </a:prstGeom>
          <a:noFill/>
          <a:ln w="9525">
            <a:noFill/>
            <a:miter lim="800000"/>
            <a:headEnd/>
            <a:tailEnd/>
          </a:ln>
        </p:spPr>
        <p:txBody>
          <a:bodyPr>
            <a:spAutoFit/>
          </a:bodyPr>
          <a:lstStyle/>
          <a:p>
            <a:r>
              <a:rPr lang="en-US" sz="2000"/>
              <a:t>Diagram showing radiant heating system.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r>
              <a:rPr lang="en-US" smtClean="0"/>
              <a:t>Three Season Hall</a:t>
            </a:r>
          </a:p>
        </p:txBody>
      </p:sp>
      <p:pic>
        <p:nvPicPr>
          <p:cNvPr id="118787" name="Picture 3" descr="DSC_9704.JPG"/>
          <p:cNvPicPr>
            <a:picLocks noChangeAspect="1"/>
          </p:cNvPicPr>
          <p:nvPr/>
        </p:nvPicPr>
        <p:blipFill>
          <a:blip r:embed="rId2" cstate="print"/>
          <a:srcRect/>
          <a:stretch>
            <a:fillRect/>
          </a:stretch>
        </p:blipFill>
        <p:spPr bwMode="auto">
          <a:xfrm>
            <a:off x="1447800" y="990600"/>
            <a:ext cx="7137400" cy="4791075"/>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18788" name="TextBox 4"/>
          <p:cNvSpPr txBox="1">
            <a:spLocks noChangeArrowheads="1"/>
          </p:cNvSpPr>
          <p:nvPr/>
        </p:nvSpPr>
        <p:spPr bwMode="auto">
          <a:xfrm>
            <a:off x="1447800" y="5867400"/>
            <a:ext cx="7162800" cy="830997"/>
          </a:xfrm>
          <a:prstGeom prst="rect">
            <a:avLst/>
          </a:prstGeom>
          <a:noFill/>
          <a:ln w="9525">
            <a:noFill/>
            <a:miter lim="800000"/>
            <a:headEnd/>
            <a:tailEnd/>
          </a:ln>
        </p:spPr>
        <p:txBody>
          <a:bodyPr>
            <a:spAutoFit/>
          </a:bodyPr>
          <a:lstStyle/>
          <a:p>
            <a:r>
              <a:rPr lang="en-US" sz="1600" dirty="0"/>
              <a:t>A large room designed NOT to be used in the winter when the weather is too severe to allow heating by a combination of passive + </a:t>
            </a:r>
            <a:r>
              <a:rPr lang="en-US" sz="1600" dirty="0" smtClean="0"/>
              <a:t>fireplace. Cuts down on energy requirements overall.</a:t>
            </a:r>
            <a:endParaRPr lang="en-US" sz="1600" dirty="0"/>
          </a:p>
        </p:txBody>
      </p:sp>
      <p:pic>
        <p:nvPicPr>
          <p:cNvPr id="6" name="Picture 5" descr="DSC_9726.JPG"/>
          <p:cNvPicPr>
            <a:picLocks noChangeAspect="1"/>
          </p:cNvPicPr>
          <p:nvPr/>
        </p:nvPicPr>
        <p:blipFill>
          <a:blip r:embed="rId3" cstate="print"/>
          <a:srcRect/>
          <a:stretch>
            <a:fillRect/>
          </a:stretch>
        </p:blipFill>
        <p:spPr bwMode="auto">
          <a:xfrm>
            <a:off x="1524000" y="2133600"/>
            <a:ext cx="2146300" cy="319722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7" name="Picture 6" descr="DSC_9526.JPG"/>
          <p:cNvPicPr>
            <a:picLocks noChangeAspect="1"/>
          </p:cNvPicPr>
          <p:nvPr/>
        </p:nvPicPr>
        <p:blipFill>
          <a:blip r:embed="rId4" cstate="print"/>
          <a:srcRect/>
          <a:stretch>
            <a:fillRect/>
          </a:stretch>
        </p:blipFill>
        <p:spPr bwMode="auto">
          <a:xfrm>
            <a:off x="3733800" y="2133600"/>
            <a:ext cx="4754563" cy="3190875"/>
          </a:xfrm>
          <a:prstGeom prst="rect">
            <a:avLst/>
          </a:prstGeom>
          <a:noFill/>
          <a:ln w="9525">
            <a:noFill/>
            <a:miter lim="800000"/>
            <a:headEnd/>
            <a:tailEnd/>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par>
                                <p:cTn id="8" presetID="4" presetClass="entr" presetSubtype="16"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ox(i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sz="2400" dirty="0" smtClean="0">
                <a:solidFill>
                  <a:schemeClr val="bg1"/>
                </a:solidFill>
              </a:rPr>
              <a:t>Energy and Atmosphere, 17 of 17 possible points:</a:t>
            </a:r>
            <a:br>
              <a:rPr lang="en-US" sz="2400" dirty="0" smtClean="0">
                <a:solidFill>
                  <a:schemeClr val="bg1"/>
                </a:solidFill>
              </a:rPr>
            </a:br>
            <a:r>
              <a:rPr lang="en-US" sz="2400" dirty="0" smtClean="0">
                <a:solidFill>
                  <a:srgbClr val="92D050"/>
                </a:solidFill>
              </a:rPr>
              <a:t>EA Credit 2 and Credit 6 </a:t>
            </a:r>
            <a:r>
              <a:rPr lang="en-US" dirty="0" smtClean="0">
                <a:solidFill>
                  <a:schemeClr val="bg1"/>
                </a:solidFill>
              </a:rPr>
              <a:t/>
            </a:r>
            <a:br>
              <a:rPr lang="en-US" dirty="0" smtClean="0">
                <a:solidFill>
                  <a:schemeClr val="bg1"/>
                </a:solidFill>
              </a:rPr>
            </a:br>
            <a:endParaRPr lang="en-US" dirty="0" smtClean="0">
              <a:solidFill>
                <a:schemeClr val="bg1"/>
              </a:solidFill>
            </a:endParaRPr>
          </a:p>
        </p:txBody>
      </p:sp>
      <p:sp>
        <p:nvSpPr>
          <p:cNvPr id="123907" name="Content Placeholder 2"/>
          <p:cNvSpPr>
            <a:spLocks noGrp="1"/>
          </p:cNvSpPr>
          <p:nvPr>
            <p:ph idx="1"/>
          </p:nvPr>
        </p:nvSpPr>
        <p:spPr>
          <a:xfrm>
            <a:off x="1295400" y="1219200"/>
            <a:ext cx="7162800" cy="4724400"/>
          </a:xfrm>
        </p:spPr>
        <p:txBody>
          <a:bodyPr/>
          <a:lstStyle/>
          <a:p>
            <a:pPr lvl="1"/>
            <a:r>
              <a:rPr lang="en-US" sz="1200" dirty="0" smtClean="0">
                <a:solidFill>
                  <a:srgbClr val="787878"/>
                </a:solidFill>
              </a:rPr>
              <a:t>EA Prerequisite 1, Fundamental Building Systems Commissioning </a:t>
            </a:r>
          </a:p>
          <a:p>
            <a:pPr lvl="1"/>
            <a:r>
              <a:rPr lang="en-US" sz="1200" dirty="0" smtClean="0">
                <a:solidFill>
                  <a:srgbClr val="787878"/>
                </a:solidFill>
              </a:rPr>
              <a:t>EA Prerequisite 2, Minimum Energy Performance </a:t>
            </a:r>
          </a:p>
          <a:p>
            <a:pPr lvl="1"/>
            <a:r>
              <a:rPr lang="en-US" sz="1200" dirty="0" smtClean="0">
                <a:solidFill>
                  <a:srgbClr val="787878"/>
                </a:solidFill>
              </a:rPr>
              <a:t>EA Prerequisite 3, CFC Reduction in HVAC&amp;R Equipment </a:t>
            </a:r>
          </a:p>
          <a:p>
            <a:pPr lvl="1"/>
            <a:r>
              <a:rPr lang="en-US" sz="1200" dirty="0" smtClean="0">
                <a:solidFill>
                  <a:srgbClr val="787878"/>
                </a:solidFill>
              </a:rPr>
              <a:t>EA Credit 1.1a, Optimize Energy Performance, 15% New 5% Existing </a:t>
            </a:r>
          </a:p>
          <a:p>
            <a:pPr lvl="1"/>
            <a:r>
              <a:rPr lang="en-US" sz="1200" dirty="0" smtClean="0">
                <a:solidFill>
                  <a:srgbClr val="787878"/>
                </a:solidFill>
              </a:rPr>
              <a:t>EA Credit 1.1b, Optimize Energy Performance, 20% New 10% Existing </a:t>
            </a:r>
          </a:p>
          <a:p>
            <a:pPr lvl="1"/>
            <a:r>
              <a:rPr lang="en-US" sz="1200" dirty="0" smtClean="0">
                <a:solidFill>
                  <a:srgbClr val="787878"/>
                </a:solidFill>
              </a:rPr>
              <a:t>EA Credit 1.2a, Optimize Energy Performance, 25% New 15% Existing </a:t>
            </a:r>
          </a:p>
          <a:p>
            <a:pPr lvl="1"/>
            <a:r>
              <a:rPr lang="en-US" sz="1200" dirty="0" smtClean="0">
                <a:solidFill>
                  <a:srgbClr val="787878"/>
                </a:solidFill>
              </a:rPr>
              <a:t>EA Credit 1.2b, Optimize Energy Performance, 30% New 20% Existing </a:t>
            </a:r>
          </a:p>
          <a:p>
            <a:pPr lvl="1"/>
            <a:r>
              <a:rPr lang="en-US" sz="1200" dirty="0" smtClean="0">
                <a:solidFill>
                  <a:srgbClr val="787878"/>
                </a:solidFill>
              </a:rPr>
              <a:t>EA Credit 1.3a, Optimize Energy Performance, 35% New 25% Existing </a:t>
            </a:r>
          </a:p>
          <a:p>
            <a:pPr lvl="1"/>
            <a:r>
              <a:rPr lang="en-US" sz="1200" dirty="0" smtClean="0">
                <a:solidFill>
                  <a:srgbClr val="787878"/>
                </a:solidFill>
              </a:rPr>
              <a:t>EA Credit 1.3b, Optimize Energy Performance, 40% New 30% Existing </a:t>
            </a:r>
          </a:p>
          <a:p>
            <a:pPr lvl="1"/>
            <a:r>
              <a:rPr lang="en-US" sz="1200" dirty="0" smtClean="0">
                <a:solidFill>
                  <a:srgbClr val="787878"/>
                </a:solidFill>
              </a:rPr>
              <a:t>EA Credit 1.4a, Optimize Energy Performance, 45% New 35% Existing </a:t>
            </a:r>
          </a:p>
          <a:p>
            <a:pPr lvl="1"/>
            <a:r>
              <a:rPr lang="en-US" sz="1200" dirty="0" smtClean="0">
                <a:solidFill>
                  <a:srgbClr val="787878"/>
                </a:solidFill>
              </a:rPr>
              <a:t>EA Credit 1.4b, Optimize Energy Performance, 50% New 40% Existing </a:t>
            </a:r>
          </a:p>
          <a:p>
            <a:pPr lvl="1"/>
            <a:r>
              <a:rPr lang="en-US" sz="1200" dirty="0" smtClean="0">
                <a:solidFill>
                  <a:srgbClr val="787878"/>
                </a:solidFill>
              </a:rPr>
              <a:t>EA Credit 1.5a, Optimize Energy Performance, 55% New 45% Existing </a:t>
            </a:r>
          </a:p>
          <a:p>
            <a:pPr lvl="1"/>
            <a:r>
              <a:rPr lang="en-US" sz="1200" dirty="0" smtClean="0">
                <a:solidFill>
                  <a:srgbClr val="787878"/>
                </a:solidFill>
              </a:rPr>
              <a:t>EA Credit 1.5b, Optimize Energy Performance, 60% New 50% Existing </a:t>
            </a:r>
          </a:p>
          <a:p>
            <a:pPr lvl="1"/>
            <a:r>
              <a:rPr lang="en-US" sz="1200" dirty="0" smtClean="0">
                <a:solidFill>
                  <a:schemeClr val="tx1"/>
                </a:solidFill>
              </a:rPr>
              <a:t>EA Credit 2.1, Renewable Energy, 5% </a:t>
            </a:r>
          </a:p>
          <a:p>
            <a:pPr lvl="1"/>
            <a:r>
              <a:rPr lang="en-US" sz="1200" dirty="0" smtClean="0">
                <a:solidFill>
                  <a:schemeClr val="tx1"/>
                </a:solidFill>
              </a:rPr>
              <a:t>EA Credit 2.2, Renewable Energy, 10% </a:t>
            </a:r>
          </a:p>
          <a:p>
            <a:pPr lvl="1"/>
            <a:r>
              <a:rPr lang="en-US" sz="1200" dirty="0" smtClean="0">
                <a:solidFill>
                  <a:schemeClr val="tx1"/>
                </a:solidFill>
              </a:rPr>
              <a:t>EA Credit 2.3, Renewable Energy, 20% </a:t>
            </a:r>
          </a:p>
          <a:p>
            <a:pPr lvl="1"/>
            <a:r>
              <a:rPr lang="en-US" sz="1200" dirty="0" smtClean="0">
                <a:solidFill>
                  <a:srgbClr val="787878"/>
                </a:solidFill>
              </a:rPr>
              <a:t>EA Credit 3, Additional Commissioning </a:t>
            </a:r>
          </a:p>
          <a:p>
            <a:pPr lvl="1"/>
            <a:r>
              <a:rPr lang="en-US" sz="1200" dirty="0" smtClean="0">
                <a:solidFill>
                  <a:srgbClr val="787878"/>
                </a:solidFill>
              </a:rPr>
              <a:t>EA Credit 4, Ozone Depletion </a:t>
            </a:r>
          </a:p>
          <a:p>
            <a:pPr lvl="1"/>
            <a:r>
              <a:rPr lang="en-US" sz="1200" dirty="0" smtClean="0">
                <a:solidFill>
                  <a:srgbClr val="787878"/>
                </a:solidFill>
              </a:rPr>
              <a:t>EA Credit 5, Measurement and Verification </a:t>
            </a:r>
          </a:p>
          <a:p>
            <a:pPr lvl="1"/>
            <a:r>
              <a:rPr lang="en-US" sz="1200" dirty="0" smtClean="0">
                <a:solidFill>
                  <a:schemeClr val="tx1"/>
                </a:solidFill>
              </a:rPr>
              <a:t>EA Credit 6, Green Power </a:t>
            </a:r>
          </a:p>
          <a:p>
            <a:endParaRPr lang="en-US" dirty="0" smtClean="0"/>
          </a:p>
        </p:txBody>
      </p:sp>
      <p:sp>
        <p:nvSpPr>
          <p:cNvPr id="123909" name="Rectangle 4"/>
          <p:cNvSpPr>
            <a:spLocks noChangeArrowheads="1"/>
          </p:cNvSpPr>
          <p:nvPr/>
        </p:nvSpPr>
        <p:spPr bwMode="auto">
          <a:xfrm flipV="1">
            <a:off x="1752600" y="4572000"/>
            <a:ext cx="5638800" cy="762000"/>
          </a:xfrm>
          <a:prstGeom prst="rect">
            <a:avLst/>
          </a:prstGeom>
          <a:noFill/>
          <a:ln w="31750">
            <a:solidFill>
              <a:srgbClr val="FF0000"/>
            </a:solidFill>
            <a:round/>
            <a:headEnd/>
            <a:tailEnd/>
          </a:ln>
          <a:effectLst>
            <a:outerShdw blurRad="50800" dist="38100" dir="2700000" algn="tl" rotWithShape="0">
              <a:prstClr val="black">
                <a:alpha val="40000"/>
              </a:prstClr>
            </a:outerShdw>
          </a:effectLst>
        </p:spPr>
        <p:txBody>
          <a:bodyPr/>
          <a:lstStyle/>
          <a:p>
            <a:endParaRPr lang="en-US"/>
          </a:p>
        </p:txBody>
      </p:sp>
      <p:sp>
        <p:nvSpPr>
          <p:cNvPr id="123910" name="Rectangle 5"/>
          <p:cNvSpPr>
            <a:spLocks noChangeArrowheads="1"/>
          </p:cNvSpPr>
          <p:nvPr/>
        </p:nvSpPr>
        <p:spPr bwMode="auto">
          <a:xfrm flipV="1">
            <a:off x="1752600" y="6096000"/>
            <a:ext cx="5638800" cy="381000"/>
          </a:xfrm>
          <a:prstGeom prst="rect">
            <a:avLst/>
          </a:prstGeom>
          <a:noFill/>
          <a:ln w="31750">
            <a:solidFill>
              <a:srgbClr val="FF0000"/>
            </a:solidFill>
            <a:round/>
            <a:headEnd/>
            <a:tailEnd/>
          </a:ln>
          <a:effectLst>
            <a:outerShdw blurRad="50800" dist="38100" dir="2700000" algn="tl" rotWithShape="0">
              <a:prstClr val="black">
                <a:alpha val="40000"/>
              </a:prstClr>
            </a:outerShdw>
          </a:effectLst>
        </p:spPr>
        <p:txBody>
          <a:bodyPr/>
          <a:lstStyle/>
          <a:p>
            <a:endParaRPr lang="en-US"/>
          </a:p>
        </p:txBody>
      </p:sp>
      <p:sp>
        <p:nvSpPr>
          <p:cNvPr id="123913" name="Oval 8"/>
          <p:cNvSpPr>
            <a:spLocks noChangeArrowheads="1"/>
          </p:cNvSpPr>
          <p:nvPr/>
        </p:nvSpPr>
        <p:spPr bwMode="auto">
          <a:xfrm>
            <a:off x="5791200" y="5257800"/>
            <a:ext cx="931863" cy="914400"/>
          </a:xfrm>
          <a:prstGeom prst="ellipse">
            <a:avLst/>
          </a:prstGeom>
          <a:solidFill>
            <a:srgbClr val="66CCFF"/>
          </a:solidFill>
          <a:ln w="9525">
            <a:solidFill>
              <a:srgbClr val="66CCFF"/>
            </a:solidFill>
            <a:round/>
            <a:headEnd/>
            <a:tailEnd/>
          </a:ln>
          <a:effectLst>
            <a:outerShdw blurRad="50800" dist="38100" dir="2700000" algn="tl" rotWithShape="0">
              <a:prstClr val="black">
                <a:alpha val="40000"/>
              </a:prstClr>
            </a:outerShdw>
          </a:effectLst>
        </p:spPr>
        <p:txBody>
          <a:bodyPr wrap="none" anchor="ctr"/>
          <a:lstStyle/>
          <a:p>
            <a:endParaRPr lang="en-US" sz="1000"/>
          </a:p>
        </p:txBody>
      </p:sp>
      <p:sp>
        <p:nvSpPr>
          <p:cNvPr id="123914" name="Text Box 15"/>
          <p:cNvSpPr txBox="1">
            <a:spLocks noChangeArrowheads="1"/>
          </p:cNvSpPr>
          <p:nvPr/>
        </p:nvSpPr>
        <p:spPr bwMode="auto">
          <a:xfrm>
            <a:off x="5791200" y="5410200"/>
            <a:ext cx="914400" cy="554038"/>
          </a:xfrm>
          <a:prstGeom prst="rect">
            <a:avLst/>
          </a:prstGeom>
          <a:noFill/>
          <a:ln w="9525">
            <a:noFill/>
            <a:miter lim="800000"/>
            <a:headEnd/>
            <a:tailEnd/>
          </a:ln>
        </p:spPr>
        <p:txBody>
          <a:bodyPr>
            <a:spAutoFit/>
          </a:bodyPr>
          <a:lstStyle/>
          <a:p>
            <a:pPr algn="ctr">
              <a:spcBef>
                <a:spcPct val="50000"/>
              </a:spcBef>
            </a:pPr>
            <a:r>
              <a:rPr lang="en-US" sz="1000">
                <a:solidFill>
                  <a:schemeClr val="bg1"/>
                </a:solidFill>
              </a:rPr>
              <a:t>Renewables + Site Generation</a:t>
            </a:r>
          </a:p>
        </p:txBody>
      </p:sp>
      <p:sp>
        <p:nvSpPr>
          <p:cNvPr id="11" name="TextBox 10"/>
          <p:cNvSpPr txBox="1"/>
          <p:nvPr/>
        </p:nvSpPr>
        <p:spPr>
          <a:xfrm>
            <a:off x="7467600" y="1447800"/>
            <a:ext cx="1524000" cy="3416320"/>
          </a:xfrm>
          <a:prstGeom prst="rect">
            <a:avLst/>
          </a:prstGeom>
          <a:solidFill>
            <a:srgbClr val="29D033"/>
          </a:solidFill>
          <a:effectLst>
            <a:outerShdw blurRad="50800" dist="38100" dir="2700000" algn="tl" rotWithShape="0">
              <a:prstClr val="black">
                <a:alpha val="40000"/>
              </a:prstClr>
            </a:outerShdw>
          </a:effectLst>
        </p:spPr>
        <p:txBody>
          <a:bodyPr wrap="square" rtlCol="0">
            <a:spAutoFit/>
          </a:bodyPr>
          <a:lstStyle/>
          <a:p>
            <a:r>
              <a:rPr lang="en-CA" sz="1800" dirty="0" smtClean="0"/>
              <a:t>If Optimization has not been exhausted, it is very unlikely that Renewable Energy will be adequate to power the mechanical systems.</a:t>
            </a:r>
            <a:endParaRPr lang="en-CA" sz="1800" dirty="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r>
              <a:rPr lang="en-US" smtClean="0"/>
              <a:t>#1 - Net Zero Energy Design</a:t>
            </a:r>
          </a:p>
        </p:txBody>
      </p:sp>
      <p:sp>
        <p:nvSpPr>
          <p:cNvPr id="103427" name="Rectangle 3"/>
          <p:cNvSpPr>
            <a:spLocks noGrp="1" noChangeArrowheads="1"/>
          </p:cNvSpPr>
          <p:nvPr>
            <p:ph type="body" idx="1"/>
          </p:nvPr>
        </p:nvSpPr>
        <p:spPr>
          <a:xfrm>
            <a:off x="1295400" y="1219200"/>
            <a:ext cx="3810000" cy="4724400"/>
          </a:xfrm>
        </p:spPr>
        <p:txBody>
          <a:bodyPr/>
          <a:lstStyle/>
          <a:p>
            <a:pPr marL="0" indent="0" eaLnBrk="1" hangingPunct="1">
              <a:buFont typeface="Wingdings" charset="2"/>
              <a:buChar char="§"/>
            </a:pPr>
            <a:r>
              <a:rPr lang="en-US" smtClean="0"/>
              <a:t> Establish solar budget:</a:t>
            </a:r>
            <a:br>
              <a:rPr lang="en-US" smtClean="0"/>
            </a:br>
            <a:r>
              <a:rPr lang="en-US" smtClean="0"/>
              <a:t>   3,000 photovoltaic array;</a:t>
            </a:r>
            <a:br>
              <a:rPr lang="en-US" smtClean="0"/>
            </a:br>
            <a:r>
              <a:rPr lang="en-US" smtClean="0"/>
              <a:t>   50,000 kWh per year</a:t>
            </a:r>
          </a:p>
          <a:p>
            <a:pPr marL="0" indent="0" eaLnBrk="1" hangingPunct="1">
              <a:buFont typeface="Wingdings" charset="2"/>
              <a:buChar char="§"/>
            </a:pPr>
            <a:r>
              <a:rPr lang="en-US" smtClean="0"/>
              <a:t> Set maximum building</a:t>
            </a:r>
            <a:br>
              <a:rPr lang="en-US" smtClean="0"/>
            </a:br>
            <a:r>
              <a:rPr lang="en-US" smtClean="0"/>
              <a:t>   energy demand to fall</a:t>
            </a:r>
            <a:br>
              <a:rPr lang="en-US" smtClean="0"/>
            </a:br>
            <a:r>
              <a:rPr lang="en-US" smtClean="0"/>
              <a:t>   within solar budget:</a:t>
            </a:r>
            <a:br>
              <a:rPr lang="en-US" smtClean="0"/>
            </a:br>
            <a:r>
              <a:rPr lang="en-US" smtClean="0"/>
              <a:t>   8,600 Sq. Ft. building;</a:t>
            </a:r>
            <a:br>
              <a:rPr lang="en-US" smtClean="0"/>
            </a:br>
            <a:r>
              <a:rPr lang="en-US" smtClean="0"/>
              <a:t>   5.7 kWh per SF per year</a:t>
            </a:r>
          </a:p>
        </p:txBody>
      </p:sp>
      <p:pic>
        <p:nvPicPr>
          <p:cNvPr id="103428" name="Picture 5" descr="ALF_2"/>
          <p:cNvPicPr>
            <a:picLocks noChangeAspect="1" noChangeArrowheads="1"/>
          </p:cNvPicPr>
          <p:nvPr/>
        </p:nvPicPr>
        <p:blipFill>
          <a:blip r:embed="rId3" cstate="print"/>
          <a:srcRect/>
          <a:stretch>
            <a:fillRect/>
          </a:stretch>
        </p:blipFill>
        <p:spPr bwMode="auto">
          <a:xfrm>
            <a:off x="5105400" y="1371600"/>
            <a:ext cx="3713163" cy="3352800"/>
          </a:xfrm>
          <a:prstGeom prst="rect">
            <a:avLst/>
          </a:prstGeom>
          <a:noFill/>
          <a:ln w="9525">
            <a:noFill/>
            <a:miter lim="800000"/>
            <a:headEnd/>
            <a:tailEnd/>
          </a:ln>
        </p:spPr>
      </p:pic>
      <p:sp>
        <p:nvSpPr>
          <p:cNvPr id="5" name="TextBox 4"/>
          <p:cNvSpPr txBox="1">
            <a:spLocks noChangeArrowheads="1"/>
          </p:cNvSpPr>
          <p:nvPr/>
        </p:nvSpPr>
        <p:spPr bwMode="auto">
          <a:xfrm>
            <a:off x="1524000" y="5638800"/>
            <a:ext cx="7239000" cy="1016000"/>
          </a:xfrm>
          <a:prstGeom prst="rect">
            <a:avLst/>
          </a:prstGeom>
          <a:noFill/>
          <a:ln w="9525">
            <a:noFill/>
            <a:miter lim="800000"/>
            <a:headEnd/>
            <a:tailEnd/>
          </a:ln>
        </p:spPr>
        <p:txBody>
          <a:bodyPr>
            <a:spAutoFit/>
          </a:bodyPr>
          <a:lstStyle/>
          <a:p>
            <a:r>
              <a:rPr lang="en-US" sz="2000">
                <a:solidFill>
                  <a:srgbClr val="FF0000"/>
                </a:solidFill>
              </a:rPr>
              <a:t>A $US250,000 PV array was included at the outset of the project budget and the building was designed to operate within the amount of electricity that this would generate.</a:t>
            </a:r>
          </a:p>
        </p:txBody>
      </p:sp>
      <p:pic>
        <p:nvPicPr>
          <p:cNvPr id="6" name="Picture 5" descr="pv.jpg"/>
          <p:cNvPicPr>
            <a:picLocks noChangeAspect="1"/>
          </p:cNvPicPr>
          <p:nvPr/>
        </p:nvPicPr>
        <p:blipFill>
          <a:blip r:embed="rId4" cstate="print"/>
          <a:srcRect/>
          <a:stretch>
            <a:fillRect/>
          </a:stretch>
        </p:blipFill>
        <p:spPr bwMode="auto">
          <a:xfrm>
            <a:off x="1371600" y="1219200"/>
            <a:ext cx="7467600" cy="4411663"/>
          </a:xfrm>
          <a:prstGeom prst="rect">
            <a:avLst/>
          </a:prstGeom>
          <a:noFill/>
          <a:ln w="9525">
            <a:noFill/>
            <a:miter lim="800000"/>
            <a:headEnd/>
            <a:tailEnd/>
          </a:ln>
        </p:spPr>
      </p:pic>
      <p:sp>
        <p:nvSpPr>
          <p:cNvPr id="103431" name="Oval 6"/>
          <p:cNvSpPr>
            <a:spLocks noChangeArrowheads="1"/>
          </p:cNvSpPr>
          <p:nvPr/>
        </p:nvSpPr>
        <p:spPr bwMode="auto">
          <a:xfrm>
            <a:off x="7373938" y="2743200"/>
            <a:ext cx="931862" cy="914400"/>
          </a:xfrm>
          <a:prstGeom prst="ellipse">
            <a:avLst/>
          </a:prstGeom>
          <a:solidFill>
            <a:srgbClr val="66CCFF"/>
          </a:solidFill>
          <a:ln w="9525">
            <a:solidFill>
              <a:srgbClr val="66CCFF"/>
            </a:solidFill>
            <a:round/>
            <a:headEnd/>
            <a:tailEnd/>
          </a:ln>
          <a:effectLst>
            <a:outerShdw blurRad="50800" dist="38100" dir="2700000" algn="tl" rotWithShape="0">
              <a:prstClr val="black">
                <a:alpha val="40000"/>
              </a:prstClr>
            </a:outerShdw>
          </a:effectLst>
        </p:spPr>
        <p:txBody>
          <a:bodyPr wrap="none" anchor="ctr"/>
          <a:lstStyle/>
          <a:p>
            <a:endParaRPr lang="en-US" sz="1000"/>
          </a:p>
        </p:txBody>
      </p:sp>
      <p:sp>
        <p:nvSpPr>
          <p:cNvPr id="103432" name="Text Box 15"/>
          <p:cNvSpPr txBox="1">
            <a:spLocks noChangeArrowheads="1"/>
          </p:cNvSpPr>
          <p:nvPr/>
        </p:nvSpPr>
        <p:spPr bwMode="auto">
          <a:xfrm>
            <a:off x="7373938" y="2895600"/>
            <a:ext cx="914400" cy="554038"/>
          </a:xfrm>
          <a:prstGeom prst="rect">
            <a:avLst/>
          </a:prstGeom>
          <a:noFill/>
          <a:ln w="9525">
            <a:noFill/>
            <a:miter lim="800000"/>
            <a:headEnd/>
            <a:tailEnd/>
          </a:ln>
        </p:spPr>
        <p:txBody>
          <a:bodyPr>
            <a:spAutoFit/>
          </a:bodyPr>
          <a:lstStyle/>
          <a:p>
            <a:pPr algn="ctr">
              <a:spcBef>
                <a:spcPct val="50000"/>
              </a:spcBef>
            </a:pPr>
            <a:r>
              <a:rPr lang="en-US" sz="1000" dirty="0" err="1">
                <a:solidFill>
                  <a:schemeClr val="bg1"/>
                </a:solidFill>
              </a:rPr>
              <a:t>Renewables</a:t>
            </a:r>
            <a:r>
              <a:rPr lang="en-US" sz="1000" dirty="0">
                <a:solidFill>
                  <a:schemeClr val="bg1"/>
                </a:solidFill>
              </a:rPr>
              <a:t> + Site Generation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DSC_9514.JPG"/>
          <p:cNvPicPr>
            <a:picLocks noGrp="1" noChangeAspect="1"/>
          </p:cNvPicPr>
          <p:nvPr>
            <p:ph idx="1"/>
          </p:nvPr>
        </p:nvPicPr>
        <p:blipFill>
          <a:blip r:embed="rId2" cstate="print"/>
          <a:stretch>
            <a:fillRect/>
          </a:stretch>
        </p:blipFill>
        <p:spPr>
          <a:xfrm>
            <a:off x="1295401" y="381000"/>
            <a:ext cx="5108222" cy="3429000"/>
          </a:xfrm>
          <a:effectLst>
            <a:outerShdw blurRad="50800" dist="38100" dir="2700000" algn="tl" rotWithShape="0">
              <a:prstClr val="black">
                <a:alpha val="40000"/>
              </a:prstClr>
            </a:outerShdw>
          </a:effectLst>
        </p:spPr>
      </p:pic>
      <p:pic>
        <p:nvPicPr>
          <p:cNvPr id="5" name="Picture 4" descr="DSC_9516.JPG"/>
          <p:cNvPicPr>
            <a:picLocks noChangeAspect="1"/>
          </p:cNvPicPr>
          <p:nvPr/>
        </p:nvPicPr>
        <p:blipFill>
          <a:blip r:embed="rId3" cstate="print"/>
          <a:stretch>
            <a:fillRect/>
          </a:stretch>
        </p:blipFill>
        <p:spPr>
          <a:xfrm>
            <a:off x="3886200" y="3124200"/>
            <a:ext cx="5091024" cy="3417455"/>
          </a:xfrm>
          <a:prstGeom prst="rect">
            <a:avLst/>
          </a:prstGeom>
          <a:effectLst>
            <a:outerShdw blurRad="50800" dist="38100" dir="2700000" algn="tl" rotWithShape="0">
              <a:prstClr val="black">
                <a:alpha val="40000"/>
              </a:prstClr>
            </a:outerShdw>
          </a:effectLst>
        </p:spPr>
      </p:pic>
      <p:sp>
        <p:nvSpPr>
          <p:cNvPr id="6" name="TextBox 5"/>
          <p:cNvSpPr txBox="1"/>
          <p:nvPr/>
        </p:nvSpPr>
        <p:spPr>
          <a:xfrm>
            <a:off x="1371600" y="3962400"/>
            <a:ext cx="2286000" cy="1938992"/>
          </a:xfrm>
          <a:prstGeom prst="rect">
            <a:avLst/>
          </a:prstGeom>
          <a:noFill/>
        </p:spPr>
        <p:txBody>
          <a:bodyPr wrap="square" rtlCol="0">
            <a:spAutoFit/>
          </a:bodyPr>
          <a:lstStyle/>
          <a:p>
            <a:r>
              <a:rPr lang="en-CA" sz="2000" dirty="0" smtClean="0"/>
              <a:t>Almost every square inch of roof was used for PV and solar hot water array mounting.</a:t>
            </a:r>
            <a:endParaRPr lang="en-CA" sz="2000" dirty="0"/>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pPr eaLnBrk="1" hangingPunct="1"/>
            <a:r>
              <a:rPr lang="en-US" smtClean="0"/>
              <a:t>Ground Source Heat Pumps</a:t>
            </a:r>
          </a:p>
        </p:txBody>
      </p:sp>
      <p:pic>
        <p:nvPicPr>
          <p:cNvPr id="116739" name="Picture 4" descr="ALF_11"/>
          <p:cNvPicPr>
            <a:picLocks noChangeAspect="1" noChangeArrowheads="1"/>
          </p:cNvPicPr>
          <p:nvPr/>
        </p:nvPicPr>
        <p:blipFill>
          <a:blip r:embed="rId3" cstate="print"/>
          <a:srcRect/>
          <a:stretch>
            <a:fillRect/>
          </a:stretch>
        </p:blipFill>
        <p:spPr bwMode="auto">
          <a:xfrm>
            <a:off x="1371600" y="1143000"/>
            <a:ext cx="7162800" cy="4775200"/>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4" name="Picture 3" descr="DSC_9883.JPG"/>
          <p:cNvPicPr>
            <a:picLocks noChangeAspect="1"/>
          </p:cNvPicPr>
          <p:nvPr/>
        </p:nvPicPr>
        <p:blipFill>
          <a:blip r:embed="rId4" cstate="print"/>
          <a:srcRect/>
          <a:stretch>
            <a:fillRect/>
          </a:stretch>
        </p:blipFill>
        <p:spPr bwMode="auto">
          <a:xfrm>
            <a:off x="1676400" y="1371600"/>
            <a:ext cx="7151688" cy="4800600"/>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5" name="TextBox 4"/>
          <p:cNvSpPr txBox="1">
            <a:spLocks noChangeArrowheads="1"/>
          </p:cNvSpPr>
          <p:nvPr/>
        </p:nvSpPr>
        <p:spPr bwMode="auto">
          <a:xfrm>
            <a:off x="1447800" y="6248400"/>
            <a:ext cx="7467600" cy="400050"/>
          </a:xfrm>
          <a:prstGeom prst="rect">
            <a:avLst/>
          </a:prstGeom>
          <a:noFill/>
          <a:ln w="9525">
            <a:noFill/>
            <a:miter lim="800000"/>
            <a:headEnd/>
            <a:tailEnd/>
          </a:ln>
        </p:spPr>
        <p:txBody>
          <a:bodyPr>
            <a:spAutoFit/>
          </a:bodyPr>
          <a:lstStyle/>
          <a:p>
            <a:r>
              <a:rPr lang="en-US" sz="2000"/>
              <a:t>Super insulate hot water runs to minimize heat losses.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sz="2400" dirty="0" smtClean="0">
                <a:solidFill>
                  <a:schemeClr val="bg1"/>
                </a:solidFill>
              </a:rPr>
              <a:t>Sustainable Sites, 12 of 14 possible points:</a:t>
            </a:r>
            <a:r>
              <a:rPr lang="en-US" sz="2400" dirty="0" smtClean="0"/>
              <a:t/>
            </a:r>
            <a:br>
              <a:rPr lang="en-US" sz="2400" dirty="0" smtClean="0"/>
            </a:br>
            <a:r>
              <a:rPr lang="en-US" sz="2400" dirty="0" smtClean="0">
                <a:solidFill>
                  <a:srgbClr val="92D050"/>
                </a:solidFill>
              </a:rPr>
              <a:t>SS Credit 3 </a:t>
            </a:r>
            <a:r>
              <a:rPr lang="en-US" dirty="0" smtClean="0"/>
              <a:t/>
            </a:r>
            <a:br>
              <a:rPr lang="en-US" dirty="0" smtClean="0"/>
            </a:br>
            <a:endParaRPr lang="en-US" dirty="0" smtClean="0"/>
          </a:p>
        </p:txBody>
      </p:sp>
      <p:sp>
        <p:nvSpPr>
          <p:cNvPr id="122883" name="Content Placeholder 2"/>
          <p:cNvSpPr>
            <a:spLocks noGrp="1"/>
          </p:cNvSpPr>
          <p:nvPr>
            <p:ph idx="1"/>
          </p:nvPr>
        </p:nvSpPr>
        <p:spPr>
          <a:xfrm>
            <a:off x="1295400" y="1143000"/>
            <a:ext cx="7620000" cy="4724400"/>
          </a:xfrm>
        </p:spPr>
        <p:txBody>
          <a:bodyPr/>
          <a:lstStyle/>
          <a:p>
            <a:pPr lvl="1"/>
            <a:r>
              <a:rPr lang="en-US" sz="1400" dirty="0" smtClean="0">
                <a:solidFill>
                  <a:srgbClr val="787878"/>
                </a:solidFill>
              </a:rPr>
              <a:t>SS Prerequisite 1, Erosion &amp; Sedimentation Control </a:t>
            </a:r>
          </a:p>
          <a:p>
            <a:pPr lvl="1"/>
            <a:r>
              <a:rPr lang="en-US" sz="1400" dirty="0" smtClean="0">
                <a:solidFill>
                  <a:srgbClr val="787878"/>
                </a:solidFill>
              </a:rPr>
              <a:t>SS Credit 1, Site Selection </a:t>
            </a:r>
          </a:p>
          <a:p>
            <a:pPr lvl="1"/>
            <a:r>
              <a:rPr lang="en-US" sz="1400" dirty="0" smtClean="0">
                <a:solidFill>
                  <a:schemeClr val="tx1"/>
                </a:solidFill>
              </a:rPr>
              <a:t>SS Credit 3, Brownfield Redevelopment </a:t>
            </a:r>
          </a:p>
          <a:p>
            <a:pPr lvl="1"/>
            <a:r>
              <a:rPr lang="en-US" sz="1400" dirty="0" smtClean="0">
                <a:solidFill>
                  <a:srgbClr val="787878"/>
                </a:solidFill>
              </a:rPr>
              <a:t>SS Credit 4.2, Alternative Transportation, Bicycle Storage &amp; Changing Rooms </a:t>
            </a:r>
          </a:p>
          <a:p>
            <a:pPr lvl="1"/>
            <a:r>
              <a:rPr lang="en-US" sz="1400" dirty="0" smtClean="0">
                <a:solidFill>
                  <a:srgbClr val="787878"/>
                </a:solidFill>
              </a:rPr>
              <a:t>SS Credit 4.3, Alternative Transportation, Alternative Fuel Refueling Stations </a:t>
            </a:r>
          </a:p>
          <a:p>
            <a:pPr lvl="1"/>
            <a:r>
              <a:rPr lang="en-US" sz="1400" dirty="0" smtClean="0">
                <a:solidFill>
                  <a:srgbClr val="787878"/>
                </a:solidFill>
              </a:rPr>
              <a:t>SS Credit 4.4, Alternative Transportation, Parking Capacity </a:t>
            </a:r>
          </a:p>
          <a:p>
            <a:pPr lvl="1"/>
            <a:r>
              <a:rPr lang="en-US" sz="1400" dirty="0" smtClean="0">
                <a:solidFill>
                  <a:srgbClr val="787878"/>
                </a:solidFill>
              </a:rPr>
              <a:t>SS Credit 5.1, Reduced Site Disturbance, Protect or Restore Open Space </a:t>
            </a:r>
          </a:p>
          <a:p>
            <a:pPr lvl="1"/>
            <a:r>
              <a:rPr lang="en-US" sz="1400" dirty="0" smtClean="0">
                <a:solidFill>
                  <a:srgbClr val="787878"/>
                </a:solidFill>
              </a:rPr>
              <a:t>SS Credit 5.2, Reduced Site Disturbance, Development Footprint </a:t>
            </a:r>
          </a:p>
          <a:p>
            <a:pPr lvl="1"/>
            <a:r>
              <a:rPr lang="en-US" sz="1400" dirty="0" smtClean="0">
                <a:solidFill>
                  <a:srgbClr val="787878"/>
                </a:solidFill>
              </a:rPr>
              <a:t>SS Credit 6.1, </a:t>
            </a:r>
            <a:r>
              <a:rPr lang="en-US" sz="1400" dirty="0" err="1" smtClean="0">
                <a:solidFill>
                  <a:srgbClr val="787878"/>
                </a:solidFill>
              </a:rPr>
              <a:t>Stormwater</a:t>
            </a:r>
            <a:r>
              <a:rPr lang="en-US" sz="1400" dirty="0" smtClean="0">
                <a:solidFill>
                  <a:srgbClr val="787878"/>
                </a:solidFill>
              </a:rPr>
              <a:t> Management, Rate and Quantity </a:t>
            </a:r>
          </a:p>
          <a:p>
            <a:pPr lvl="1"/>
            <a:r>
              <a:rPr lang="en-US" sz="1400" dirty="0" smtClean="0">
                <a:solidFill>
                  <a:srgbClr val="787878"/>
                </a:solidFill>
              </a:rPr>
              <a:t>SS Credit 6.2, </a:t>
            </a:r>
            <a:r>
              <a:rPr lang="en-US" sz="1400" dirty="0" err="1" smtClean="0">
                <a:solidFill>
                  <a:srgbClr val="787878"/>
                </a:solidFill>
              </a:rPr>
              <a:t>Stormwater</a:t>
            </a:r>
            <a:r>
              <a:rPr lang="en-US" sz="1400" dirty="0" smtClean="0">
                <a:solidFill>
                  <a:srgbClr val="787878"/>
                </a:solidFill>
              </a:rPr>
              <a:t> Management, Treatment </a:t>
            </a:r>
          </a:p>
          <a:p>
            <a:pPr lvl="1"/>
            <a:r>
              <a:rPr lang="en-US" sz="1400" dirty="0" smtClean="0">
                <a:solidFill>
                  <a:srgbClr val="787878"/>
                </a:solidFill>
              </a:rPr>
              <a:t>SS Credit 7.1, Landscape &amp; Exterior Design to Reduce Heat Islands, Non-Roof </a:t>
            </a:r>
          </a:p>
          <a:p>
            <a:pPr lvl="1"/>
            <a:r>
              <a:rPr lang="en-US" sz="1400" dirty="0" smtClean="0">
                <a:solidFill>
                  <a:srgbClr val="787878"/>
                </a:solidFill>
              </a:rPr>
              <a:t>SS Credit 7.2, Landscape &amp; Exterior Design to Reduce Heat Islands, Roof </a:t>
            </a:r>
          </a:p>
          <a:p>
            <a:pPr lvl="1"/>
            <a:r>
              <a:rPr lang="en-US" sz="1400" dirty="0" smtClean="0">
                <a:solidFill>
                  <a:srgbClr val="787878"/>
                </a:solidFill>
              </a:rPr>
              <a:t>SS Credit 8, Light Pollution Reduction </a:t>
            </a:r>
          </a:p>
          <a:p>
            <a:endParaRPr lang="en-US" sz="1400" dirty="0" smtClean="0">
              <a:solidFill>
                <a:srgbClr val="787878"/>
              </a:solidFill>
            </a:endParaRPr>
          </a:p>
        </p:txBody>
      </p:sp>
      <p:sp>
        <p:nvSpPr>
          <p:cNvPr id="122886" name="Rectangle 5"/>
          <p:cNvSpPr>
            <a:spLocks noChangeArrowheads="1"/>
          </p:cNvSpPr>
          <p:nvPr/>
        </p:nvSpPr>
        <p:spPr bwMode="auto">
          <a:xfrm flipV="1">
            <a:off x="1752600" y="1676400"/>
            <a:ext cx="5638800" cy="381000"/>
          </a:xfrm>
          <a:prstGeom prst="rect">
            <a:avLst/>
          </a:prstGeom>
          <a:noFill/>
          <a:ln w="31750">
            <a:solidFill>
              <a:srgbClr val="FF0000"/>
            </a:solidFill>
            <a:round/>
            <a:headEnd/>
            <a:tailEnd/>
          </a:ln>
          <a:effectLst>
            <a:outerShdw blurRad="50800" dist="38100" dir="2700000" algn="tl" rotWithShape="0">
              <a:prstClr val="black">
                <a:alpha val="40000"/>
              </a:prstClr>
            </a:outerShdw>
          </a:effectLst>
        </p:spPr>
        <p:txBody>
          <a:bodyPr/>
          <a:lstStyle/>
          <a:p>
            <a:endParaRPr lang="en-US"/>
          </a:p>
        </p:txBody>
      </p:sp>
      <p:sp>
        <p:nvSpPr>
          <p:cNvPr id="122888" name="Text Box 9"/>
          <p:cNvSpPr txBox="1">
            <a:spLocks noChangeArrowheads="1"/>
          </p:cNvSpPr>
          <p:nvPr/>
        </p:nvSpPr>
        <p:spPr bwMode="auto">
          <a:xfrm>
            <a:off x="7162800" y="3505200"/>
            <a:ext cx="2209800" cy="400050"/>
          </a:xfrm>
          <a:prstGeom prst="rect">
            <a:avLst/>
          </a:prstGeom>
          <a:noFill/>
          <a:ln w="9525">
            <a:noFill/>
            <a:miter lim="800000"/>
            <a:headEnd/>
            <a:tailEnd/>
          </a:ln>
        </p:spPr>
        <p:txBody>
          <a:bodyPr>
            <a:spAutoFit/>
          </a:bodyPr>
          <a:lstStyle/>
          <a:p>
            <a:pPr algn="ctr">
              <a:spcBef>
                <a:spcPct val="50000"/>
              </a:spcBef>
            </a:pPr>
            <a:r>
              <a:rPr lang="en-US" sz="1000">
                <a:solidFill>
                  <a:schemeClr val="bg1"/>
                </a:solidFill>
              </a:rPr>
              <a:t>Landscape </a:t>
            </a:r>
            <a:br>
              <a:rPr lang="en-US" sz="1000">
                <a:solidFill>
                  <a:schemeClr val="bg1"/>
                </a:solidFill>
              </a:rPr>
            </a:br>
            <a:r>
              <a:rPr lang="en-US" sz="1000">
                <a:solidFill>
                  <a:schemeClr val="bg1"/>
                </a:solidFill>
              </a:rPr>
              <a:t>+ Site</a:t>
            </a:r>
          </a:p>
        </p:txBody>
      </p:sp>
      <p:sp>
        <p:nvSpPr>
          <p:cNvPr id="122889" name="Oval 4"/>
          <p:cNvSpPr>
            <a:spLocks noChangeArrowheads="1"/>
          </p:cNvSpPr>
          <p:nvPr/>
        </p:nvSpPr>
        <p:spPr bwMode="auto">
          <a:xfrm>
            <a:off x="6858000" y="1066800"/>
            <a:ext cx="990600" cy="914400"/>
          </a:xfrm>
          <a:prstGeom prst="ellipse">
            <a:avLst/>
          </a:prstGeom>
          <a:solidFill>
            <a:srgbClr val="29D033"/>
          </a:solidFill>
          <a:ln w="9525">
            <a:solidFill>
              <a:srgbClr val="29D033"/>
            </a:solidFill>
            <a:round/>
            <a:headEnd/>
            <a:tailEnd/>
          </a:ln>
          <a:effectLst>
            <a:outerShdw blurRad="50800" dist="38100" dir="2700000" algn="tl" rotWithShape="0">
              <a:prstClr val="black">
                <a:alpha val="40000"/>
              </a:prstClr>
            </a:outerShdw>
          </a:effectLst>
        </p:spPr>
        <p:txBody>
          <a:bodyPr wrap="none" anchor="ctr"/>
          <a:lstStyle/>
          <a:p>
            <a:endParaRPr lang="en-US"/>
          </a:p>
        </p:txBody>
      </p:sp>
      <p:sp>
        <p:nvSpPr>
          <p:cNvPr id="122890" name="Text Box 9"/>
          <p:cNvSpPr txBox="1">
            <a:spLocks noChangeArrowheads="1"/>
          </p:cNvSpPr>
          <p:nvPr/>
        </p:nvSpPr>
        <p:spPr bwMode="auto">
          <a:xfrm>
            <a:off x="6248400" y="1371600"/>
            <a:ext cx="2209800" cy="400050"/>
          </a:xfrm>
          <a:prstGeom prst="rect">
            <a:avLst/>
          </a:prstGeom>
          <a:noFill/>
          <a:ln w="9525">
            <a:noFill/>
            <a:miter lim="800000"/>
            <a:headEnd/>
            <a:tailEnd/>
          </a:ln>
        </p:spPr>
        <p:txBody>
          <a:bodyPr>
            <a:spAutoFit/>
          </a:bodyPr>
          <a:lstStyle/>
          <a:p>
            <a:pPr algn="ctr">
              <a:spcBef>
                <a:spcPct val="50000"/>
              </a:spcBef>
            </a:pPr>
            <a:r>
              <a:rPr lang="en-US" sz="1000">
                <a:solidFill>
                  <a:schemeClr val="bg1"/>
                </a:solidFill>
              </a:rPr>
              <a:t>Landscape </a:t>
            </a:r>
            <a:br>
              <a:rPr lang="en-US" sz="1000">
                <a:solidFill>
                  <a:schemeClr val="bg1"/>
                </a:solidFill>
              </a:rPr>
            </a:br>
            <a:r>
              <a:rPr lang="en-US" sz="1000">
                <a:solidFill>
                  <a:schemeClr val="bg1"/>
                </a:solidFill>
              </a:rPr>
              <a:t>+ Site</a:t>
            </a:r>
          </a:p>
        </p:txBody>
      </p:sp>
      <p:sp>
        <p:nvSpPr>
          <p:cNvPr id="13" name="TextBox 12"/>
          <p:cNvSpPr txBox="1"/>
          <p:nvPr/>
        </p:nvSpPr>
        <p:spPr>
          <a:xfrm>
            <a:off x="1752600" y="5181600"/>
            <a:ext cx="6781800" cy="707886"/>
          </a:xfrm>
          <a:prstGeom prst="rect">
            <a:avLst/>
          </a:prstGeom>
          <a:solidFill>
            <a:srgbClr val="29D033"/>
          </a:solidFill>
          <a:effectLst>
            <a:outerShdw blurRad="50800" dist="38100" dir="2700000" algn="tl" rotWithShape="0">
              <a:prstClr val="black">
                <a:alpha val="40000"/>
              </a:prstClr>
            </a:outerShdw>
          </a:effectLst>
        </p:spPr>
        <p:txBody>
          <a:bodyPr wrap="square" rtlCol="0">
            <a:spAutoFit/>
          </a:bodyPr>
          <a:lstStyle/>
          <a:p>
            <a:r>
              <a:rPr lang="en-CA" sz="2000" dirty="0" smtClean="0"/>
              <a:t>Greening an existing </a:t>
            </a:r>
            <a:r>
              <a:rPr lang="en-CA" sz="2000" dirty="0" err="1" smtClean="0"/>
              <a:t>brownfield</a:t>
            </a:r>
            <a:r>
              <a:rPr lang="en-CA" sz="2000" dirty="0" smtClean="0"/>
              <a:t> can add plant materials to a site that are capable of sequestering carbon.</a:t>
            </a:r>
            <a:endParaRPr lang="en-CA" sz="2000" dirty="0"/>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sz="2400" dirty="0" smtClean="0">
                <a:solidFill>
                  <a:schemeClr val="bg1"/>
                </a:solidFill>
              </a:rPr>
              <a:t>Sustainable Sites, 12 of 14 possible points:</a:t>
            </a:r>
            <a:r>
              <a:rPr lang="en-US" sz="2400" dirty="0" smtClean="0"/>
              <a:t/>
            </a:r>
            <a:br>
              <a:rPr lang="en-US" sz="2400" dirty="0" smtClean="0"/>
            </a:br>
            <a:r>
              <a:rPr lang="en-US" sz="2400" dirty="0" smtClean="0">
                <a:solidFill>
                  <a:srgbClr val="92D050"/>
                </a:solidFill>
              </a:rPr>
              <a:t>SS Credit 4 </a:t>
            </a:r>
            <a:r>
              <a:rPr lang="en-US" dirty="0" smtClean="0"/>
              <a:t/>
            </a:r>
            <a:br>
              <a:rPr lang="en-US" dirty="0" smtClean="0"/>
            </a:br>
            <a:endParaRPr lang="en-US" dirty="0" smtClean="0"/>
          </a:p>
        </p:txBody>
      </p:sp>
      <p:sp>
        <p:nvSpPr>
          <p:cNvPr id="122883" name="Content Placeholder 2"/>
          <p:cNvSpPr>
            <a:spLocks noGrp="1"/>
          </p:cNvSpPr>
          <p:nvPr>
            <p:ph idx="1"/>
          </p:nvPr>
        </p:nvSpPr>
        <p:spPr>
          <a:xfrm>
            <a:off x="1295400" y="1295400"/>
            <a:ext cx="7620000" cy="4724400"/>
          </a:xfrm>
        </p:spPr>
        <p:txBody>
          <a:bodyPr/>
          <a:lstStyle/>
          <a:p>
            <a:pPr lvl="1"/>
            <a:r>
              <a:rPr lang="en-US" sz="1400" dirty="0" smtClean="0">
                <a:solidFill>
                  <a:srgbClr val="787878"/>
                </a:solidFill>
              </a:rPr>
              <a:t>SS Prerequisite 1, Erosion &amp; Sedimentation Control </a:t>
            </a:r>
          </a:p>
          <a:p>
            <a:pPr lvl="1"/>
            <a:r>
              <a:rPr lang="en-US" sz="1400" dirty="0" smtClean="0">
                <a:solidFill>
                  <a:srgbClr val="787878"/>
                </a:solidFill>
              </a:rPr>
              <a:t>SS Credit 1, Site Selection </a:t>
            </a:r>
          </a:p>
          <a:p>
            <a:pPr lvl="1"/>
            <a:r>
              <a:rPr lang="en-US" sz="1400" dirty="0" smtClean="0">
                <a:solidFill>
                  <a:srgbClr val="787878"/>
                </a:solidFill>
              </a:rPr>
              <a:t>SS Credit 3, Brownfield Redevelopment </a:t>
            </a:r>
          </a:p>
          <a:p>
            <a:pPr lvl="1"/>
            <a:r>
              <a:rPr lang="en-US" sz="1400" dirty="0" smtClean="0">
                <a:solidFill>
                  <a:srgbClr val="787878"/>
                </a:solidFill>
              </a:rPr>
              <a:t>SS Credit 4.2, Alternative Transportation, Bicycle Storage &amp; Changing Rooms </a:t>
            </a:r>
          </a:p>
          <a:p>
            <a:pPr lvl="1"/>
            <a:r>
              <a:rPr lang="en-US" sz="1400" dirty="0" smtClean="0">
                <a:solidFill>
                  <a:srgbClr val="787878"/>
                </a:solidFill>
              </a:rPr>
              <a:t>SS Credit 4.3, Alternative Transportation, Alternative Fuel Refueling Stations </a:t>
            </a:r>
          </a:p>
          <a:p>
            <a:pPr lvl="1"/>
            <a:r>
              <a:rPr lang="en-US" sz="1400" dirty="0" smtClean="0">
                <a:solidFill>
                  <a:srgbClr val="787878"/>
                </a:solidFill>
              </a:rPr>
              <a:t>SS Credit 4.4, Alternative Transportation, Parking Capacity </a:t>
            </a:r>
          </a:p>
          <a:p>
            <a:pPr lvl="1"/>
            <a:r>
              <a:rPr lang="en-US" sz="1400" dirty="0" smtClean="0">
                <a:solidFill>
                  <a:srgbClr val="787878"/>
                </a:solidFill>
              </a:rPr>
              <a:t>SS Credit 5.1, Reduced Site Disturbance, Protect or Restore Open Space </a:t>
            </a:r>
          </a:p>
          <a:p>
            <a:pPr lvl="1"/>
            <a:r>
              <a:rPr lang="en-US" sz="1400" dirty="0" smtClean="0">
                <a:solidFill>
                  <a:srgbClr val="787878"/>
                </a:solidFill>
              </a:rPr>
              <a:t>SS Credit 5.2, Reduced Site Disturbance, Development Footprint </a:t>
            </a:r>
          </a:p>
          <a:p>
            <a:pPr lvl="1"/>
            <a:r>
              <a:rPr lang="en-US" sz="1400" dirty="0" smtClean="0">
                <a:solidFill>
                  <a:srgbClr val="787878"/>
                </a:solidFill>
              </a:rPr>
              <a:t>SS Credit 6.1, </a:t>
            </a:r>
            <a:r>
              <a:rPr lang="en-US" sz="1400" dirty="0" err="1" smtClean="0">
                <a:solidFill>
                  <a:srgbClr val="787878"/>
                </a:solidFill>
              </a:rPr>
              <a:t>Stormwater</a:t>
            </a:r>
            <a:r>
              <a:rPr lang="en-US" sz="1400" dirty="0" smtClean="0">
                <a:solidFill>
                  <a:srgbClr val="787878"/>
                </a:solidFill>
              </a:rPr>
              <a:t> Management, Rate and Quantity </a:t>
            </a:r>
          </a:p>
          <a:p>
            <a:pPr lvl="1"/>
            <a:r>
              <a:rPr lang="en-US" sz="1400" dirty="0" smtClean="0">
                <a:solidFill>
                  <a:srgbClr val="787878"/>
                </a:solidFill>
              </a:rPr>
              <a:t>SS Credit 6.2, </a:t>
            </a:r>
            <a:r>
              <a:rPr lang="en-US" sz="1400" dirty="0" err="1" smtClean="0">
                <a:solidFill>
                  <a:srgbClr val="787878"/>
                </a:solidFill>
              </a:rPr>
              <a:t>Stormwater</a:t>
            </a:r>
            <a:r>
              <a:rPr lang="en-US" sz="1400" dirty="0" smtClean="0">
                <a:solidFill>
                  <a:srgbClr val="787878"/>
                </a:solidFill>
              </a:rPr>
              <a:t> Management, Treatment </a:t>
            </a:r>
          </a:p>
          <a:p>
            <a:pPr lvl="1"/>
            <a:r>
              <a:rPr lang="en-US" sz="1400" dirty="0" smtClean="0">
                <a:solidFill>
                  <a:srgbClr val="787878"/>
                </a:solidFill>
              </a:rPr>
              <a:t>SS Credit 7.1, Landscape &amp; Exterior Design to Reduce Heat Islands, Non-Roof </a:t>
            </a:r>
          </a:p>
          <a:p>
            <a:pPr lvl="1"/>
            <a:r>
              <a:rPr lang="en-US" sz="1400" dirty="0" smtClean="0">
                <a:solidFill>
                  <a:srgbClr val="787878"/>
                </a:solidFill>
              </a:rPr>
              <a:t>SS Credit 7.2, Landscape &amp; Exterior Design to Reduce Heat Islands, Roof </a:t>
            </a:r>
          </a:p>
          <a:p>
            <a:pPr lvl="1"/>
            <a:r>
              <a:rPr lang="en-US" sz="1400" dirty="0" smtClean="0">
                <a:solidFill>
                  <a:srgbClr val="787878"/>
                </a:solidFill>
              </a:rPr>
              <a:t>SS Credit 8, Light Pollution Reduction </a:t>
            </a:r>
          </a:p>
          <a:p>
            <a:endParaRPr lang="en-US" sz="1400" dirty="0" smtClean="0">
              <a:solidFill>
                <a:srgbClr val="787878"/>
              </a:solidFill>
            </a:endParaRPr>
          </a:p>
        </p:txBody>
      </p:sp>
      <p:sp>
        <p:nvSpPr>
          <p:cNvPr id="122885" name="Rectangle 4"/>
          <p:cNvSpPr>
            <a:spLocks noChangeArrowheads="1"/>
          </p:cNvSpPr>
          <p:nvPr/>
        </p:nvSpPr>
        <p:spPr bwMode="auto">
          <a:xfrm flipV="1">
            <a:off x="1752600" y="2209800"/>
            <a:ext cx="6781800" cy="609600"/>
          </a:xfrm>
          <a:prstGeom prst="rect">
            <a:avLst/>
          </a:prstGeom>
          <a:noFill/>
          <a:ln w="31750">
            <a:solidFill>
              <a:srgbClr val="FF0000"/>
            </a:solidFill>
            <a:round/>
            <a:headEnd/>
            <a:tailEnd/>
          </a:ln>
          <a:effectLst>
            <a:outerShdw blurRad="50800" dist="38100" dir="2700000" algn="tl" rotWithShape="0">
              <a:prstClr val="black">
                <a:alpha val="40000"/>
              </a:prstClr>
            </a:outerShdw>
          </a:effectLst>
        </p:spPr>
        <p:txBody>
          <a:bodyPr/>
          <a:lstStyle/>
          <a:p>
            <a:endParaRPr lang="en-US"/>
          </a:p>
        </p:txBody>
      </p:sp>
      <p:sp>
        <p:nvSpPr>
          <p:cNvPr id="122891" name="Oval 5"/>
          <p:cNvSpPr>
            <a:spLocks noChangeArrowheads="1"/>
          </p:cNvSpPr>
          <p:nvPr/>
        </p:nvSpPr>
        <p:spPr bwMode="auto">
          <a:xfrm>
            <a:off x="838200" y="2133600"/>
            <a:ext cx="927100" cy="838200"/>
          </a:xfrm>
          <a:prstGeom prst="ellipse">
            <a:avLst/>
          </a:prstGeom>
          <a:solidFill>
            <a:srgbClr val="CCCC00"/>
          </a:solidFill>
          <a:ln w="9525">
            <a:solidFill>
              <a:srgbClr val="CCCC00"/>
            </a:solidFill>
            <a:round/>
            <a:headEnd/>
            <a:tailEnd/>
          </a:ln>
          <a:effectLst>
            <a:outerShdw blurRad="50800" dist="38100" dir="2700000" algn="tl" rotWithShape="0">
              <a:prstClr val="black">
                <a:alpha val="40000"/>
              </a:prstClr>
            </a:outerShdw>
          </a:effectLst>
        </p:spPr>
        <p:txBody>
          <a:bodyPr wrap="none" anchor="ctr"/>
          <a:lstStyle/>
          <a:p>
            <a:endParaRPr lang="en-US" sz="900"/>
          </a:p>
        </p:txBody>
      </p:sp>
      <p:sp>
        <p:nvSpPr>
          <p:cNvPr id="122892" name="Text Box 12"/>
          <p:cNvSpPr txBox="1">
            <a:spLocks noChangeArrowheads="1"/>
          </p:cNvSpPr>
          <p:nvPr/>
        </p:nvSpPr>
        <p:spPr bwMode="auto">
          <a:xfrm>
            <a:off x="838200" y="2362200"/>
            <a:ext cx="990600" cy="369888"/>
          </a:xfrm>
          <a:prstGeom prst="rect">
            <a:avLst/>
          </a:prstGeom>
          <a:noFill/>
          <a:ln w="9525">
            <a:noFill/>
            <a:miter lim="800000"/>
            <a:headEnd/>
            <a:tailEnd/>
          </a:ln>
        </p:spPr>
        <p:txBody>
          <a:bodyPr>
            <a:spAutoFit/>
          </a:bodyPr>
          <a:lstStyle/>
          <a:p>
            <a:pPr>
              <a:spcBef>
                <a:spcPct val="50000"/>
              </a:spcBef>
            </a:pPr>
            <a:r>
              <a:rPr lang="en-US" sz="900">
                <a:solidFill>
                  <a:schemeClr val="bg1"/>
                </a:solidFill>
              </a:rPr>
              <a:t>People, “Use” + Transportation</a:t>
            </a:r>
          </a:p>
        </p:txBody>
      </p:sp>
      <p:sp>
        <p:nvSpPr>
          <p:cNvPr id="13" name="TextBox 12"/>
          <p:cNvSpPr txBox="1"/>
          <p:nvPr/>
        </p:nvSpPr>
        <p:spPr>
          <a:xfrm>
            <a:off x="1752600" y="5334000"/>
            <a:ext cx="6934200" cy="830997"/>
          </a:xfrm>
          <a:prstGeom prst="rect">
            <a:avLst/>
          </a:prstGeom>
          <a:solidFill>
            <a:srgbClr val="29D033"/>
          </a:solidFill>
          <a:effectLst>
            <a:outerShdw blurRad="50800" dist="38100" dir="2700000" algn="tl" rotWithShape="0">
              <a:prstClr val="black">
                <a:alpha val="40000"/>
              </a:prstClr>
            </a:outerShdw>
          </a:effectLst>
        </p:spPr>
        <p:txBody>
          <a:bodyPr wrap="square" rtlCol="0">
            <a:spAutoFit/>
          </a:bodyPr>
          <a:lstStyle/>
          <a:p>
            <a:r>
              <a:rPr lang="en-CA" dirty="0" smtClean="0"/>
              <a:t>Alternative transportation reduces the GHG associated with travel to and from the building.</a:t>
            </a:r>
            <a:endParaRPr lang="en-CA" dirty="0"/>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sz="2400" dirty="0" smtClean="0">
                <a:solidFill>
                  <a:schemeClr val="bg1"/>
                </a:solidFill>
              </a:rPr>
              <a:t>Sustainable Sites, 12 of 14 possible points:</a:t>
            </a:r>
            <a:r>
              <a:rPr lang="en-US" sz="2400" dirty="0" smtClean="0"/>
              <a:t/>
            </a:r>
            <a:br>
              <a:rPr lang="en-US" sz="2400" dirty="0" smtClean="0"/>
            </a:br>
            <a:r>
              <a:rPr lang="en-US" sz="2400" dirty="0" smtClean="0">
                <a:solidFill>
                  <a:srgbClr val="92D050"/>
                </a:solidFill>
              </a:rPr>
              <a:t>SS Credit 5 </a:t>
            </a:r>
            <a:r>
              <a:rPr lang="en-US" dirty="0" smtClean="0"/>
              <a:t/>
            </a:r>
            <a:br>
              <a:rPr lang="en-US" dirty="0" smtClean="0"/>
            </a:br>
            <a:endParaRPr lang="en-US" dirty="0" smtClean="0"/>
          </a:p>
        </p:txBody>
      </p:sp>
      <p:sp>
        <p:nvSpPr>
          <p:cNvPr id="122883" name="Content Placeholder 2"/>
          <p:cNvSpPr>
            <a:spLocks noGrp="1"/>
          </p:cNvSpPr>
          <p:nvPr>
            <p:ph idx="1"/>
          </p:nvPr>
        </p:nvSpPr>
        <p:spPr>
          <a:xfrm>
            <a:off x="1295400" y="1143000"/>
            <a:ext cx="7620000" cy="4724400"/>
          </a:xfrm>
        </p:spPr>
        <p:txBody>
          <a:bodyPr/>
          <a:lstStyle/>
          <a:p>
            <a:pPr lvl="1"/>
            <a:r>
              <a:rPr lang="en-US" sz="1400" dirty="0" smtClean="0">
                <a:solidFill>
                  <a:srgbClr val="787878"/>
                </a:solidFill>
              </a:rPr>
              <a:t>SS Prerequisite 1, Erosion &amp; Sedimentation Control </a:t>
            </a:r>
          </a:p>
          <a:p>
            <a:pPr lvl="1"/>
            <a:r>
              <a:rPr lang="en-US" sz="1400" dirty="0" smtClean="0">
                <a:solidFill>
                  <a:srgbClr val="787878"/>
                </a:solidFill>
              </a:rPr>
              <a:t>SS Credit 1, Site Selection </a:t>
            </a:r>
          </a:p>
          <a:p>
            <a:pPr lvl="1"/>
            <a:r>
              <a:rPr lang="en-US" sz="1400" dirty="0" smtClean="0">
                <a:solidFill>
                  <a:srgbClr val="787878"/>
                </a:solidFill>
              </a:rPr>
              <a:t>SS Credit 3, Brownfield Redevelopment </a:t>
            </a:r>
          </a:p>
          <a:p>
            <a:pPr lvl="1"/>
            <a:r>
              <a:rPr lang="en-US" sz="1400" dirty="0" smtClean="0">
                <a:solidFill>
                  <a:srgbClr val="787878"/>
                </a:solidFill>
              </a:rPr>
              <a:t>SS Credit 4.2, Alternative Transportation, Bicycle Storage &amp; Changing Rooms </a:t>
            </a:r>
          </a:p>
          <a:p>
            <a:pPr lvl="1"/>
            <a:r>
              <a:rPr lang="en-US" sz="1400" dirty="0" smtClean="0">
                <a:solidFill>
                  <a:srgbClr val="787878"/>
                </a:solidFill>
              </a:rPr>
              <a:t>SS Credit 4.3, Alternative Transportation, Alternative Fuel Refueling Stations </a:t>
            </a:r>
          </a:p>
          <a:p>
            <a:pPr lvl="1"/>
            <a:r>
              <a:rPr lang="en-US" sz="1400" dirty="0" smtClean="0">
                <a:solidFill>
                  <a:srgbClr val="787878"/>
                </a:solidFill>
              </a:rPr>
              <a:t>SS Credit 4.4, Alternative Transportation, Parking Capacity </a:t>
            </a:r>
          </a:p>
          <a:p>
            <a:pPr lvl="1"/>
            <a:r>
              <a:rPr lang="en-US" sz="1400" dirty="0" smtClean="0">
                <a:solidFill>
                  <a:schemeClr val="tx1"/>
                </a:solidFill>
              </a:rPr>
              <a:t>SS Credit 5.1, Reduced Site Disturbance, Protect or Restore Open Space </a:t>
            </a:r>
          </a:p>
          <a:p>
            <a:pPr lvl="1"/>
            <a:r>
              <a:rPr lang="en-US" sz="1400" dirty="0" smtClean="0">
                <a:solidFill>
                  <a:schemeClr val="tx1"/>
                </a:solidFill>
              </a:rPr>
              <a:t>SS Credit 5.2, Reduced Site Disturbance, Development Footprint </a:t>
            </a:r>
          </a:p>
          <a:p>
            <a:pPr lvl="1"/>
            <a:r>
              <a:rPr lang="en-US" sz="1400" dirty="0" smtClean="0">
                <a:solidFill>
                  <a:srgbClr val="787878"/>
                </a:solidFill>
              </a:rPr>
              <a:t>SS Credit 6.1, </a:t>
            </a:r>
            <a:r>
              <a:rPr lang="en-US" sz="1400" dirty="0" err="1" smtClean="0">
                <a:solidFill>
                  <a:srgbClr val="787878"/>
                </a:solidFill>
              </a:rPr>
              <a:t>Stormwater</a:t>
            </a:r>
            <a:r>
              <a:rPr lang="en-US" sz="1400" dirty="0" smtClean="0">
                <a:solidFill>
                  <a:srgbClr val="787878"/>
                </a:solidFill>
              </a:rPr>
              <a:t> Management, Rate and Quantity </a:t>
            </a:r>
          </a:p>
          <a:p>
            <a:pPr lvl="1"/>
            <a:r>
              <a:rPr lang="en-US" sz="1400" dirty="0" smtClean="0">
                <a:solidFill>
                  <a:srgbClr val="787878"/>
                </a:solidFill>
              </a:rPr>
              <a:t>SS Credit 6.2, </a:t>
            </a:r>
            <a:r>
              <a:rPr lang="en-US" sz="1400" dirty="0" err="1" smtClean="0">
                <a:solidFill>
                  <a:srgbClr val="787878"/>
                </a:solidFill>
              </a:rPr>
              <a:t>Stormwater</a:t>
            </a:r>
            <a:r>
              <a:rPr lang="en-US" sz="1400" dirty="0" smtClean="0">
                <a:solidFill>
                  <a:srgbClr val="787878"/>
                </a:solidFill>
              </a:rPr>
              <a:t> Management, Treatment </a:t>
            </a:r>
          </a:p>
          <a:p>
            <a:pPr lvl="1"/>
            <a:r>
              <a:rPr lang="en-US" sz="1400" dirty="0" smtClean="0">
                <a:solidFill>
                  <a:srgbClr val="787878"/>
                </a:solidFill>
              </a:rPr>
              <a:t>SS Credit 7.1, Landscape &amp; Exterior Design to Reduce Heat Islands, Non-Roof </a:t>
            </a:r>
          </a:p>
          <a:p>
            <a:pPr lvl="1"/>
            <a:r>
              <a:rPr lang="en-US" sz="1400" dirty="0" smtClean="0">
                <a:solidFill>
                  <a:srgbClr val="787878"/>
                </a:solidFill>
              </a:rPr>
              <a:t>SS Credit 7.2, Landscape &amp; Exterior Design to Reduce Heat Islands, Roof </a:t>
            </a:r>
          </a:p>
          <a:p>
            <a:pPr lvl="1"/>
            <a:r>
              <a:rPr lang="en-US" sz="1400" dirty="0" smtClean="0">
                <a:solidFill>
                  <a:srgbClr val="787878"/>
                </a:solidFill>
              </a:rPr>
              <a:t>SS Credit 8, Light Pollution Reduction </a:t>
            </a:r>
          </a:p>
          <a:p>
            <a:endParaRPr lang="en-US" sz="1400" dirty="0" smtClean="0">
              <a:solidFill>
                <a:srgbClr val="787878"/>
              </a:solidFill>
            </a:endParaRPr>
          </a:p>
        </p:txBody>
      </p:sp>
      <p:sp>
        <p:nvSpPr>
          <p:cNvPr id="122884" name="Rectangle 3"/>
          <p:cNvSpPr>
            <a:spLocks noChangeArrowheads="1"/>
          </p:cNvSpPr>
          <p:nvPr/>
        </p:nvSpPr>
        <p:spPr bwMode="auto">
          <a:xfrm flipV="1">
            <a:off x="1752600" y="2971800"/>
            <a:ext cx="6400800" cy="533400"/>
          </a:xfrm>
          <a:prstGeom prst="rect">
            <a:avLst/>
          </a:prstGeom>
          <a:noFill/>
          <a:ln w="31750">
            <a:solidFill>
              <a:srgbClr val="FF0000"/>
            </a:solidFill>
            <a:round/>
            <a:headEnd/>
            <a:tailEnd/>
          </a:ln>
          <a:effectLst>
            <a:outerShdw blurRad="50800" dist="38100" dir="2700000" algn="tl" rotWithShape="0">
              <a:prstClr val="black">
                <a:alpha val="40000"/>
              </a:prstClr>
            </a:outerShdw>
          </a:effectLst>
        </p:spPr>
        <p:txBody>
          <a:bodyPr/>
          <a:lstStyle/>
          <a:p>
            <a:endParaRPr lang="en-US"/>
          </a:p>
        </p:txBody>
      </p:sp>
      <p:sp>
        <p:nvSpPr>
          <p:cNvPr id="122887" name="Oval 4"/>
          <p:cNvSpPr>
            <a:spLocks noChangeArrowheads="1"/>
          </p:cNvSpPr>
          <p:nvPr/>
        </p:nvSpPr>
        <p:spPr bwMode="auto">
          <a:xfrm>
            <a:off x="7772400" y="3200400"/>
            <a:ext cx="990600" cy="914400"/>
          </a:xfrm>
          <a:prstGeom prst="ellipse">
            <a:avLst/>
          </a:prstGeom>
          <a:solidFill>
            <a:srgbClr val="29D033"/>
          </a:solidFill>
          <a:ln w="9525">
            <a:solidFill>
              <a:srgbClr val="29D033"/>
            </a:solidFill>
            <a:round/>
            <a:headEnd/>
            <a:tailEnd/>
          </a:ln>
          <a:effectLst>
            <a:outerShdw blurRad="50800" dist="38100" dir="2700000" algn="tl" rotWithShape="0">
              <a:prstClr val="black">
                <a:alpha val="40000"/>
              </a:prstClr>
            </a:outerShdw>
          </a:effectLst>
        </p:spPr>
        <p:txBody>
          <a:bodyPr wrap="none" anchor="ctr"/>
          <a:lstStyle/>
          <a:p>
            <a:endParaRPr lang="en-US"/>
          </a:p>
        </p:txBody>
      </p:sp>
      <p:sp>
        <p:nvSpPr>
          <p:cNvPr id="122888" name="Text Box 9"/>
          <p:cNvSpPr txBox="1">
            <a:spLocks noChangeArrowheads="1"/>
          </p:cNvSpPr>
          <p:nvPr/>
        </p:nvSpPr>
        <p:spPr bwMode="auto">
          <a:xfrm>
            <a:off x="7162800" y="3505200"/>
            <a:ext cx="2209800" cy="400050"/>
          </a:xfrm>
          <a:prstGeom prst="rect">
            <a:avLst/>
          </a:prstGeom>
          <a:noFill/>
          <a:ln w="9525">
            <a:noFill/>
            <a:miter lim="800000"/>
            <a:headEnd/>
            <a:tailEnd/>
          </a:ln>
        </p:spPr>
        <p:txBody>
          <a:bodyPr>
            <a:spAutoFit/>
          </a:bodyPr>
          <a:lstStyle/>
          <a:p>
            <a:pPr algn="ctr">
              <a:spcBef>
                <a:spcPct val="50000"/>
              </a:spcBef>
            </a:pPr>
            <a:r>
              <a:rPr lang="en-US" sz="1000">
                <a:solidFill>
                  <a:schemeClr val="bg1"/>
                </a:solidFill>
              </a:rPr>
              <a:t>Landscape </a:t>
            </a:r>
            <a:br>
              <a:rPr lang="en-US" sz="1000">
                <a:solidFill>
                  <a:schemeClr val="bg1"/>
                </a:solidFill>
              </a:rPr>
            </a:br>
            <a:r>
              <a:rPr lang="en-US" sz="1000">
                <a:solidFill>
                  <a:schemeClr val="bg1"/>
                </a:solidFill>
              </a:rPr>
              <a:t>+ Site</a:t>
            </a:r>
          </a:p>
        </p:txBody>
      </p:sp>
      <p:sp>
        <p:nvSpPr>
          <p:cNvPr id="13" name="TextBox 12"/>
          <p:cNvSpPr txBox="1"/>
          <p:nvPr/>
        </p:nvSpPr>
        <p:spPr>
          <a:xfrm>
            <a:off x="1752600" y="5181600"/>
            <a:ext cx="6781800" cy="1323439"/>
          </a:xfrm>
          <a:prstGeom prst="rect">
            <a:avLst/>
          </a:prstGeom>
          <a:solidFill>
            <a:srgbClr val="29D033"/>
          </a:solidFill>
          <a:effectLst>
            <a:outerShdw blurRad="50800" dist="38100" dir="2700000" algn="tl" rotWithShape="0">
              <a:prstClr val="black">
                <a:alpha val="40000"/>
              </a:prstClr>
            </a:outerShdw>
          </a:effectLst>
        </p:spPr>
        <p:txBody>
          <a:bodyPr wrap="square" rtlCol="0">
            <a:spAutoFit/>
          </a:bodyPr>
          <a:lstStyle/>
          <a:p>
            <a:r>
              <a:rPr lang="en-CA" sz="2000" dirty="0" smtClean="0"/>
              <a:t>These credits can add plant materials to a site that are capable of sequestering carbon or repair existing natural landscape. Disturbance of the soil releases carbon into the atmosphere.</a:t>
            </a:r>
            <a:endParaRPr lang="en-CA" sz="2000" dirty="0"/>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sz="2400" dirty="0" smtClean="0">
                <a:solidFill>
                  <a:schemeClr val="bg1"/>
                </a:solidFill>
              </a:rPr>
              <a:t>Sustainable Sites, 12 of 14 possible points:</a:t>
            </a:r>
            <a:r>
              <a:rPr lang="en-US" sz="2400" dirty="0" smtClean="0"/>
              <a:t/>
            </a:r>
            <a:br>
              <a:rPr lang="en-US" sz="2400" dirty="0" smtClean="0"/>
            </a:br>
            <a:r>
              <a:rPr lang="en-US" sz="2400" dirty="0" smtClean="0">
                <a:solidFill>
                  <a:srgbClr val="92D050"/>
                </a:solidFill>
              </a:rPr>
              <a:t>SS Credit 7 </a:t>
            </a:r>
            <a:r>
              <a:rPr lang="en-US" dirty="0" smtClean="0"/>
              <a:t/>
            </a:r>
            <a:br>
              <a:rPr lang="en-US" dirty="0" smtClean="0"/>
            </a:br>
            <a:endParaRPr lang="en-US" dirty="0" smtClean="0"/>
          </a:p>
        </p:txBody>
      </p:sp>
      <p:sp>
        <p:nvSpPr>
          <p:cNvPr id="122883" name="Content Placeholder 2"/>
          <p:cNvSpPr>
            <a:spLocks noGrp="1"/>
          </p:cNvSpPr>
          <p:nvPr>
            <p:ph idx="1"/>
          </p:nvPr>
        </p:nvSpPr>
        <p:spPr>
          <a:xfrm>
            <a:off x="1295400" y="1143000"/>
            <a:ext cx="7620000" cy="4724400"/>
          </a:xfrm>
        </p:spPr>
        <p:txBody>
          <a:bodyPr/>
          <a:lstStyle/>
          <a:p>
            <a:pPr lvl="1"/>
            <a:r>
              <a:rPr lang="en-US" sz="1400" dirty="0" smtClean="0">
                <a:solidFill>
                  <a:srgbClr val="787878"/>
                </a:solidFill>
              </a:rPr>
              <a:t>SS Prerequisite 1, Erosion &amp; Sedimentation Control </a:t>
            </a:r>
          </a:p>
          <a:p>
            <a:pPr lvl="1"/>
            <a:r>
              <a:rPr lang="en-US" sz="1400" dirty="0" smtClean="0">
                <a:solidFill>
                  <a:srgbClr val="787878"/>
                </a:solidFill>
              </a:rPr>
              <a:t>SS Credit 1, Site Selection </a:t>
            </a:r>
          </a:p>
          <a:p>
            <a:pPr lvl="1"/>
            <a:r>
              <a:rPr lang="en-US" sz="1400" dirty="0" smtClean="0">
                <a:solidFill>
                  <a:srgbClr val="787878"/>
                </a:solidFill>
              </a:rPr>
              <a:t>SS Credit 3, Brownfield Redevelopment </a:t>
            </a:r>
          </a:p>
          <a:p>
            <a:pPr lvl="1"/>
            <a:r>
              <a:rPr lang="en-US" sz="1400" dirty="0" smtClean="0">
                <a:solidFill>
                  <a:srgbClr val="787878"/>
                </a:solidFill>
              </a:rPr>
              <a:t>SS Credit 4.2, Alternative Transportation, Bicycle Storage &amp; Changing Rooms </a:t>
            </a:r>
          </a:p>
          <a:p>
            <a:pPr lvl="1"/>
            <a:r>
              <a:rPr lang="en-US" sz="1400" dirty="0" smtClean="0">
                <a:solidFill>
                  <a:srgbClr val="787878"/>
                </a:solidFill>
              </a:rPr>
              <a:t>SS Credit 4.3, Alternative Transportation, Alternative Fuel Refueling Stations </a:t>
            </a:r>
          </a:p>
          <a:p>
            <a:pPr lvl="1"/>
            <a:r>
              <a:rPr lang="en-US" sz="1400" dirty="0" smtClean="0">
                <a:solidFill>
                  <a:srgbClr val="787878"/>
                </a:solidFill>
              </a:rPr>
              <a:t>SS Credit 4.4, Alternative Transportation, Parking Capacity </a:t>
            </a:r>
          </a:p>
          <a:p>
            <a:pPr lvl="1"/>
            <a:r>
              <a:rPr lang="en-US" sz="1400" dirty="0" smtClean="0">
                <a:solidFill>
                  <a:srgbClr val="787878"/>
                </a:solidFill>
              </a:rPr>
              <a:t>SS Credit 5.1, Reduced Site Disturbance, Protect or Restore Open Space </a:t>
            </a:r>
          </a:p>
          <a:p>
            <a:pPr lvl="1"/>
            <a:r>
              <a:rPr lang="en-US" sz="1400" dirty="0" smtClean="0">
                <a:solidFill>
                  <a:srgbClr val="787878"/>
                </a:solidFill>
              </a:rPr>
              <a:t>SS Credit 5.2, Reduced Site Disturbance, Development Footprint </a:t>
            </a:r>
          </a:p>
          <a:p>
            <a:pPr lvl="1"/>
            <a:r>
              <a:rPr lang="en-US" sz="1400" dirty="0" smtClean="0">
                <a:solidFill>
                  <a:srgbClr val="787878"/>
                </a:solidFill>
              </a:rPr>
              <a:t>SS Credit 6.1, </a:t>
            </a:r>
            <a:r>
              <a:rPr lang="en-US" sz="1400" dirty="0" err="1" smtClean="0">
                <a:solidFill>
                  <a:srgbClr val="787878"/>
                </a:solidFill>
              </a:rPr>
              <a:t>Stormwater</a:t>
            </a:r>
            <a:r>
              <a:rPr lang="en-US" sz="1400" dirty="0" smtClean="0">
                <a:solidFill>
                  <a:srgbClr val="787878"/>
                </a:solidFill>
              </a:rPr>
              <a:t> Management, Rate and Quantity </a:t>
            </a:r>
          </a:p>
          <a:p>
            <a:pPr lvl="1"/>
            <a:r>
              <a:rPr lang="en-US" sz="1400" dirty="0" smtClean="0">
                <a:solidFill>
                  <a:srgbClr val="787878"/>
                </a:solidFill>
              </a:rPr>
              <a:t>SS Credit 6.2, </a:t>
            </a:r>
            <a:r>
              <a:rPr lang="en-US" sz="1400" dirty="0" err="1" smtClean="0">
                <a:solidFill>
                  <a:srgbClr val="787878"/>
                </a:solidFill>
              </a:rPr>
              <a:t>Stormwater</a:t>
            </a:r>
            <a:r>
              <a:rPr lang="en-US" sz="1400" dirty="0" smtClean="0">
                <a:solidFill>
                  <a:srgbClr val="787878"/>
                </a:solidFill>
              </a:rPr>
              <a:t> Management, Treatment </a:t>
            </a:r>
          </a:p>
          <a:p>
            <a:pPr lvl="1"/>
            <a:r>
              <a:rPr lang="en-US" sz="1400" dirty="0" smtClean="0">
                <a:solidFill>
                  <a:schemeClr val="tx1"/>
                </a:solidFill>
              </a:rPr>
              <a:t>SS Credit 7.1, Landscape &amp; Exterior Design to Reduce Heat Islands, Non-Roof </a:t>
            </a:r>
          </a:p>
          <a:p>
            <a:pPr lvl="1"/>
            <a:r>
              <a:rPr lang="en-US" sz="1400" dirty="0" smtClean="0">
                <a:solidFill>
                  <a:schemeClr val="tx1"/>
                </a:solidFill>
              </a:rPr>
              <a:t>SS Credit 7.2, Landscape &amp; Exterior Design to Reduce Heat Islands, Roof </a:t>
            </a:r>
          </a:p>
          <a:p>
            <a:pPr lvl="1"/>
            <a:r>
              <a:rPr lang="en-US" sz="1400" dirty="0" smtClean="0">
                <a:solidFill>
                  <a:srgbClr val="787878"/>
                </a:solidFill>
              </a:rPr>
              <a:t>SS Credit 8, Light Pollution Reduction </a:t>
            </a:r>
          </a:p>
          <a:p>
            <a:endParaRPr lang="en-US" sz="1400" dirty="0" smtClean="0">
              <a:solidFill>
                <a:srgbClr val="787878"/>
              </a:solidFill>
            </a:endParaRPr>
          </a:p>
        </p:txBody>
      </p:sp>
      <p:sp>
        <p:nvSpPr>
          <p:cNvPr id="122884" name="Rectangle 3"/>
          <p:cNvSpPr>
            <a:spLocks noChangeArrowheads="1"/>
          </p:cNvSpPr>
          <p:nvPr/>
        </p:nvSpPr>
        <p:spPr bwMode="auto">
          <a:xfrm flipV="1">
            <a:off x="1752600" y="4191000"/>
            <a:ext cx="6934200" cy="533400"/>
          </a:xfrm>
          <a:prstGeom prst="rect">
            <a:avLst/>
          </a:prstGeom>
          <a:noFill/>
          <a:ln w="31750">
            <a:solidFill>
              <a:srgbClr val="FF0000"/>
            </a:solidFill>
            <a:round/>
            <a:headEnd/>
            <a:tailEnd/>
          </a:ln>
          <a:effectLst>
            <a:outerShdw blurRad="50800" dist="38100" dir="2700000" algn="tl" rotWithShape="0">
              <a:prstClr val="black">
                <a:alpha val="40000"/>
              </a:prstClr>
            </a:outerShdw>
          </a:effectLst>
        </p:spPr>
        <p:txBody>
          <a:bodyPr/>
          <a:lstStyle/>
          <a:p>
            <a:endParaRPr lang="en-US"/>
          </a:p>
        </p:txBody>
      </p:sp>
      <p:sp>
        <p:nvSpPr>
          <p:cNvPr id="122887" name="Oval 4"/>
          <p:cNvSpPr>
            <a:spLocks noChangeArrowheads="1"/>
          </p:cNvSpPr>
          <p:nvPr/>
        </p:nvSpPr>
        <p:spPr bwMode="auto">
          <a:xfrm>
            <a:off x="7772400" y="3200400"/>
            <a:ext cx="990600" cy="914400"/>
          </a:xfrm>
          <a:prstGeom prst="ellipse">
            <a:avLst/>
          </a:prstGeom>
          <a:solidFill>
            <a:srgbClr val="29D033"/>
          </a:solidFill>
          <a:ln w="9525">
            <a:solidFill>
              <a:srgbClr val="29D033"/>
            </a:solidFill>
            <a:round/>
            <a:headEnd/>
            <a:tailEnd/>
          </a:ln>
          <a:effectLst>
            <a:outerShdw blurRad="50800" dist="38100" dir="2700000" algn="tl" rotWithShape="0">
              <a:prstClr val="black">
                <a:alpha val="40000"/>
              </a:prstClr>
            </a:outerShdw>
          </a:effectLst>
        </p:spPr>
        <p:txBody>
          <a:bodyPr wrap="none" anchor="ctr"/>
          <a:lstStyle/>
          <a:p>
            <a:endParaRPr lang="en-US"/>
          </a:p>
        </p:txBody>
      </p:sp>
      <p:sp>
        <p:nvSpPr>
          <p:cNvPr id="122888" name="Text Box 9"/>
          <p:cNvSpPr txBox="1">
            <a:spLocks noChangeArrowheads="1"/>
          </p:cNvSpPr>
          <p:nvPr/>
        </p:nvSpPr>
        <p:spPr bwMode="auto">
          <a:xfrm>
            <a:off x="7162800" y="3505200"/>
            <a:ext cx="2209800" cy="400050"/>
          </a:xfrm>
          <a:prstGeom prst="rect">
            <a:avLst/>
          </a:prstGeom>
          <a:noFill/>
          <a:ln w="9525">
            <a:noFill/>
            <a:miter lim="800000"/>
            <a:headEnd/>
            <a:tailEnd/>
          </a:ln>
        </p:spPr>
        <p:txBody>
          <a:bodyPr>
            <a:spAutoFit/>
          </a:bodyPr>
          <a:lstStyle/>
          <a:p>
            <a:pPr algn="ctr">
              <a:spcBef>
                <a:spcPct val="50000"/>
              </a:spcBef>
            </a:pPr>
            <a:r>
              <a:rPr lang="en-US" sz="1000">
                <a:solidFill>
                  <a:schemeClr val="bg1"/>
                </a:solidFill>
              </a:rPr>
              <a:t>Landscape </a:t>
            </a:r>
            <a:br>
              <a:rPr lang="en-US" sz="1000">
                <a:solidFill>
                  <a:schemeClr val="bg1"/>
                </a:solidFill>
              </a:rPr>
            </a:br>
            <a:r>
              <a:rPr lang="en-US" sz="1000">
                <a:solidFill>
                  <a:schemeClr val="bg1"/>
                </a:solidFill>
              </a:rPr>
              <a:t>+ Site</a:t>
            </a:r>
          </a:p>
        </p:txBody>
      </p:sp>
      <p:sp>
        <p:nvSpPr>
          <p:cNvPr id="7" name="Oval 6"/>
          <p:cNvSpPr>
            <a:spLocks noChangeArrowheads="1"/>
          </p:cNvSpPr>
          <p:nvPr/>
        </p:nvSpPr>
        <p:spPr bwMode="auto">
          <a:xfrm>
            <a:off x="7848600" y="4800600"/>
            <a:ext cx="990600" cy="990600"/>
          </a:xfrm>
          <a:prstGeom prst="ellipse">
            <a:avLst/>
          </a:prstGeom>
          <a:solidFill>
            <a:srgbClr val="0040CC"/>
          </a:solidFill>
          <a:ln w="9525">
            <a:solidFill>
              <a:srgbClr val="000CCC"/>
            </a:solidFill>
            <a:round/>
            <a:headEnd/>
            <a:tailEnd/>
          </a:ln>
          <a:effectLst>
            <a:outerShdw blurRad="50800" dist="38100" dir="2700000" algn="tl" rotWithShape="0">
              <a:prstClr val="black">
                <a:alpha val="40000"/>
              </a:prstClr>
            </a:outerShdw>
          </a:effectLst>
        </p:spPr>
        <p:txBody>
          <a:bodyPr wrap="none" anchor="ctr"/>
          <a:lstStyle/>
          <a:p>
            <a:pPr algn="ctr"/>
            <a:endParaRPr lang="en-US">
              <a:solidFill>
                <a:srgbClr val="000CCC"/>
              </a:solidFill>
            </a:endParaRPr>
          </a:p>
        </p:txBody>
      </p:sp>
      <p:sp>
        <p:nvSpPr>
          <p:cNvPr id="8" name="TextBox 7"/>
          <p:cNvSpPr txBox="1">
            <a:spLocks noChangeArrowheads="1"/>
          </p:cNvSpPr>
          <p:nvPr/>
        </p:nvSpPr>
        <p:spPr bwMode="auto">
          <a:xfrm>
            <a:off x="7924800" y="5105400"/>
            <a:ext cx="762000" cy="400050"/>
          </a:xfrm>
          <a:prstGeom prst="rect">
            <a:avLst/>
          </a:prstGeom>
          <a:noFill/>
          <a:ln w="9525">
            <a:noFill/>
            <a:miter lim="800000"/>
            <a:headEnd/>
            <a:tailEnd/>
          </a:ln>
        </p:spPr>
        <p:txBody>
          <a:bodyPr>
            <a:spAutoFit/>
          </a:bodyPr>
          <a:lstStyle/>
          <a:p>
            <a:pPr algn="ctr"/>
            <a:r>
              <a:rPr lang="en-US" sz="1000">
                <a:solidFill>
                  <a:schemeClr val="bg1"/>
                </a:solidFill>
              </a:rPr>
              <a:t>Operating energy</a:t>
            </a:r>
          </a:p>
        </p:txBody>
      </p:sp>
      <p:sp>
        <p:nvSpPr>
          <p:cNvPr id="9" name="TextBox 8"/>
          <p:cNvSpPr txBox="1"/>
          <p:nvPr/>
        </p:nvSpPr>
        <p:spPr>
          <a:xfrm>
            <a:off x="1676400" y="5105400"/>
            <a:ext cx="5943600" cy="1200329"/>
          </a:xfrm>
          <a:prstGeom prst="rect">
            <a:avLst/>
          </a:prstGeom>
          <a:solidFill>
            <a:srgbClr val="29D033"/>
          </a:solidFill>
          <a:effectLst>
            <a:outerShdw blurRad="50800" dist="38100" dir="2700000" algn="tl" rotWithShape="0">
              <a:prstClr val="black">
                <a:alpha val="40000"/>
              </a:prstClr>
            </a:outerShdw>
          </a:effectLst>
        </p:spPr>
        <p:txBody>
          <a:bodyPr wrap="square" rtlCol="0">
            <a:spAutoFit/>
          </a:bodyPr>
          <a:lstStyle/>
          <a:p>
            <a:r>
              <a:rPr lang="en-CA" sz="1800" dirty="0" smtClean="0"/>
              <a:t>Heat island reduction lowers summer temperatures and reduces cooling load. </a:t>
            </a:r>
            <a:r>
              <a:rPr lang="en-CA" sz="1800" i="1" dirty="0" smtClean="0"/>
              <a:t>(Impossible to quantify…) </a:t>
            </a:r>
            <a:r>
              <a:rPr lang="en-CA" sz="1800" dirty="0" smtClean="0"/>
              <a:t>If plantings are used to do this, they can sequester carbon as well.</a:t>
            </a:r>
            <a:endParaRPr lang="en-CA" sz="1800" dirty="0"/>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b="0" dirty="0" smtClean="0">
                <a:solidFill>
                  <a:srgbClr val="29D033"/>
                </a:solidFill>
              </a:rPr>
              <a:t>Material choice matters.</a:t>
            </a:r>
          </a:p>
        </p:txBody>
      </p:sp>
      <p:sp>
        <p:nvSpPr>
          <p:cNvPr id="51202" name="Rectangle 10"/>
          <p:cNvSpPr>
            <a:spLocks noChangeArrowheads="1"/>
          </p:cNvSpPr>
          <p:nvPr/>
        </p:nvSpPr>
        <p:spPr bwMode="auto">
          <a:xfrm>
            <a:off x="6248400" y="381000"/>
            <a:ext cx="2590800" cy="6096000"/>
          </a:xfrm>
          <a:prstGeom prst="rect">
            <a:avLst/>
          </a:prstGeom>
          <a:solidFill>
            <a:srgbClr val="29D033"/>
          </a:solidFill>
          <a:ln w="9525">
            <a:solidFill>
              <a:srgbClr val="29D033"/>
            </a:solidFill>
            <a:miter lim="800000"/>
            <a:headEnd/>
            <a:tailEnd/>
          </a:ln>
          <a:effectLst>
            <a:outerShdw blurRad="50800" dist="38100" dir="2700000" algn="tl" rotWithShape="0">
              <a:prstClr val="black">
                <a:alpha val="40000"/>
              </a:prstClr>
            </a:outerShdw>
          </a:effectLst>
        </p:spPr>
        <p:txBody>
          <a:bodyPr wrap="none" anchor="ctr"/>
          <a:lstStyle/>
          <a:p>
            <a:endParaRPr lang="en-US"/>
          </a:p>
        </p:txBody>
      </p:sp>
      <p:sp>
        <p:nvSpPr>
          <p:cNvPr id="132099" name="Rectangle 3"/>
          <p:cNvSpPr>
            <a:spLocks noGrp="1" noChangeArrowheads="1"/>
          </p:cNvSpPr>
          <p:nvPr>
            <p:ph type="body" idx="1"/>
          </p:nvPr>
        </p:nvSpPr>
        <p:spPr>
          <a:xfrm>
            <a:off x="1371600" y="1295400"/>
            <a:ext cx="4800600" cy="4724400"/>
          </a:xfrm>
        </p:spPr>
        <p:txBody>
          <a:bodyPr/>
          <a:lstStyle/>
          <a:p>
            <a:pPr marL="0" indent="0" eaLnBrk="1" hangingPunct="1">
              <a:lnSpc>
                <a:spcPct val="100000"/>
              </a:lnSpc>
              <a:buFontTx/>
              <a:buChar char="-"/>
            </a:pPr>
            <a:r>
              <a:rPr lang="en-US" sz="1800" dirty="0" smtClean="0"/>
              <a:t> </a:t>
            </a:r>
            <a:r>
              <a:rPr lang="en-US" sz="1800" b="1" dirty="0" smtClean="0">
                <a:solidFill>
                  <a:schemeClr val="tx1"/>
                </a:solidFill>
              </a:rPr>
              <a:t>Material choice can reduce your building’s </a:t>
            </a:r>
            <a:r>
              <a:rPr lang="en-US" sz="1800" b="1" i="1" dirty="0" smtClean="0">
                <a:solidFill>
                  <a:schemeClr val="tx1"/>
                </a:solidFill>
              </a:rPr>
              <a:t>embodied</a:t>
            </a:r>
            <a:r>
              <a:rPr lang="en-US" sz="1800" b="1" dirty="0" smtClean="0">
                <a:solidFill>
                  <a:schemeClr val="tx1"/>
                </a:solidFill>
              </a:rPr>
              <a:t> carbon footprint.</a:t>
            </a:r>
          </a:p>
          <a:p>
            <a:pPr marL="0" indent="0" eaLnBrk="1" hangingPunct="1">
              <a:lnSpc>
                <a:spcPct val="100000"/>
              </a:lnSpc>
              <a:buFontTx/>
              <a:buChar char="-"/>
            </a:pPr>
            <a:r>
              <a:rPr lang="en-US" sz="1800" dirty="0" smtClean="0"/>
              <a:t> Where did the material come from?</a:t>
            </a:r>
          </a:p>
          <a:p>
            <a:pPr marL="0" indent="0" eaLnBrk="1" hangingPunct="1">
              <a:lnSpc>
                <a:spcPct val="100000"/>
              </a:lnSpc>
              <a:buFontTx/>
              <a:buChar char="-"/>
            </a:pPr>
            <a:r>
              <a:rPr lang="en-US" sz="1800" dirty="0" smtClean="0"/>
              <a:t> Is it local? </a:t>
            </a:r>
          </a:p>
          <a:p>
            <a:pPr marL="0" indent="0" eaLnBrk="1" hangingPunct="1">
              <a:lnSpc>
                <a:spcPct val="100000"/>
              </a:lnSpc>
              <a:buFontTx/>
              <a:buChar char="-"/>
            </a:pPr>
            <a:r>
              <a:rPr lang="en-US" sz="1800" dirty="0" smtClean="0"/>
              <a:t> Did it require a lot of energy to extract it or to get it to your building? </a:t>
            </a:r>
          </a:p>
          <a:p>
            <a:pPr marL="0" indent="0" eaLnBrk="1" hangingPunct="1">
              <a:lnSpc>
                <a:spcPct val="100000"/>
              </a:lnSpc>
              <a:buFontTx/>
              <a:buChar char="-"/>
            </a:pPr>
            <a:r>
              <a:rPr lang="en-US" sz="1800" dirty="0" smtClean="0"/>
              <a:t> Can it be replaced at the source? </a:t>
            </a:r>
          </a:p>
          <a:p>
            <a:pPr marL="0" indent="0" eaLnBrk="1" hangingPunct="1">
              <a:lnSpc>
                <a:spcPct val="100000"/>
              </a:lnSpc>
              <a:buFontTx/>
              <a:buChar char="-"/>
            </a:pPr>
            <a:r>
              <a:rPr lang="en-US" sz="1800" dirty="0" smtClean="0"/>
              <a:t> Was it recycled or have significant post consumer recycled content? </a:t>
            </a:r>
          </a:p>
          <a:p>
            <a:pPr marL="0" indent="0" eaLnBrk="1" hangingPunct="1">
              <a:lnSpc>
                <a:spcPct val="100000"/>
              </a:lnSpc>
              <a:buFontTx/>
              <a:buChar char="-"/>
            </a:pPr>
            <a:r>
              <a:rPr lang="en-US" sz="1800" dirty="0" smtClean="0"/>
              <a:t> Can it be recycled or reused </a:t>
            </a:r>
            <a:r>
              <a:rPr lang="en-US" sz="1800" i="1" dirty="0" smtClean="0"/>
              <a:t>easily;</a:t>
            </a:r>
            <a:r>
              <a:rPr lang="en-US" sz="1800" dirty="0" smtClean="0"/>
              <a:t> i.e. with minimal additional energy? </a:t>
            </a:r>
          </a:p>
          <a:p>
            <a:pPr marL="0" indent="0" eaLnBrk="1" hangingPunct="1">
              <a:lnSpc>
                <a:spcPct val="100000"/>
              </a:lnSpc>
              <a:buFontTx/>
              <a:buChar char="-"/>
            </a:pPr>
            <a:r>
              <a:rPr lang="en-US" sz="1800" dirty="0" smtClean="0"/>
              <a:t> Is the material durable or will it need to be replaced </a:t>
            </a:r>
            <a:r>
              <a:rPr lang="en-US" sz="1800" i="1" dirty="0" smtClean="0"/>
              <a:t>(lifecycle analysis)?</a:t>
            </a:r>
            <a:r>
              <a:rPr lang="en-US" sz="1800" dirty="0" smtClean="0"/>
              <a:t> </a:t>
            </a:r>
          </a:p>
          <a:p>
            <a:pPr marL="0" indent="0" eaLnBrk="1" hangingPunct="1">
              <a:lnSpc>
                <a:spcPct val="100000"/>
              </a:lnSpc>
              <a:buFontTx/>
              <a:buChar char="-"/>
            </a:pPr>
            <a:r>
              <a:rPr lang="en-US" sz="1800" dirty="0" smtClean="0"/>
              <a:t> </a:t>
            </a:r>
            <a:r>
              <a:rPr lang="en-US" sz="1800" b="1" dirty="0" smtClean="0">
                <a:solidFill>
                  <a:schemeClr val="tx1"/>
                </a:solidFill>
              </a:rPr>
              <a:t>Select the right material for the right end use</a:t>
            </a:r>
          </a:p>
          <a:p>
            <a:pPr marL="0" indent="0" eaLnBrk="1" hangingPunct="1">
              <a:lnSpc>
                <a:spcPct val="100000"/>
              </a:lnSpc>
            </a:pPr>
            <a:endParaRPr lang="en-US" sz="1800" dirty="0" smtClean="0"/>
          </a:p>
        </p:txBody>
      </p:sp>
      <p:pic>
        <p:nvPicPr>
          <p:cNvPr id="51205" name="Picture 6" descr="DSCN8078_resize"/>
          <p:cNvPicPr>
            <a:picLocks noChangeAspect="1" noChangeArrowheads="1"/>
          </p:cNvPicPr>
          <p:nvPr/>
        </p:nvPicPr>
        <p:blipFill>
          <a:blip r:embed="rId3" cstate="print"/>
          <a:srcRect/>
          <a:stretch>
            <a:fillRect/>
          </a:stretch>
        </p:blipFill>
        <p:spPr bwMode="auto">
          <a:xfrm>
            <a:off x="6324600" y="457200"/>
            <a:ext cx="2438400" cy="1828800"/>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51206" name="Picture 7" descr="green3849"/>
          <p:cNvPicPr>
            <a:picLocks noChangeAspect="1" noChangeArrowheads="1"/>
          </p:cNvPicPr>
          <p:nvPr/>
        </p:nvPicPr>
        <p:blipFill>
          <a:blip r:embed="rId4" cstate="print"/>
          <a:srcRect/>
          <a:stretch>
            <a:fillRect/>
          </a:stretch>
        </p:blipFill>
        <p:spPr bwMode="auto">
          <a:xfrm>
            <a:off x="6324600" y="3276600"/>
            <a:ext cx="2438400" cy="1617663"/>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51207" name="Text Box 8"/>
          <p:cNvSpPr txBox="1">
            <a:spLocks noChangeArrowheads="1"/>
          </p:cNvSpPr>
          <p:nvPr/>
        </p:nvSpPr>
        <p:spPr bwMode="auto">
          <a:xfrm>
            <a:off x="6248400" y="2286000"/>
            <a:ext cx="2438400" cy="942975"/>
          </a:xfrm>
          <a:prstGeom prst="rect">
            <a:avLst/>
          </a:prstGeom>
          <a:noFill/>
          <a:ln w="9525">
            <a:noFill/>
            <a:miter lim="800000"/>
            <a:headEnd/>
            <a:tailEnd/>
          </a:ln>
        </p:spPr>
        <p:txBody>
          <a:bodyPr>
            <a:spAutoFit/>
          </a:bodyPr>
          <a:lstStyle/>
          <a:p>
            <a:pPr>
              <a:spcBef>
                <a:spcPct val="50000"/>
              </a:spcBef>
            </a:pPr>
            <a:r>
              <a:rPr lang="en-US" sz="1400"/>
              <a:t>Foster’s GLA – may claim to be high performance, but it uses many high energy materials.</a:t>
            </a:r>
          </a:p>
        </p:txBody>
      </p:sp>
      <p:sp>
        <p:nvSpPr>
          <p:cNvPr id="51208" name="Text Box 9"/>
          <p:cNvSpPr txBox="1">
            <a:spLocks noChangeArrowheads="1"/>
          </p:cNvSpPr>
          <p:nvPr/>
        </p:nvSpPr>
        <p:spPr bwMode="auto">
          <a:xfrm>
            <a:off x="6248400" y="4895850"/>
            <a:ext cx="2590800" cy="1581150"/>
          </a:xfrm>
          <a:prstGeom prst="rect">
            <a:avLst/>
          </a:prstGeom>
          <a:noFill/>
          <a:ln w="9525">
            <a:noFill/>
            <a:miter lim="800000"/>
            <a:headEnd/>
            <a:tailEnd/>
          </a:ln>
        </p:spPr>
        <p:txBody>
          <a:bodyPr>
            <a:spAutoFit/>
          </a:bodyPr>
          <a:lstStyle/>
          <a:p>
            <a:pPr>
              <a:spcBef>
                <a:spcPct val="50000"/>
              </a:spcBef>
            </a:pPr>
            <a:r>
              <a:rPr lang="en-US" sz="1400"/>
              <a:t>Green on the Grand, Canada’s first C-2000 building chose to import special windows from a distance rather than employ shading devices to control solar gain and glare.</a:t>
            </a: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8" name="Picture 10" descr="truck_CO2emissions"/>
          <p:cNvPicPr>
            <a:picLocks noChangeAspect="1" noChangeArrowheads="1"/>
          </p:cNvPicPr>
          <p:nvPr/>
        </p:nvPicPr>
        <p:blipFill>
          <a:blip r:embed="rId3" cstate="print"/>
          <a:srcRect/>
          <a:stretch>
            <a:fillRect/>
          </a:stretch>
        </p:blipFill>
        <p:spPr bwMode="auto">
          <a:xfrm>
            <a:off x="1905000" y="1249495"/>
            <a:ext cx="5867400" cy="5484680"/>
          </a:xfrm>
          <a:prstGeom prst="rect">
            <a:avLst/>
          </a:prstGeom>
          <a:noFill/>
          <a:ln w="9525">
            <a:noFill/>
            <a:miter lim="800000"/>
            <a:headEnd/>
            <a:tailEnd/>
          </a:ln>
        </p:spPr>
      </p:pic>
      <p:sp>
        <p:nvSpPr>
          <p:cNvPr id="33799" name="Rectangle 11"/>
          <p:cNvSpPr>
            <a:spLocks noChangeArrowheads="1"/>
          </p:cNvSpPr>
          <p:nvPr/>
        </p:nvSpPr>
        <p:spPr bwMode="auto">
          <a:xfrm>
            <a:off x="3733800" y="1600200"/>
            <a:ext cx="3581400" cy="2308324"/>
          </a:xfrm>
          <a:prstGeom prst="rect">
            <a:avLst/>
          </a:prstGeom>
          <a:noFill/>
          <a:ln w="9525">
            <a:noFill/>
            <a:miter lim="800000"/>
            <a:headEnd/>
            <a:tailEnd/>
          </a:ln>
        </p:spPr>
        <p:txBody>
          <a:bodyPr>
            <a:prstTxWarp prst="textNoShape">
              <a:avLst/>
            </a:prstTxWarp>
            <a:spAutoFit/>
          </a:bodyPr>
          <a:lstStyle/>
          <a:p>
            <a:r>
              <a:rPr lang="en-US" sz="1800" dirty="0">
                <a:solidFill>
                  <a:srgbClr val="000000"/>
                </a:solidFill>
              </a:rPr>
              <a:t>Average CO</a:t>
            </a:r>
            <a:r>
              <a:rPr lang="en-US" sz="1200" dirty="0">
                <a:solidFill>
                  <a:srgbClr val="000000"/>
                </a:solidFill>
              </a:rPr>
              <a:t>2 </a:t>
            </a:r>
            <a:r>
              <a:rPr lang="en-US" sz="1800" dirty="0">
                <a:solidFill>
                  <a:srgbClr val="000000"/>
                </a:solidFill>
              </a:rPr>
              <a:t>emissions per </a:t>
            </a:r>
            <a:r>
              <a:rPr lang="en-US" sz="1800" dirty="0" err="1">
                <a:solidFill>
                  <a:srgbClr val="000000"/>
                </a:solidFill>
              </a:rPr>
              <a:t>tonne</a:t>
            </a:r>
            <a:r>
              <a:rPr lang="en-US" sz="1800" dirty="0">
                <a:solidFill>
                  <a:srgbClr val="000000"/>
                </a:solidFill>
              </a:rPr>
              <a:t>-km are substantially lower for rail and waterborne transport than for road and </a:t>
            </a:r>
            <a:r>
              <a:rPr lang="en-US" sz="1800" dirty="0" smtClean="0">
                <a:solidFill>
                  <a:srgbClr val="000000"/>
                </a:solidFill>
              </a:rPr>
              <a:t>air.</a:t>
            </a:r>
          </a:p>
          <a:p>
            <a:endParaRPr lang="en-US" sz="1800" b="0" dirty="0" smtClean="0">
              <a:solidFill>
                <a:srgbClr val="000000"/>
              </a:solidFill>
            </a:endParaRPr>
          </a:p>
          <a:p>
            <a:r>
              <a:rPr lang="en-US" sz="1800" dirty="0" smtClean="0">
                <a:solidFill>
                  <a:srgbClr val="000000"/>
                </a:solidFill>
              </a:rPr>
              <a:t>A consideration when shipping heavy structural materials, windows, doors, curtain wall.</a:t>
            </a:r>
            <a:endParaRPr lang="en-US" sz="1200" b="0" dirty="0">
              <a:solidFill>
                <a:srgbClr val="000000"/>
              </a:solidFill>
            </a:endParaRPr>
          </a:p>
        </p:txBody>
      </p:sp>
      <p:sp>
        <p:nvSpPr>
          <p:cNvPr id="33800" name="Rectangle 12"/>
          <p:cNvSpPr>
            <a:spLocks noChangeArrowheads="1"/>
          </p:cNvSpPr>
          <p:nvPr/>
        </p:nvSpPr>
        <p:spPr bwMode="auto">
          <a:xfrm>
            <a:off x="4953000" y="5105400"/>
            <a:ext cx="1905000" cy="457200"/>
          </a:xfrm>
          <a:prstGeom prst="rect">
            <a:avLst/>
          </a:prstGeom>
          <a:noFill/>
          <a:ln w="57150">
            <a:solidFill>
              <a:srgbClr val="FF0000"/>
            </a:solidFill>
            <a:miter lim="800000"/>
            <a:headEnd/>
            <a:tailEnd/>
          </a:ln>
          <a:effectLst>
            <a:outerShdw blurRad="50800" dist="38100" dir="2700000" algn="tl" rotWithShape="0">
              <a:prstClr val="black">
                <a:alpha val="40000"/>
              </a:prstClr>
            </a:outerShdw>
          </a:effectLst>
        </p:spPr>
        <p:txBody>
          <a:bodyPr wrap="none" anchor="ctr">
            <a:prstTxWarp prst="textNoShape">
              <a:avLst/>
            </a:prstTxWarp>
          </a:bodyPr>
          <a:lstStyle/>
          <a:p>
            <a:endParaRPr lang="en-US"/>
          </a:p>
        </p:txBody>
      </p:sp>
      <p:sp>
        <p:nvSpPr>
          <p:cNvPr id="9" name="Rectangle 2"/>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b="0" dirty="0" smtClean="0">
                <a:solidFill>
                  <a:srgbClr val="29D033"/>
                </a:solidFill>
              </a:rPr>
              <a:t>Transportation choice matters.</a:t>
            </a:r>
          </a:p>
        </p:txBody>
      </p:sp>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sz="2400" dirty="0" smtClean="0">
                <a:solidFill>
                  <a:schemeClr val="bg1"/>
                </a:solidFill>
              </a:rPr>
              <a:t>Materials and Resources, 7 of 13 possible points:</a:t>
            </a:r>
            <a:r>
              <a:rPr lang="en-US" sz="2400" dirty="0" smtClean="0"/>
              <a:t/>
            </a:r>
            <a:br>
              <a:rPr lang="en-US" sz="2400" dirty="0" smtClean="0"/>
            </a:br>
            <a:r>
              <a:rPr lang="en-US" sz="2400" dirty="0" smtClean="0">
                <a:solidFill>
                  <a:srgbClr val="92D050"/>
                </a:solidFill>
              </a:rPr>
              <a:t>MR Credit 4 </a:t>
            </a:r>
          </a:p>
        </p:txBody>
      </p:sp>
      <p:sp>
        <p:nvSpPr>
          <p:cNvPr id="124931" name="Content Placeholder 2"/>
          <p:cNvSpPr>
            <a:spLocks noGrp="1"/>
          </p:cNvSpPr>
          <p:nvPr>
            <p:ph idx="1"/>
          </p:nvPr>
        </p:nvSpPr>
        <p:spPr>
          <a:xfrm>
            <a:off x="1295400" y="1295400"/>
            <a:ext cx="7696200" cy="4724400"/>
          </a:xfrm>
        </p:spPr>
        <p:txBody>
          <a:bodyPr/>
          <a:lstStyle/>
          <a:p>
            <a:pPr lvl="1"/>
            <a:r>
              <a:rPr lang="en-US" sz="1400" dirty="0" smtClean="0">
                <a:solidFill>
                  <a:schemeClr val="bg2"/>
                </a:solidFill>
              </a:rPr>
              <a:t>MR Prerequisite 1, Storage &amp; Collection of Recyclables </a:t>
            </a:r>
          </a:p>
          <a:p>
            <a:pPr lvl="1"/>
            <a:r>
              <a:rPr lang="en-US" sz="1400" dirty="0" smtClean="0">
                <a:solidFill>
                  <a:schemeClr val="bg2"/>
                </a:solidFill>
              </a:rPr>
              <a:t>MR Credit 2.1, Construction Waste Management, Divert 50% </a:t>
            </a:r>
          </a:p>
          <a:p>
            <a:pPr lvl="1"/>
            <a:r>
              <a:rPr lang="en-US" sz="1400" dirty="0" smtClean="0">
                <a:solidFill>
                  <a:schemeClr val="bg2"/>
                </a:solidFill>
              </a:rPr>
              <a:t>MR Credit 2.2, Construction Waste Management, Divert 75% </a:t>
            </a:r>
          </a:p>
          <a:p>
            <a:pPr lvl="1"/>
            <a:r>
              <a:rPr lang="en-US" sz="1400" dirty="0" smtClean="0">
                <a:solidFill>
                  <a:schemeClr val="tx1"/>
                </a:solidFill>
              </a:rPr>
              <a:t>MR Credit 4.1, Recycled Content: 5% (post-consumer + 1/2 post-industrial) </a:t>
            </a:r>
          </a:p>
          <a:p>
            <a:pPr lvl="1"/>
            <a:r>
              <a:rPr lang="en-US" sz="1400" dirty="0" smtClean="0">
                <a:solidFill>
                  <a:schemeClr val="tx1"/>
                </a:solidFill>
              </a:rPr>
              <a:t>MR Credit 4.2, Recycled Content: 10% (post-consumer + 1/2 post-industrial) </a:t>
            </a:r>
          </a:p>
          <a:p>
            <a:pPr lvl="1"/>
            <a:r>
              <a:rPr lang="en-US" sz="1400" dirty="0" smtClean="0">
                <a:solidFill>
                  <a:schemeClr val="bg2"/>
                </a:solidFill>
              </a:rPr>
              <a:t>MR Credit 5.1, Local/Regional Materials, 20% Manufactured Locally </a:t>
            </a:r>
          </a:p>
          <a:p>
            <a:pPr lvl="1"/>
            <a:r>
              <a:rPr lang="en-US" sz="1400" dirty="0" smtClean="0">
                <a:solidFill>
                  <a:schemeClr val="bg2"/>
                </a:solidFill>
              </a:rPr>
              <a:t>MR Credit 5.2, Local/Regional Materials, of 20% Above, 50% Harvested Locally </a:t>
            </a:r>
          </a:p>
          <a:p>
            <a:pPr lvl="1"/>
            <a:r>
              <a:rPr lang="en-US" sz="1400" dirty="0" smtClean="0">
                <a:solidFill>
                  <a:schemeClr val="bg2"/>
                </a:solidFill>
              </a:rPr>
              <a:t>MR Credit 7, Certified Wood </a:t>
            </a:r>
          </a:p>
          <a:p>
            <a:endParaRPr lang="en-US" sz="1400" dirty="0" smtClean="0"/>
          </a:p>
        </p:txBody>
      </p:sp>
      <p:sp>
        <p:nvSpPr>
          <p:cNvPr id="124932" name="Oval 7"/>
          <p:cNvSpPr>
            <a:spLocks noChangeArrowheads="1"/>
          </p:cNvSpPr>
          <p:nvPr/>
        </p:nvSpPr>
        <p:spPr bwMode="auto">
          <a:xfrm>
            <a:off x="7604125" y="1143000"/>
            <a:ext cx="1006475" cy="990600"/>
          </a:xfrm>
          <a:prstGeom prst="ellipse">
            <a:avLst/>
          </a:prstGeom>
          <a:solidFill>
            <a:srgbClr val="FF9933"/>
          </a:solidFill>
          <a:ln w="9525">
            <a:solidFill>
              <a:srgbClr val="FF9933"/>
            </a:solidFill>
            <a:round/>
            <a:headEnd/>
            <a:tailEnd/>
          </a:ln>
          <a:effectLst>
            <a:outerShdw blurRad="50800" dist="38100" dir="2700000" algn="tl" rotWithShape="0">
              <a:prstClr val="black">
                <a:alpha val="40000"/>
              </a:prstClr>
            </a:outerShdw>
          </a:effectLst>
        </p:spPr>
        <p:txBody>
          <a:bodyPr wrap="none" anchor="ctr"/>
          <a:lstStyle/>
          <a:p>
            <a:endParaRPr lang="en-US" sz="1000"/>
          </a:p>
        </p:txBody>
      </p:sp>
      <p:sp>
        <p:nvSpPr>
          <p:cNvPr id="124933" name="Text Box 11"/>
          <p:cNvSpPr txBox="1">
            <a:spLocks noChangeArrowheads="1"/>
          </p:cNvSpPr>
          <p:nvPr/>
        </p:nvSpPr>
        <p:spPr bwMode="auto">
          <a:xfrm>
            <a:off x="7680325" y="1295400"/>
            <a:ext cx="914400" cy="708025"/>
          </a:xfrm>
          <a:prstGeom prst="rect">
            <a:avLst/>
          </a:prstGeom>
          <a:noFill/>
          <a:ln w="9525">
            <a:noFill/>
            <a:miter lim="800000"/>
            <a:headEnd/>
            <a:tailEnd/>
          </a:ln>
        </p:spPr>
        <p:txBody>
          <a:bodyPr>
            <a:spAutoFit/>
          </a:bodyPr>
          <a:lstStyle/>
          <a:p>
            <a:pPr algn="ctr">
              <a:spcBef>
                <a:spcPct val="50000"/>
              </a:spcBef>
            </a:pPr>
            <a:r>
              <a:rPr lang="en-US" sz="1000" dirty="0">
                <a:solidFill>
                  <a:schemeClr val="bg1"/>
                </a:solidFill>
              </a:rPr>
              <a:t>Embodied Carbon in Building Materials</a:t>
            </a:r>
          </a:p>
        </p:txBody>
      </p:sp>
      <p:sp>
        <p:nvSpPr>
          <p:cNvPr id="124934" name="TextBox 7"/>
          <p:cNvSpPr txBox="1">
            <a:spLocks noChangeArrowheads="1"/>
          </p:cNvSpPr>
          <p:nvPr/>
        </p:nvSpPr>
        <p:spPr bwMode="auto">
          <a:xfrm>
            <a:off x="1371600" y="5867400"/>
            <a:ext cx="7543800" cy="584200"/>
          </a:xfrm>
          <a:prstGeom prst="rect">
            <a:avLst/>
          </a:prstGeom>
          <a:solidFill>
            <a:srgbClr val="FF0000"/>
          </a:solidFill>
          <a:ln w="9525">
            <a:noFill/>
            <a:miter lim="800000"/>
            <a:headEnd/>
            <a:tailEnd/>
          </a:ln>
          <a:effectLst>
            <a:outerShdw blurRad="50800" dist="38100" dir="2700000" algn="tl" rotWithShape="0">
              <a:prstClr val="black">
                <a:alpha val="40000"/>
              </a:prstClr>
            </a:outerShdw>
          </a:effectLst>
        </p:spPr>
        <p:txBody>
          <a:bodyPr>
            <a:spAutoFit/>
          </a:bodyPr>
          <a:lstStyle/>
          <a:p>
            <a:r>
              <a:rPr lang="en-US" sz="1600" dirty="0">
                <a:solidFill>
                  <a:schemeClr val="bg1"/>
                </a:solidFill>
              </a:rPr>
              <a:t>Many of </a:t>
            </a:r>
            <a:r>
              <a:rPr lang="en-US" sz="1600" dirty="0" smtClean="0">
                <a:solidFill>
                  <a:schemeClr val="bg1"/>
                </a:solidFill>
              </a:rPr>
              <a:t>the MR </a:t>
            </a:r>
            <a:r>
              <a:rPr lang="en-US" sz="1600" dirty="0">
                <a:solidFill>
                  <a:schemeClr val="bg1"/>
                </a:solidFill>
              </a:rPr>
              <a:t>credits will impact embodied carbon but it is not currently part of the calculation.</a:t>
            </a:r>
          </a:p>
        </p:txBody>
      </p:sp>
      <p:pic>
        <p:nvPicPr>
          <p:cNvPr id="124935" name="Picture 8" descr="DSC_9506.JPG"/>
          <p:cNvPicPr>
            <a:picLocks noChangeAspect="1"/>
          </p:cNvPicPr>
          <p:nvPr/>
        </p:nvPicPr>
        <p:blipFill>
          <a:blip r:embed="rId2" cstate="print"/>
          <a:srcRect/>
          <a:stretch>
            <a:fillRect/>
          </a:stretch>
        </p:blipFill>
        <p:spPr bwMode="auto">
          <a:xfrm>
            <a:off x="5486400" y="3502025"/>
            <a:ext cx="3409950" cy="2289175"/>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1" name="Rectangle 3"/>
          <p:cNvSpPr>
            <a:spLocks noChangeArrowheads="1"/>
          </p:cNvSpPr>
          <p:nvPr/>
        </p:nvSpPr>
        <p:spPr bwMode="auto">
          <a:xfrm flipV="1">
            <a:off x="1752600" y="2209800"/>
            <a:ext cx="7010400" cy="609600"/>
          </a:xfrm>
          <a:prstGeom prst="rect">
            <a:avLst/>
          </a:prstGeom>
          <a:noFill/>
          <a:ln w="31750">
            <a:solidFill>
              <a:srgbClr val="FF0000"/>
            </a:solidFill>
            <a:round/>
            <a:headEnd/>
            <a:tailEnd/>
          </a:ln>
          <a:effectLst>
            <a:outerShdw blurRad="50800" dist="38100" dir="2700000" algn="tl" rotWithShape="0">
              <a:prstClr val="black">
                <a:alpha val="40000"/>
              </a:prstClr>
            </a:outerShdw>
          </a:effectLst>
        </p:spPr>
        <p:txBody>
          <a:bodyPr/>
          <a:lstStyle/>
          <a:p>
            <a:endParaRPr lang="en-US"/>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2"/>
          <p:cNvSpPr>
            <a:spLocks noChangeArrowheads="1"/>
          </p:cNvSpPr>
          <p:nvPr/>
        </p:nvSpPr>
        <p:spPr bwMode="auto">
          <a:xfrm>
            <a:off x="0" y="0"/>
            <a:ext cx="9144000" cy="6858000"/>
          </a:xfrm>
          <a:prstGeom prst="rect">
            <a:avLst/>
          </a:prstGeom>
          <a:solidFill>
            <a:schemeClr val="bg1"/>
          </a:solidFill>
          <a:ln w="9525">
            <a:noFill/>
            <a:miter lim="800000"/>
            <a:headEnd/>
            <a:tailEnd/>
          </a:ln>
        </p:spPr>
        <p:txBody>
          <a:bodyPr wrap="none" anchor="ctr">
            <a:prstTxWarp prst="textNoShape">
              <a:avLst/>
            </a:prstTxWarp>
          </a:bodyPr>
          <a:lstStyle/>
          <a:p>
            <a:r>
              <a:rPr lang="en-US" dirty="0" err="1" smtClean="0">
                <a:solidFill>
                  <a:srgbClr val="FFFFFF"/>
                </a:solidFill>
              </a:rPr>
              <a:t>t</a:t>
            </a:r>
            <a:endParaRPr lang="en-US" dirty="0">
              <a:solidFill>
                <a:srgbClr val="FFFFFF"/>
              </a:solidFill>
            </a:endParaRPr>
          </a:p>
        </p:txBody>
      </p:sp>
      <p:sp>
        <p:nvSpPr>
          <p:cNvPr id="35" name="Rectangle 34"/>
          <p:cNvSpPr/>
          <p:nvPr/>
        </p:nvSpPr>
        <p:spPr bwMode="auto">
          <a:xfrm>
            <a:off x="5105400" y="-152400"/>
            <a:ext cx="457200" cy="7162800"/>
          </a:xfrm>
          <a:prstGeom prst="rect">
            <a:avLst/>
          </a:prstGeom>
          <a:solidFill>
            <a:schemeClr val="tx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FFFF"/>
              </a:solidFill>
              <a:effectLst/>
              <a:latin typeface="Arial" charset="0"/>
            </a:endParaRPr>
          </a:p>
        </p:txBody>
      </p:sp>
      <p:pic>
        <p:nvPicPr>
          <p:cNvPr id="6" name="Picture 5" descr="iStock_000000432835Large.jpg"/>
          <p:cNvPicPr>
            <a:picLocks noChangeAspect="1"/>
          </p:cNvPicPr>
          <p:nvPr/>
        </p:nvPicPr>
        <p:blipFill>
          <a:blip r:embed="rId2" cstate="print"/>
          <a:stretch>
            <a:fillRect/>
          </a:stretch>
        </p:blipFill>
        <p:spPr>
          <a:xfrm>
            <a:off x="-76200" y="-919800"/>
            <a:ext cx="5181600" cy="7777801"/>
          </a:xfrm>
          <a:prstGeom prst="rect">
            <a:avLst/>
          </a:prstGeom>
        </p:spPr>
      </p:pic>
      <p:grpSp>
        <p:nvGrpSpPr>
          <p:cNvPr id="2" name="Group 41"/>
          <p:cNvGrpSpPr/>
          <p:nvPr/>
        </p:nvGrpSpPr>
        <p:grpSpPr>
          <a:xfrm>
            <a:off x="1143000" y="6248400"/>
            <a:ext cx="5800661" cy="556855"/>
            <a:chOff x="1143000" y="6248400"/>
            <a:chExt cx="5800661" cy="556855"/>
          </a:xfrm>
        </p:grpSpPr>
        <p:sp>
          <p:nvSpPr>
            <p:cNvPr id="23" name="TextBox 22"/>
            <p:cNvSpPr txBox="1"/>
            <p:nvPr/>
          </p:nvSpPr>
          <p:spPr>
            <a:xfrm>
              <a:off x="1143000" y="6248400"/>
              <a:ext cx="869349" cy="461665"/>
            </a:xfrm>
            <a:prstGeom prst="rect">
              <a:avLst/>
            </a:prstGeom>
            <a:noFill/>
          </p:spPr>
          <p:txBody>
            <a:bodyPr wrap="none" rtlCol="0">
              <a:spAutoFit/>
            </a:bodyPr>
            <a:lstStyle/>
            <a:p>
              <a:pPr algn="r"/>
              <a:r>
                <a:rPr lang="en-US" dirty="0" smtClean="0"/>
                <a:t>1909</a:t>
              </a:r>
              <a:endParaRPr lang="en-US" dirty="0"/>
            </a:p>
          </p:txBody>
        </p:sp>
        <p:sp>
          <p:nvSpPr>
            <p:cNvPr id="26" name="TextBox 25"/>
            <p:cNvSpPr txBox="1"/>
            <p:nvPr/>
          </p:nvSpPr>
          <p:spPr>
            <a:xfrm>
              <a:off x="5079763" y="6282035"/>
              <a:ext cx="432037" cy="523220"/>
            </a:xfrm>
            <a:prstGeom prst="rect">
              <a:avLst/>
            </a:prstGeom>
            <a:noFill/>
          </p:spPr>
          <p:txBody>
            <a:bodyPr wrap="square" rtlCol="0">
              <a:spAutoFit/>
            </a:bodyPr>
            <a:lstStyle/>
            <a:p>
              <a:pPr algn="r"/>
              <a:r>
                <a:rPr lang="en-US" sz="2800" dirty="0" smtClean="0">
                  <a:solidFill>
                    <a:srgbClr val="FFFFFF"/>
                  </a:solidFill>
                </a:rPr>
                <a:t>7</a:t>
              </a:r>
              <a:endParaRPr lang="en-US" sz="2800" dirty="0">
                <a:solidFill>
                  <a:srgbClr val="FFFFFF"/>
                </a:solidFill>
              </a:endParaRPr>
            </a:p>
          </p:txBody>
        </p:sp>
        <p:sp>
          <p:nvSpPr>
            <p:cNvPr id="31" name="TextBox 30"/>
            <p:cNvSpPr txBox="1"/>
            <p:nvPr/>
          </p:nvSpPr>
          <p:spPr>
            <a:xfrm>
              <a:off x="5869328" y="6269335"/>
              <a:ext cx="1074333" cy="461665"/>
            </a:xfrm>
            <a:prstGeom prst="rect">
              <a:avLst/>
            </a:prstGeom>
            <a:noFill/>
          </p:spPr>
          <p:txBody>
            <a:bodyPr wrap="none" rtlCol="0">
              <a:spAutoFit/>
            </a:bodyPr>
            <a:lstStyle/>
            <a:p>
              <a:r>
                <a:rPr lang="en-US" dirty="0" smtClean="0"/>
                <a:t>Bridge</a:t>
              </a:r>
              <a:endParaRPr lang="en-US" dirty="0"/>
            </a:p>
          </p:txBody>
        </p:sp>
      </p:grpSp>
      <p:grpSp>
        <p:nvGrpSpPr>
          <p:cNvPr id="3" name="Group 36"/>
          <p:cNvGrpSpPr/>
          <p:nvPr/>
        </p:nvGrpSpPr>
        <p:grpSpPr>
          <a:xfrm>
            <a:off x="-152400" y="2514600"/>
            <a:ext cx="9829800" cy="1055688"/>
            <a:chOff x="-152400" y="2514600"/>
            <a:chExt cx="9829800" cy="1055688"/>
          </a:xfrm>
        </p:grpSpPr>
        <p:cxnSp>
          <p:nvCxnSpPr>
            <p:cNvPr id="11" name="Straight Connector 10"/>
            <p:cNvCxnSpPr/>
            <p:nvPr/>
          </p:nvCxnSpPr>
          <p:spPr bwMode="auto">
            <a:xfrm>
              <a:off x="-152400" y="3568700"/>
              <a:ext cx="9829800" cy="1588"/>
            </a:xfrm>
            <a:prstGeom prst="line">
              <a:avLst/>
            </a:prstGeom>
            <a:solidFill>
              <a:schemeClr val="accent1"/>
            </a:solidFill>
            <a:ln w="3175" cap="flat" cmpd="sng" algn="ctr">
              <a:solidFill>
                <a:schemeClr val="tx1"/>
              </a:solidFill>
              <a:prstDash val="solid"/>
              <a:round/>
              <a:headEnd type="none" w="med" len="med"/>
              <a:tailEnd type="none" w="med" len="med"/>
            </a:ln>
            <a:effectLst/>
          </p:spPr>
        </p:cxnSp>
        <p:sp>
          <p:nvSpPr>
            <p:cNvPr id="18" name="TextBox 17"/>
            <p:cNvSpPr txBox="1"/>
            <p:nvPr/>
          </p:nvSpPr>
          <p:spPr>
            <a:xfrm>
              <a:off x="1143000" y="2514600"/>
              <a:ext cx="869349" cy="461665"/>
            </a:xfrm>
            <a:prstGeom prst="rect">
              <a:avLst/>
            </a:prstGeom>
            <a:noFill/>
          </p:spPr>
          <p:txBody>
            <a:bodyPr wrap="none" rtlCol="0">
              <a:spAutoFit/>
            </a:bodyPr>
            <a:lstStyle/>
            <a:p>
              <a:pPr algn="r"/>
              <a:r>
                <a:rPr lang="en-US" dirty="0" smtClean="0"/>
                <a:t>1979</a:t>
              </a:r>
              <a:endParaRPr lang="en-US" dirty="0"/>
            </a:p>
          </p:txBody>
        </p:sp>
        <p:sp>
          <p:nvSpPr>
            <p:cNvPr id="25" name="TextBox 24"/>
            <p:cNvSpPr txBox="1"/>
            <p:nvPr/>
          </p:nvSpPr>
          <p:spPr>
            <a:xfrm>
              <a:off x="5130563" y="2514600"/>
              <a:ext cx="432037" cy="523220"/>
            </a:xfrm>
            <a:prstGeom prst="rect">
              <a:avLst/>
            </a:prstGeom>
            <a:noFill/>
          </p:spPr>
          <p:txBody>
            <a:bodyPr wrap="square" rtlCol="0">
              <a:spAutoFit/>
            </a:bodyPr>
            <a:lstStyle/>
            <a:p>
              <a:r>
                <a:rPr lang="en-US" sz="2800" dirty="0" smtClean="0">
                  <a:solidFill>
                    <a:srgbClr val="FFFFFF"/>
                  </a:solidFill>
                </a:rPr>
                <a:t>2</a:t>
              </a:r>
              <a:endParaRPr lang="en-US" sz="2800" dirty="0">
                <a:solidFill>
                  <a:srgbClr val="FFFFFF"/>
                </a:solidFill>
              </a:endParaRPr>
            </a:p>
          </p:txBody>
        </p:sp>
        <p:sp>
          <p:nvSpPr>
            <p:cNvPr id="50" name="TextBox 49"/>
            <p:cNvSpPr txBox="1"/>
            <p:nvPr/>
          </p:nvSpPr>
          <p:spPr>
            <a:xfrm>
              <a:off x="5867400" y="2514600"/>
              <a:ext cx="2362200" cy="461665"/>
            </a:xfrm>
            <a:prstGeom prst="rect">
              <a:avLst/>
            </a:prstGeom>
            <a:noFill/>
          </p:spPr>
          <p:txBody>
            <a:bodyPr wrap="square" rtlCol="0">
              <a:spAutoFit/>
            </a:bodyPr>
            <a:lstStyle/>
            <a:p>
              <a:r>
                <a:rPr lang="en-US" dirty="0" smtClean="0"/>
                <a:t>Appliances</a:t>
              </a:r>
              <a:endParaRPr lang="en-US" dirty="0"/>
            </a:p>
          </p:txBody>
        </p:sp>
      </p:grpSp>
      <p:grpSp>
        <p:nvGrpSpPr>
          <p:cNvPr id="5" name="Group 35"/>
          <p:cNvGrpSpPr/>
          <p:nvPr/>
        </p:nvGrpSpPr>
        <p:grpSpPr>
          <a:xfrm>
            <a:off x="-152400" y="1293812"/>
            <a:ext cx="9829800" cy="915988"/>
            <a:chOff x="-152400" y="1143000"/>
            <a:chExt cx="9829800" cy="915988"/>
          </a:xfrm>
        </p:grpSpPr>
        <p:cxnSp>
          <p:nvCxnSpPr>
            <p:cNvPr id="10" name="Straight Connector 9"/>
            <p:cNvCxnSpPr/>
            <p:nvPr/>
          </p:nvCxnSpPr>
          <p:spPr bwMode="auto">
            <a:xfrm>
              <a:off x="-152400" y="2057400"/>
              <a:ext cx="9829800" cy="1588"/>
            </a:xfrm>
            <a:prstGeom prst="line">
              <a:avLst/>
            </a:prstGeom>
            <a:solidFill>
              <a:schemeClr val="accent1"/>
            </a:solidFill>
            <a:ln w="3175" cap="flat" cmpd="sng" algn="ctr">
              <a:solidFill>
                <a:schemeClr val="tx1"/>
              </a:solidFill>
              <a:prstDash val="solid"/>
              <a:round/>
              <a:headEnd type="none" w="med" len="med"/>
              <a:tailEnd type="none" w="med" len="med"/>
            </a:ln>
            <a:effectLst/>
          </p:spPr>
        </p:cxnSp>
        <p:sp>
          <p:nvSpPr>
            <p:cNvPr id="17" name="TextBox 16"/>
            <p:cNvSpPr txBox="1"/>
            <p:nvPr/>
          </p:nvSpPr>
          <p:spPr>
            <a:xfrm>
              <a:off x="1188051" y="1214735"/>
              <a:ext cx="869349" cy="461665"/>
            </a:xfrm>
            <a:prstGeom prst="rect">
              <a:avLst/>
            </a:prstGeom>
            <a:noFill/>
          </p:spPr>
          <p:txBody>
            <a:bodyPr wrap="none" rtlCol="0">
              <a:spAutoFit/>
            </a:bodyPr>
            <a:lstStyle/>
            <a:p>
              <a:pPr algn="r"/>
              <a:r>
                <a:rPr lang="en-US" dirty="0" smtClean="0"/>
                <a:t>1994</a:t>
              </a:r>
              <a:endParaRPr lang="en-US" dirty="0"/>
            </a:p>
          </p:txBody>
        </p:sp>
        <p:sp>
          <p:nvSpPr>
            <p:cNvPr id="24" name="TextBox 23"/>
            <p:cNvSpPr txBox="1"/>
            <p:nvPr/>
          </p:nvSpPr>
          <p:spPr>
            <a:xfrm>
              <a:off x="5130563" y="1143000"/>
              <a:ext cx="432037" cy="523220"/>
            </a:xfrm>
            <a:prstGeom prst="rect">
              <a:avLst/>
            </a:prstGeom>
            <a:noFill/>
          </p:spPr>
          <p:txBody>
            <a:bodyPr wrap="square" rtlCol="0">
              <a:spAutoFit/>
            </a:bodyPr>
            <a:lstStyle/>
            <a:p>
              <a:r>
                <a:rPr lang="en-US" sz="2800" dirty="0" smtClean="0">
                  <a:solidFill>
                    <a:srgbClr val="FFFFFF"/>
                  </a:solidFill>
                </a:rPr>
                <a:t>1</a:t>
              </a:r>
              <a:endParaRPr lang="en-US" sz="2800" dirty="0">
                <a:solidFill>
                  <a:srgbClr val="FFFFFF"/>
                </a:solidFill>
              </a:endParaRPr>
            </a:p>
          </p:txBody>
        </p:sp>
        <p:sp>
          <p:nvSpPr>
            <p:cNvPr id="51" name="TextBox 50"/>
            <p:cNvSpPr txBox="1"/>
            <p:nvPr/>
          </p:nvSpPr>
          <p:spPr>
            <a:xfrm>
              <a:off x="5867400" y="1143000"/>
              <a:ext cx="2590800" cy="461665"/>
            </a:xfrm>
            <a:prstGeom prst="rect">
              <a:avLst/>
            </a:prstGeom>
            <a:noFill/>
          </p:spPr>
          <p:txBody>
            <a:bodyPr wrap="square" rtlCol="0">
              <a:spAutoFit/>
            </a:bodyPr>
            <a:lstStyle/>
            <a:p>
              <a:r>
                <a:rPr lang="en-US" dirty="0" smtClean="0"/>
                <a:t>Cars</a:t>
              </a:r>
              <a:endParaRPr lang="en-US" dirty="0"/>
            </a:p>
          </p:txBody>
        </p:sp>
      </p:grpSp>
      <p:grpSp>
        <p:nvGrpSpPr>
          <p:cNvPr id="7" name="Group 37"/>
          <p:cNvGrpSpPr/>
          <p:nvPr/>
        </p:nvGrpSpPr>
        <p:grpSpPr>
          <a:xfrm>
            <a:off x="-76200" y="3881735"/>
            <a:ext cx="9829800" cy="766465"/>
            <a:chOff x="-76200" y="3881735"/>
            <a:chExt cx="9829800" cy="766465"/>
          </a:xfrm>
        </p:grpSpPr>
        <p:sp>
          <p:nvSpPr>
            <p:cNvPr id="19" name="TextBox 18"/>
            <p:cNvSpPr txBox="1"/>
            <p:nvPr/>
          </p:nvSpPr>
          <p:spPr>
            <a:xfrm>
              <a:off x="1143000" y="3881735"/>
              <a:ext cx="869349" cy="461665"/>
            </a:xfrm>
            <a:prstGeom prst="rect">
              <a:avLst/>
            </a:prstGeom>
            <a:noFill/>
          </p:spPr>
          <p:txBody>
            <a:bodyPr wrap="none" rtlCol="0">
              <a:spAutoFit/>
            </a:bodyPr>
            <a:lstStyle/>
            <a:p>
              <a:pPr algn="r"/>
              <a:r>
                <a:rPr lang="en-US" dirty="0" smtClean="0"/>
                <a:t>1964</a:t>
              </a:r>
              <a:endParaRPr lang="en-US" dirty="0"/>
            </a:p>
          </p:txBody>
        </p:sp>
        <p:sp>
          <p:nvSpPr>
            <p:cNvPr id="30" name="TextBox 29"/>
            <p:cNvSpPr txBox="1"/>
            <p:nvPr/>
          </p:nvSpPr>
          <p:spPr>
            <a:xfrm>
              <a:off x="5130563" y="3886200"/>
              <a:ext cx="432037" cy="523220"/>
            </a:xfrm>
            <a:prstGeom prst="rect">
              <a:avLst/>
            </a:prstGeom>
            <a:noFill/>
          </p:spPr>
          <p:txBody>
            <a:bodyPr wrap="square" rtlCol="0">
              <a:spAutoFit/>
            </a:bodyPr>
            <a:lstStyle/>
            <a:p>
              <a:r>
                <a:rPr lang="en-US" sz="2800" dirty="0" smtClean="0">
                  <a:solidFill>
                    <a:srgbClr val="FFFFFF"/>
                  </a:solidFill>
                </a:rPr>
                <a:t>3</a:t>
              </a:r>
              <a:endParaRPr lang="en-US" sz="2800" dirty="0">
                <a:solidFill>
                  <a:srgbClr val="FFFFFF"/>
                </a:solidFill>
              </a:endParaRPr>
            </a:p>
          </p:txBody>
        </p:sp>
        <p:sp>
          <p:nvSpPr>
            <p:cNvPr id="49" name="TextBox 48"/>
            <p:cNvSpPr txBox="1"/>
            <p:nvPr/>
          </p:nvSpPr>
          <p:spPr>
            <a:xfrm>
              <a:off x="5867400" y="3886200"/>
              <a:ext cx="903162" cy="461665"/>
            </a:xfrm>
            <a:prstGeom prst="rect">
              <a:avLst/>
            </a:prstGeom>
            <a:noFill/>
          </p:spPr>
          <p:txBody>
            <a:bodyPr wrap="none" rtlCol="0">
              <a:spAutoFit/>
            </a:bodyPr>
            <a:lstStyle/>
            <a:p>
              <a:r>
                <a:rPr lang="en-US" dirty="0" smtClean="0"/>
                <a:t>Cans</a:t>
              </a:r>
              <a:endParaRPr lang="en-US" dirty="0"/>
            </a:p>
          </p:txBody>
        </p:sp>
        <p:cxnSp>
          <p:nvCxnSpPr>
            <p:cNvPr id="52" name="Straight Connector 51"/>
            <p:cNvCxnSpPr/>
            <p:nvPr/>
          </p:nvCxnSpPr>
          <p:spPr bwMode="auto">
            <a:xfrm>
              <a:off x="-76200" y="4646612"/>
              <a:ext cx="9829800" cy="1588"/>
            </a:xfrm>
            <a:prstGeom prst="line">
              <a:avLst/>
            </a:prstGeom>
            <a:solidFill>
              <a:schemeClr val="accent1"/>
            </a:solidFill>
            <a:ln w="3175" cap="flat" cmpd="sng" algn="ctr">
              <a:solidFill>
                <a:schemeClr val="tx1"/>
              </a:solidFill>
              <a:prstDash val="solid"/>
              <a:round/>
              <a:headEnd type="none" w="med" len="med"/>
              <a:tailEnd type="none" w="med" len="med"/>
            </a:ln>
            <a:effectLst/>
          </p:spPr>
        </p:cxnSp>
      </p:grpSp>
      <p:grpSp>
        <p:nvGrpSpPr>
          <p:cNvPr id="8" name="Group 38"/>
          <p:cNvGrpSpPr/>
          <p:nvPr/>
        </p:nvGrpSpPr>
        <p:grpSpPr>
          <a:xfrm>
            <a:off x="-76200" y="4851400"/>
            <a:ext cx="9829800" cy="636588"/>
            <a:chOff x="-76200" y="4851400"/>
            <a:chExt cx="9829800" cy="636588"/>
          </a:xfrm>
        </p:grpSpPr>
        <p:sp>
          <p:nvSpPr>
            <p:cNvPr id="20" name="TextBox 19"/>
            <p:cNvSpPr txBox="1"/>
            <p:nvPr/>
          </p:nvSpPr>
          <p:spPr>
            <a:xfrm>
              <a:off x="1143000" y="4872335"/>
              <a:ext cx="869349" cy="461665"/>
            </a:xfrm>
            <a:prstGeom prst="rect">
              <a:avLst/>
            </a:prstGeom>
            <a:noFill/>
          </p:spPr>
          <p:txBody>
            <a:bodyPr wrap="none" rtlCol="0">
              <a:spAutoFit/>
            </a:bodyPr>
            <a:lstStyle/>
            <a:p>
              <a:pPr algn="r"/>
              <a:r>
                <a:rPr lang="en-US" dirty="0" smtClean="0"/>
                <a:t>1949</a:t>
              </a:r>
              <a:endParaRPr lang="en-US" dirty="0"/>
            </a:p>
          </p:txBody>
        </p:sp>
        <p:sp>
          <p:nvSpPr>
            <p:cNvPr id="29" name="TextBox 28"/>
            <p:cNvSpPr txBox="1"/>
            <p:nvPr/>
          </p:nvSpPr>
          <p:spPr>
            <a:xfrm>
              <a:off x="5130563" y="4953000"/>
              <a:ext cx="432037" cy="523220"/>
            </a:xfrm>
            <a:prstGeom prst="rect">
              <a:avLst/>
            </a:prstGeom>
            <a:noFill/>
          </p:spPr>
          <p:txBody>
            <a:bodyPr wrap="square" rtlCol="0">
              <a:spAutoFit/>
            </a:bodyPr>
            <a:lstStyle/>
            <a:p>
              <a:r>
                <a:rPr lang="en-US" sz="2800" dirty="0" smtClean="0">
                  <a:solidFill>
                    <a:srgbClr val="FFFFFF"/>
                  </a:solidFill>
                </a:rPr>
                <a:t>4</a:t>
              </a:r>
              <a:endParaRPr lang="en-US" sz="2800" dirty="0">
                <a:solidFill>
                  <a:srgbClr val="FFFFFF"/>
                </a:solidFill>
              </a:endParaRPr>
            </a:p>
          </p:txBody>
        </p:sp>
        <p:sp>
          <p:nvSpPr>
            <p:cNvPr id="34" name="TextBox 33"/>
            <p:cNvSpPr txBox="1"/>
            <p:nvPr/>
          </p:nvSpPr>
          <p:spPr>
            <a:xfrm>
              <a:off x="5867400" y="4851400"/>
              <a:ext cx="1143000" cy="461665"/>
            </a:xfrm>
            <a:prstGeom prst="rect">
              <a:avLst/>
            </a:prstGeom>
            <a:noFill/>
          </p:spPr>
          <p:txBody>
            <a:bodyPr wrap="square" rtlCol="0">
              <a:spAutoFit/>
            </a:bodyPr>
            <a:lstStyle/>
            <a:p>
              <a:r>
                <a:rPr lang="en-US" dirty="0" smtClean="0"/>
                <a:t>Chairs</a:t>
              </a:r>
              <a:endParaRPr lang="en-US" dirty="0"/>
            </a:p>
          </p:txBody>
        </p:sp>
        <p:cxnSp>
          <p:nvCxnSpPr>
            <p:cNvPr id="53" name="Straight Connector 52"/>
            <p:cNvCxnSpPr/>
            <p:nvPr/>
          </p:nvCxnSpPr>
          <p:spPr bwMode="auto">
            <a:xfrm>
              <a:off x="-76200" y="5486400"/>
              <a:ext cx="9829800" cy="1588"/>
            </a:xfrm>
            <a:prstGeom prst="line">
              <a:avLst/>
            </a:prstGeom>
            <a:solidFill>
              <a:schemeClr val="accent1"/>
            </a:solidFill>
            <a:ln w="3175" cap="flat" cmpd="sng" algn="ctr">
              <a:solidFill>
                <a:schemeClr val="tx1"/>
              </a:solidFill>
              <a:prstDash val="solid"/>
              <a:round/>
              <a:headEnd type="none" w="med" len="med"/>
              <a:tailEnd type="none" w="med" len="med"/>
            </a:ln>
            <a:effectLst/>
          </p:spPr>
        </p:cxnSp>
      </p:grpSp>
      <p:grpSp>
        <p:nvGrpSpPr>
          <p:cNvPr id="9" name="Group 39"/>
          <p:cNvGrpSpPr/>
          <p:nvPr/>
        </p:nvGrpSpPr>
        <p:grpSpPr>
          <a:xfrm>
            <a:off x="-76200" y="5448300"/>
            <a:ext cx="9829800" cy="523220"/>
            <a:chOff x="-76200" y="5448300"/>
            <a:chExt cx="9829800" cy="523220"/>
          </a:xfrm>
        </p:grpSpPr>
        <p:sp>
          <p:nvSpPr>
            <p:cNvPr id="21" name="TextBox 20"/>
            <p:cNvSpPr txBox="1"/>
            <p:nvPr/>
          </p:nvSpPr>
          <p:spPr>
            <a:xfrm>
              <a:off x="1143000" y="5486400"/>
              <a:ext cx="869349" cy="461665"/>
            </a:xfrm>
            <a:prstGeom prst="rect">
              <a:avLst/>
            </a:prstGeom>
            <a:noFill/>
          </p:spPr>
          <p:txBody>
            <a:bodyPr wrap="none" rtlCol="0">
              <a:spAutoFit/>
            </a:bodyPr>
            <a:lstStyle/>
            <a:p>
              <a:pPr algn="r"/>
              <a:r>
                <a:rPr lang="en-US" dirty="0" smtClean="0"/>
                <a:t>1934</a:t>
              </a:r>
              <a:endParaRPr lang="en-US" dirty="0"/>
            </a:p>
          </p:txBody>
        </p:sp>
        <p:sp>
          <p:nvSpPr>
            <p:cNvPr id="28" name="TextBox 27"/>
            <p:cNvSpPr txBox="1"/>
            <p:nvPr/>
          </p:nvSpPr>
          <p:spPr>
            <a:xfrm>
              <a:off x="5130563" y="5448300"/>
              <a:ext cx="432037" cy="523220"/>
            </a:xfrm>
            <a:prstGeom prst="rect">
              <a:avLst/>
            </a:prstGeom>
            <a:noFill/>
          </p:spPr>
          <p:txBody>
            <a:bodyPr wrap="square" rtlCol="0">
              <a:spAutoFit/>
            </a:bodyPr>
            <a:lstStyle/>
            <a:p>
              <a:r>
                <a:rPr lang="en-US" sz="2800" dirty="0" smtClean="0">
                  <a:solidFill>
                    <a:srgbClr val="FFFFFF"/>
                  </a:solidFill>
                </a:rPr>
                <a:t>5</a:t>
              </a:r>
              <a:endParaRPr lang="en-US" sz="2800" dirty="0">
                <a:solidFill>
                  <a:srgbClr val="FFFFFF"/>
                </a:solidFill>
              </a:endParaRPr>
            </a:p>
          </p:txBody>
        </p:sp>
        <p:sp>
          <p:nvSpPr>
            <p:cNvPr id="33" name="TextBox 32"/>
            <p:cNvSpPr txBox="1"/>
            <p:nvPr/>
          </p:nvSpPr>
          <p:spPr>
            <a:xfrm>
              <a:off x="5867400" y="5486400"/>
              <a:ext cx="2819400" cy="461665"/>
            </a:xfrm>
            <a:prstGeom prst="rect">
              <a:avLst/>
            </a:prstGeom>
            <a:noFill/>
          </p:spPr>
          <p:txBody>
            <a:bodyPr wrap="square" rtlCol="0">
              <a:spAutoFit/>
            </a:bodyPr>
            <a:lstStyle/>
            <a:p>
              <a:r>
                <a:rPr lang="en-US" dirty="0" smtClean="0"/>
                <a:t>Building</a:t>
              </a:r>
              <a:endParaRPr lang="en-US" dirty="0"/>
            </a:p>
          </p:txBody>
        </p:sp>
        <p:cxnSp>
          <p:nvCxnSpPr>
            <p:cNvPr id="54" name="Straight Connector 53"/>
            <p:cNvCxnSpPr/>
            <p:nvPr/>
          </p:nvCxnSpPr>
          <p:spPr bwMode="auto">
            <a:xfrm>
              <a:off x="-76200" y="5969000"/>
              <a:ext cx="9829800" cy="1588"/>
            </a:xfrm>
            <a:prstGeom prst="line">
              <a:avLst/>
            </a:prstGeom>
            <a:solidFill>
              <a:schemeClr val="accent1"/>
            </a:solidFill>
            <a:ln w="3175" cap="flat" cmpd="sng" algn="ctr">
              <a:solidFill>
                <a:schemeClr val="tx1"/>
              </a:solidFill>
              <a:prstDash val="solid"/>
              <a:round/>
              <a:headEnd type="none" w="med" len="med"/>
              <a:tailEnd type="none" w="med" len="med"/>
            </a:ln>
            <a:effectLst/>
          </p:spPr>
        </p:cxnSp>
      </p:grpSp>
      <p:grpSp>
        <p:nvGrpSpPr>
          <p:cNvPr id="12" name="Group 40"/>
          <p:cNvGrpSpPr/>
          <p:nvPr/>
        </p:nvGrpSpPr>
        <p:grpSpPr>
          <a:xfrm>
            <a:off x="0" y="5867400"/>
            <a:ext cx="9829800" cy="523220"/>
            <a:chOff x="0" y="5867400"/>
            <a:chExt cx="9829800" cy="523220"/>
          </a:xfrm>
        </p:grpSpPr>
        <p:sp>
          <p:nvSpPr>
            <p:cNvPr id="22" name="TextBox 21"/>
            <p:cNvSpPr txBox="1"/>
            <p:nvPr/>
          </p:nvSpPr>
          <p:spPr>
            <a:xfrm>
              <a:off x="1143000" y="5901035"/>
              <a:ext cx="869349" cy="461665"/>
            </a:xfrm>
            <a:prstGeom prst="rect">
              <a:avLst/>
            </a:prstGeom>
            <a:noFill/>
          </p:spPr>
          <p:txBody>
            <a:bodyPr wrap="none" rtlCol="0">
              <a:spAutoFit/>
            </a:bodyPr>
            <a:lstStyle/>
            <a:p>
              <a:pPr algn="r"/>
              <a:r>
                <a:rPr lang="en-US" dirty="0" smtClean="0"/>
                <a:t>1919</a:t>
              </a:r>
              <a:endParaRPr lang="en-US" dirty="0"/>
            </a:p>
          </p:txBody>
        </p:sp>
        <p:sp>
          <p:nvSpPr>
            <p:cNvPr id="27" name="TextBox 26"/>
            <p:cNvSpPr txBox="1"/>
            <p:nvPr/>
          </p:nvSpPr>
          <p:spPr>
            <a:xfrm>
              <a:off x="5130563" y="5867400"/>
              <a:ext cx="432037" cy="523220"/>
            </a:xfrm>
            <a:prstGeom prst="rect">
              <a:avLst/>
            </a:prstGeom>
            <a:noFill/>
          </p:spPr>
          <p:txBody>
            <a:bodyPr wrap="square" rtlCol="0">
              <a:spAutoFit/>
            </a:bodyPr>
            <a:lstStyle/>
            <a:p>
              <a:r>
                <a:rPr lang="en-US" sz="2800" dirty="0" smtClean="0">
                  <a:solidFill>
                    <a:srgbClr val="FFFFFF"/>
                  </a:solidFill>
                </a:rPr>
                <a:t>6</a:t>
              </a:r>
              <a:endParaRPr lang="en-US" sz="2800" dirty="0">
                <a:solidFill>
                  <a:srgbClr val="FFFFFF"/>
                </a:solidFill>
              </a:endParaRPr>
            </a:p>
          </p:txBody>
        </p:sp>
        <p:sp>
          <p:nvSpPr>
            <p:cNvPr id="32" name="TextBox 31"/>
            <p:cNvSpPr txBox="1"/>
            <p:nvPr/>
          </p:nvSpPr>
          <p:spPr>
            <a:xfrm>
              <a:off x="5867400" y="5888335"/>
              <a:ext cx="1143000" cy="461665"/>
            </a:xfrm>
            <a:prstGeom prst="rect">
              <a:avLst/>
            </a:prstGeom>
            <a:noFill/>
          </p:spPr>
          <p:txBody>
            <a:bodyPr wrap="square" rtlCol="0">
              <a:spAutoFit/>
            </a:bodyPr>
            <a:lstStyle/>
            <a:p>
              <a:r>
                <a:rPr lang="en-US" dirty="0" smtClean="0"/>
                <a:t>Tanks</a:t>
              </a:r>
              <a:endParaRPr lang="en-US" dirty="0"/>
            </a:p>
          </p:txBody>
        </p:sp>
        <p:cxnSp>
          <p:nvCxnSpPr>
            <p:cNvPr id="55" name="Straight Connector 54"/>
            <p:cNvCxnSpPr/>
            <p:nvPr/>
          </p:nvCxnSpPr>
          <p:spPr bwMode="auto">
            <a:xfrm>
              <a:off x="0" y="6323012"/>
              <a:ext cx="9829800" cy="1588"/>
            </a:xfrm>
            <a:prstGeom prst="line">
              <a:avLst/>
            </a:prstGeom>
            <a:solidFill>
              <a:schemeClr val="accent1"/>
            </a:solidFill>
            <a:ln w="3175" cap="flat" cmpd="sng" algn="ctr">
              <a:solidFill>
                <a:schemeClr val="tx1"/>
              </a:solidFill>
              <a:prstDash val="solid"/>
              <a:round/>
              <a:headEnd type="none" w="med" len="med"/>
              <a:tailEnd type="none" w="med" len="med"/>
            </a:ln>
            <a:effectLst/>
          </p:spPr>
        </p:cxnSp>
      </p:grpSp>
      <p:grpSp>
        <p:nvGrpSpPr>
          <p:cNvPr id="13" name="Group 44"/>
          <p:cNvGrpSpPr/>
          <p:nvPr/>
        </p:nvGrpSpPr>
        <p:grpSpPr>
          <a:xfrm>
            <a:off x="228600" y="663714"/>
            <a:ext cx="7292629" cy="707886"/>
            <a:chOff x="228600" y="435114"/>
            <a:chExt cx="7292629" cy="1243165"/>
          </a:xfrm>
        </p:grpSpPr>
        <p:sp>
          <p:nvSpPr>
            <p:cNvPr id="43" name="TextBox 42"/>
            <p:cNvSpPr txBox="1"/>
            <p:nvPr/>
          </p:nvSpPr>
          <p:spPr>
            <a:xfrm>
              <a:off x="228600" y="435114"/>
              <a:ext cx="1700756" cy="1243165"/>
            </a:xfrm>
            <a:prstGeom prst="rect">
              <a:avLst/>
            </a:prstGeom>
            <a:noFill/>
          </p:spPr>
          <p:txBody>
            <a:bodyPr wrap="square" rtlCol="0">
              <a:spAutoFit/>
            </a:bodyPr>
            <a:lstStyle/>
            <a:p>
              <a:r>
                <a:rPr lang="en-US" sz="2000" dirty="0" smtClean="0"/>
                <a:t>Year of entry:</a:t>
              </a:r>
            </a:p>
            <a:p>
              <a:endParaRPr lang="en-US" sz="2000" dirty="0" smtClean="0"/>
            </a:p>
          </p:txBody>
        </p:sp>
        <p:sp>
          <p:nvSpPr>
            <p:cNvPr id="44" name="TextBox 43"/>
            <p:cNvSpPr txBox="1"/>
            <p:nvPr/>
          </p:nvSpPr>
          <p:spPr>
            <a:xfrm>
              <a:off x="6248400" y="457200"/>
              <a:ext cx="1272829" cy="702659"/>
            </a:xfrm>
            <a:prstGeom prst="rect">
              <a:avLst/>
            </a:prstGeom>
            <a:noFill/>
          </p:spPr>
          <p:txBody>
            <a:bodyPr wrap="square" rtlCol="0">
              <a:spAutoFit/>
            </a:bodyPr>
            <a:lstStyle/>
            <a:p>
              <a:r>
                <a:rPr lang="en-US" sz="2000" dirty="0" smtClean="0"/>
                <a:t>1</a:t>
              </a:r>
              <a:r>
                <a:rPr lang="en-US" sz="2000" baseline="30000" dirty="0" smtClean="0"/>
                <a:t>st</a:t>
              </a:r>
              <a:r>
                <a:rPr lang="en-US" sz="2000" dirty="0" smtClean="0"/>
                <a:t> life as:</a:t>
              </a:r>
            </a:p>
          </p:txBody>
        </p:sp>
      </p:grpSp>
      <p:sp>
        <p:nvSpPr>
          <p:cNvPr id="45" name="TextBox 44"/>
          <p:cNvSpPr txBox="1"/>
          <p:nvPr/>
        </p:nvSpPr>
        <p:spPr>
          <a:xfrm rot="16200000">
            <a:off x="7853005" y="1062395"/>
            <a:ext cx="2066211" cy="246221"/>
          </a:xfrm>
          <a:prstGeom prst="rect">
            <a:avLst/>
          </a:prstGeom>
          <a:noFill/>
        </p:spPr>
        <p:txBody>
          <a:bodyPr wrap="square" rtlCol="0">
            <a:spAutoFit/>
          </a:bodyPr>
          <a:lstStyle/>
          <a:p>
            <a:r>
              <a:rPr lang="en-CA" sz="1000" dirty="0" smtClean="0"/>
              <a:t>Credit: Sylvie Boulanger CISC</a:t>
            </a:r>
            <a:endParaRPr lang="en-CA" sz="1000" dirty="0"/>
          </a:p>
        </p:txBody>
      </p:sp>
      <p:sp>
        <p:nvSpPr>
          <p:cNvPr id="47" name="TextBox 46"/>
          <p:cNvSpPr txBox="1"/>
          <p:nvPr/>
        </p:nvSpPr>
        <p:spPr>
          <a:xfrm>
            <a:off x="5562600" y="147935"/>
            <a:ext cx="4572000" cy="461665"/>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CA" dirty="0" smtClean="0"/>
              <a:t>The Life of Steel:</a:t>
            </a:r>
            <a:endParaRPr lang="en-CA" dirty="0"/>
          </a:p>
        </p:txBody>
      </p: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sz="2400" dirty="0" smtClean="0">
                <a:solidFill>
                  <a:schemeClr val="bg1"/>
                </a:solidFill>
              </a:rPr>
              <a:t>Materials and Resources, 7 of 13 possible points:</a:t>
            </a:r>
            <a:r>
              <a:rPr lang="en-US" sz="2400" dirty="0" smtClean="0"/>
              <a:t/>
            </a:r>
            <a:br>
              <a:rPr lang="en-US" sz="2400" dirty="0" smtClean="0"/>
            </a:br>
            <a:r>
              <a:rPr lang="en-US" sz="2400" dirty="0" smtClean="0">
                <a:solidFill>
                  <a:srgbClr val="92D050"/>
                </a:solidFill>
              </a:rPr>
              <a:t>MR Credit 5 </a:t>
            </a:r>
          </a:p>
        </p:txBody>
      </p:sp>
      <p:sp>
        <p:nvSpPr>
          <p:cNvPr id="124931" name="Content Placeholder 2"/>
          <p:cNvSpPr>
            <a:spLocks noGrp="1"/>
          </p:cNvSpPr>
          <p:nvPr>
            <p:ph idx="1"/>
          </p:nvPr>
        </p:nvSpPr>
        <p:spPr>
          <a:xfrm>
            <a:off x="1295400" y="1295400"/>
            <a:ext cx="7696200" cy="4724400"/>
          </a:xfrm>
        </p:spPr>
        <p:txBody>
          <a:bodyPr/>
          <a:lstStyle/>
          <a:p>
            <a:pPr lvl="1"/>
            <a:r>
              <a:rPr lang="en-US" sz="1400" dirty="0" smtClean="0">
                <a:solidFill>
                  <a:schemeClr val="bg2"/>
                </a:solidFill>
              </a:rPr>
              <a:t>MR Prerequisite 1, Storage &amp; Collection of Recyclables </a:t>
            </a:r>
          </a:p>
          <a:p>
            <a:pPr lvl="1"/>
            <a:r>
              <a:rPr lang="en-US" sz="1400" dirty="0" smtClean="0">
                <a:solidFill>
                  <a:schemeClr val="bg2"/>
                </a:solidFill>
              </a:rPr>
              <a:t>MR Credit 2.1, Construction Waste Management, Divert 50% </a:t>
            </a:r>
          </a:p>
          <a:p>
            <a:pPr lvl="1"/>
            <a:r>
              <a:rPr lang="en-US" sz="1400" dirty="0" smtClean="0">
                <a:solidFill>
                  <a:schemeClr val="bg2"/>
                </a:solidFill>
              </a:rPr>
              <a:t>MR Credit 2.2, Construction Waste Management, Divert 75% </a:t>
            </a:r>
          </a:p>
          <a:p>
            <a:pPr lvl="1"/>
            <a:r>
              <a:rPr lang="en-US" sz="1400" dirty="0" smtClean="0">
                <a:solidFill>
                  <a:schemeClr val="bg2"/>
                </a:solidFill>
              </a:rPr>
              <a:t>MR Credit 4.1, Recycled Content: 5% (post-consumer + 1/2 post-industrial) </a:t>
            </a:r>
          </a:p>
          <a:p>
            <a:pPr lvl="1"/>
            <a:r>
              <a:rPr lang="en-US" sz="1400" dirty="0" smtClean="0">
                <a:solidFill>
                  <a:schemeClr val="bg2"/>
                </a:solidFill>
              </a:rPr>
              <a:t>MR Credit 4.2, Recycled Content: 10% (post-consumer + 1/2 post-industrial) </a:t>
            </a:r>
          </a:p>
          <a:p>
            <a:pPr lvl="1"/>
            <a:r>
              <a:rPr lang="en-US" sz="1400" dirty="0" smtClean="0">
                <a:solidFill>
                  <a:schemeClr val="tx1"/>
                </a:solidFill>
              </a:rPr>
              <a:t>MR Credit 5.1, Local/Regional Materials, 20% Manufactured Locally </a:t>
            </a:r>
          </a:p>
          <a:p>
            <a:pPr lvl="1"/>
            <a:r>
              <a:rPr lang="en-US" sz="1400" dirty="0" smtClean="0">
                <a:solidFill>
                  <a:schemeClr val="tx1"/>
                </a:solidFill>
              </a:rPr>
              <a:t>MR Credit 5.2, Local/Regional Materials, of 20% Above, 50% Harvested Locally </a:t>
            </a:r>
          </a:p>
          <a:p>
            <a:pPr lvl="1"/>
            <a:r>
              <a:rPr lang="en-US" sz="1400" dirty="0" smtClean="0">
                <a:solidFill>
                  <a:schemeClr val="bg2"/>
                </a:solidFill>
              </a:rPr>
              <a:t>MR Credit 7, Certified Wood </a:t>
            </a:r>
          </a:p>
          <a:p>
            <a:endParaRPr lang="en-US" sz="1400" dirty="0" smtClean="0"/>
          </a:p>
        </p:txBody>
      </p:sp>
      <p:sp>
        <p:nvSpPr>
          <p:cNvPr id="124932" name="Oval 7"/>
          <p:cNvSpPr>
            <a:spLocks noChangeArrowheads="1"/>
          </p:cNvSpPr>
          <p:nvPr/>
        </p:nvSpPr>
        <p:spPr bwMode="auto">
          <a:xfrm>
            <a:off x="7604125" y="1143000"/>
            <a:ext cx="1006475" cy="990600"/>
          </a:xfrm>
          <a:prstGeom prst="ellipse">
            <a:avLst/>
          </a:prstGeom>
          <a:solidFill>
            <a:srgbClr val="FF9933"/>
          </a:solidFill>
          <a:ln w="9525">
            <a:solidFill>
              <a:srgbClr val="FF9933"/>
            </a:solidFill>
            <a:round/>
            <a:headEnd/>
            <a:tailEnd/>
          </a:ln>
          <a:effectLst>
            <a:outerShdw blurRad="50800" dist="38100" dir="2700000" algn="tl" rotWithShape="0">
              <a:prstClr val="black">
                <a:alpha val="40000"/>
              </a:prstClr>
            </a:outerShdw>
          </a:effectLst>
        </p:spPr>
        <p:txBody>
          <a:bodyPr wrap="none" anchor="ctr"/>
          <a:lstStyle/>
          <a:p>
            <a:endParaRPr lang="en-US" sz="1000"/>
          </a:p>
        </p:txBody>
      </p:sp>
      <p:sp>
        <p:nvSpPr>
          <p:cNvPr id="124933" name="Text Box 11"/>
          <p:cNvSpPr txBox="1">
            <a:spLocks noChangeArrowheads="1"/>
          </p:cNvSpPr>
          <p:nvPr/>
        </p:nvSpPr>
        <p:spPr bwMode="auto">
          <a:xfrm>
            <a:off x="7680325" y="1295400"/>
            <a:ext cx="914400" cy="708025"/>
          </a:xfrm>
          <a:prstGeom prst="rect">
            <a:avLst/>
          </a:prstGeom>
          <a:noFill/>
          <a:ln w="9525">
            <a:noFill/>
            <a:miter lim="800000"/>
            <a:headEnd/>
            <a:tailEnd/>
          </a:ln>
        </p:spPr>
        <p:txBody>
          <a:bodyPr>
            <a:spAutoFit/>
          </a:bodyPr>
          <a:lstStyle/>
          <a:p>
            <a:pPr algn="ctr">
              <a:spcBef>
                <a:spcPct val="50000"/>
              </a:spcBef>
            </a:pPr>
            <a:r>
              <a:rPr lang="en-US" sz="1000" dirty="0">
                <a:solidFill>
                  <a:schemeClr val="bg1"/>
                </a:solidFill>
              </a:rPr>
              <a:t>Embodied Carbon in Building Materials</a:t>
            </a:r>
          </a:p>
        </p:txBody>
      </p:sp>
      <p:sp>
        <p:nvSpPr>
          <p:cNvPr id="8" name="Rectangle 3"/>
          <p:cNvSpPr>
            <a:spLocks noChangeArrowheads="1"/>
          </p:cNvSpPr>
          <p:nvPr/>
        </p:nvSpPr>
        <p:spPr bwMode="auto">
          <a:xfrm flipV="1">
            <a:off x="1752600" y="2819400"/>
            <a:ext cx="7010400" cy="609600"/>
          </a:xfrm>
          <a:prstGeom prst="rect">
            <a:avLst/>
          </a:prstGeom>
          <a:noFill/>
          <a:ln w="31750">
            <a:solidFill>
              <a:srgbClr val="FF0000"/>
            </a:solidFill>
            <a:round/>
            <a:headEnd/>
            <a:tailEnd/>
          </a:ln>
          <a:effectLst>
            <a:outerShdw blurRad="50800" dist="38100" dir="2700000" algn="tl" rotWithShape="0">
              <a:prstClr val="black">
                <a:alpha val="40000"/>
              </a:prstClr>
            </a:outerShdw>
          </a:effectLst>
        </p:spPr>
        <p:txBody>
          <a:bodyPr/>
          <a:lstStyle/>
          <a:p>
            <a:endParaRPr lang="en-US"/>
          </a:p>
        </p:txBody>
      </p:sp>
      <p:sp>
        <p:nvSpPr>
          <p:cNvPr id="9" name="Oval 5"/>
          <p:cNvSpPr>
            <a:spLocks noChangeArrowheads="1"/>
          </p:cNvSpPr>
          <p:nvPr/>
        </p:nvSpPr>
        <p:spPr bwMode="auto">
          <a:xfrm>
            <a:off x="838200" y="2743200"/>
            <a:ext cx="927100" cy="838200"/>
          </a:xfrm>
          <a:prstGeom prst="ellipse">
            <a:avLst/>
          </a:prstGeom>
          <a:solidFill>
            <a:srgbClr val="CCCC00"/>
          </a:solidFill>
          <a:ln w="9525">
            <a:solidFill>
              <a:srgbClr val="CCCC00"/>
            </a:solidFill>
            <a:round/>
            <a:headEnd/>
            <a:tailEnd/>
          </a:ln>
          <a:effectLst>
            <a:outerShdw blurRad="50800" dist="38100" dir="2700000" algn="tl" rotWithShape="0">
              <a:prstClr val="black">
                <a:alpha val="40000"/>
              </a:prstClr>
            </a:outerShdw>
          </a:effectLst>
        </p:spPr>
        <p:txBody>
          <a:bodyPr wrap="none" anchor="ctr"/>
          <a:lstStyle/>
          <a:p>
            <a:endParaRPr lang="en-US" sz="900"/>
          </a:p>
        </p:txBody>
      </p:sp>
      <p:sp>
        <p:nvSpPr>
          <p:cNvPr id="10" name="Text Box 12"/>
          <p:cNvSpPr txBox="1">
            <a:spLocks noChangeArrowheads="1"/>
          </p:cNvSpPr>
          <p:nvPr/>
        </p:nvSpPr>
        <p:spPr bwMode="auto">
          <a:xfrm>
            <a:off x="838200" y="2971800"/>
            <a:ext cx="990600" cy="369888"/>
          </a:xfrm>
          <a:prstGeom prst="rect">
            <a:avLst/>
          </a:prstGeom>
          <a:noFill/>
          <a:ln w="9525">
            <a:noFill/>
            <a:miter lim="800000"/>
            <a:headEnd/>
            <a:tailEnd/>
          </a:ln>
        </p:spPr>
        <p:txBody>
          <a:bodyPr>
            <a:spAutoFit/>
          </a:bodyPr>
          <a:lstStyle/>
          <a:p>
            <a:pPr>
              <a:spcBef>
                <a:spcPct val="50000"/>
              </a:spcBef>
            </a:pPr>
            <a:r>
              <a:rPr lang="en-US" sz="900">
                <a:solidFill>
                  <a:schemeClr val="bg1"/>
                </a:solidFill>
              </a:rPr>
              <a:t>People, “Use” + Transportation</a:t>
            </a:r>
          </a:p>
        </p:txBody>
      </p:sp>
      <p:sp>
        <p:nvSpPr>
          <p:cNvPr id="14" name="TextBox 13"/>
          <p:cNvSpPr txBox="1"/>
          <p:nvPr/>
        </p:nvSpPr>
        <p:spPr>
          <a:xfrm>
            <a:off x="1828800" y="4092476"/>
            <a:ext cx="2514600" cy="2308324"/>
          </a:xfrm>
          <a:prstGeom prst="rect">
            <a:avLst/>
          </a:prstGeom>
          <a:solidFill>
            <a:srgbClr val="29D033"/>
          </a:solidFill>
          <a:effectLst>
            <a:outerShdw blurRad="50800" dist="38100" dir="2700000" algn="tl" rotWithShape="0">
              <a:prstClr val="black">
                <a:alpha val="40000"/>
              </a:prstClr>
            </a:outerShdw>
          </a:effectLst>
        </p:spPr>
        <p:txBody>
          <a:bodyPr wrap="square" rtlCol="0">
            <a:spAutoFit/>
          </a:bodyPr>
          <a:lstStyle/>
          <a:p>
            <a:r>
              <a:rPr lang="en-CA" sz="1800" dirty="0" smtClean="0"/>
              <a:t>The Leopold Foundation had a most unusual circumstance, owning their own Forest. However it is not that difficult to source materials locally.</a:t>
            </a:r>
            <a:endParaRPr lang="en-CA" sz="1800" dirty="0"/>
          </a:p>
        </p:txBody>
      </p:sp>
      <p:pic>
        <p:nvPicPr>
          <p:cNvPr id="16" name="Picture 15" descr="DSC_9607.JPG"/>
          <p:cNvPicPr>
            <a:picLocks noChangeAspect="1"/>
          </p:cNvPicPr>
          <p:nvPr/>
        </p:nvPicPr>
        <p:blipFill>
          <a:blip r:embed="rId2" cstate="print"/>
          <a:stretch>
            <a:fillRect/>
          </a:stretch>
        </p:blipFill>
        <p:spPr>
          <a:xfrm>
            <a:off x="4724400" y="3684754"/>
            <a:ext cx="4032504" cy="2706902"/>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sz="2400" dirty="0" smtClean="0">
                <a:solidFill>
                  <a:schemeClr val="bg1"/>
                </a:solidFill>
              </a:rPr>
              <a:t>Materials and Resources, 7 of 13 possible points:</a:t>
            </a:r>
            <a:r>
              <a:rPr lang="en-US" sz="2400" dirty="0" smtClean="0"/>
              <a:t/>
            </a:r>
            <a:br>
              <a:rPr lang="en-US" sz="2400" dirty="0" smtClean="0"/>
            </a:br>
            <a:r>
              <a:rPr lang="en-US" sz="2400" dirty="0" smtClean="0">
                <a:solidFill>
                  <a:srgbClr val="92D050"/>
                </a:solidFill>
              </a:rPr>
              <a:t>MR Credit 7 </a:t>
            </a:r>
          </a:p>
        </p:txBody>
      </p:sp>
      <p:sp>
        <p:nvSpPr>
          <p:cNvPr id="124931" name="Content Placeholder 2"/>
          <p:cNvSpPr>
            <a:spLocks noGrp="1"/>
          </p:cNvSpPr>
          <p:nvPr>
            <p:ph idx="1"/>
          </p:nvPr>
        </p:nvSpPr>
        <p:spPr>
          <a:xfrm>
            <a:off x="1295400" y="1295400"/>
            <a:ext cx="7696200" cy="4724400"/>
          </a:xfrm>
        </p:spPr>
        <p:txBody>
          <a:bodyPr/>
          <a:lstStyle/>
          <a:p>
            <a:pPr lvl="1"/>
            <a:r>
              <a:rPr lang="en-US" sz="1400" dirty="0" smtClean="0">
                <a:solidFill>
                  <a:schemeClr val="bg2"/>
                </a:solidFill>
              </a:rPr>
              <a:t>MR Prerequisite 1, Storage &amp; Collection of Recyclables </a:t>
            </a:r>
          </a:p>
          <a:p>
            <a:pPr lvl="1"/>
            <a:r>
              <a:rPr lang="en-US" sz="1400" dirty="0" smtClean="0">
                <a:solidFill>
                  <a:schemeClr val="bg2"/>
                </a:solidFill>
              </a:rPr>
              <a:t>MR Credit 2.1, Construction Waste Management, Divert 50% </a:t>
            </a:r>
          </a:p>
          <a:p>
            <a:pPr lvl="1"/>
            <a:r>
              <a:rPr lang="en-US" sz="1400" dirty="0" smtClean="0">
                <a:solidFill>
                  <a:schemeClr val="bg2"/>
                </a:solidFill>
              </a:rPr>
              <a:t>MR Credit 2.2, Construction Waste Management, Divert 75% </a:t>
            </a:r>
          </a:p>
          <a:p>
            <a:pPr lvl="1"/>
            <a:r>
              <a:rPr lang="en-US" sz="1400" dirty="0" smtClean="0">
                <a:solidFill>
                  <a:schemeClr val="bg2"/>
                </a:solidFill>
              </a:rPr>
              <a:t>MR Credit 4.1, Recycled Content: 5% (post-consumer + 1/2 post-industrial) </a:t>
            </a:r>
          </a:p>
          <a:p>
            <a:pPr lvl="1"/>
            <a:r>
              <a:rPr lang="en-US" sz="1400" dirty="0" smtClean="0">
                <a:solidFill>
                  <a:schemeClr val="bg2"/>
                </a:solidFill>
              </a:rPr>
              <a:t>MR Credit 4.2, Recycled Content: 10% (post-consumer + 1/2 post-industrial) </a:t>
            </a:r>
          </a:p>
          <a:p>
            <a:pPr lvl="1"/>
            <a:r>
              <a:rPr lang="en-US" sz="1400" dirty="0" smtClean="0">
                <a:solidFill>
                  <a:schemeClr val="bg2"/>
                </a:solidFill>
              </a:rPr>
              <a:t>MR Credit 5.1, Local/Regional Materials, 20% Manufactured Locally </a:t>
            </a:r>
          </a:p>
          <a:p>
            <a:pPr lvl="1"/>
            <a:r>
              <a:rPr lang="en-US" sz="1400" dirty="0" smtClean="0">
                <a:solidFill>
                  <a:schemeClr val="bg2"/>
                </a:solidFill>
              </a:rPr>
              <a:t>MR Credit 5.2, Local/Regional Materials, of 20% Above, 50% Harvested Locally </a:t>
            </a:r>
          </a:p>
          <a:p>
            <a:pPr lvl="1"/>
            <a:r>
              <a:rPr lang="en-US" sz="1400" dirty="0" smtClean="0">
                <a:solidFill>
                  <a:schemeClr val="tx1"/>
                </a:solidFill>
              </a:rPr>
              <a:t>MR Credit 7, Certified Wood </a:t>
            </a:r>
          </a:p>
          <a:p>
            <a:endParaRPr lang="en-US" sz="1400" dirty="0" smtClean="0"/>
          </a:p>
        </p:txBody>
      </p:sp>
      <p:sp>
        <p:nvSpPr>
          <p:cNvPr id="124932" name="Oval 7"/>
          <p:cNvSpPr>
            <a:spLocks noChangeArrowheads="1"/>
          </p:cNvSpPr>
          <p:nvPr/>
        </p:nvSpPr>
        <p:spPr bwMode="auto">
          <a:xfrm>
            <a:off x="7604125" y="1143000"/>
            <a:ext cx="1006475" cy="990600"/>
          </a:xfrm>
          <a:prstGeom prst="ellipse">
            <a:avLst/>
          </a:prstGeom>
          <a:solidFill>
            <a:srgbClr val="FF9933"/>
          </a:solidFill>
          <a:ln w="9525">
            <a:solidFill>
              <a:srgbClr val="FF9933"/>
            </a:solidFill>
            <a:round/>
            <a:headEnd/>
            <a:tailEnd/>
          </a:ln>
          <a:effectLst>
            <a:outerShdw blurRad="50800" dist="38100" dir="2700000" algn="tl" rotWithShape="0">
              <a:prstClr val="black">
                <a:alpha val="40000"/>
              </a:prstClr>
            </a:outerShdw>
          </a:effectLst>
        </p:spPr>
        <p:txBody>
          <a:bodyPr wrap="none" anchor="ctr"/>
          <a:lstStyle/>
          <a:p>
            <a:endParaRPr lang="en-US" sz="1000"/>
          </a:p>
        </p:txBody>
      </p:sp>
      <p:sp>
        <p:nvSpPr>
          <p:cNvPr id="124933" name="Text Box 11"/>
          <p:cNvSpPr txBox="1">
            <a:spLocks noChangeArrowheads="1"/>
          </p:cNvSpPr>
          <p:nvPr/>
        </p:nvSpPr>
        <p:spPr bwMode="auto">
          <a:xfrm>
            <a:off x="7680325" y="1295400"/>
            <a:ext cx="914400" cy="708025"/>
          </a:xfrm>
          <a:prstGeom prst="rect">
            <a:avLst/>
          </a:prstGeom>
          <a:noFill/>
          <a:ln w="9525">
            <a:noFill/>
            <a:miter lim="800000"/>
            <a:headEnd/>
            <a:tailEnd/>
          </a:ln>
        </p:spPr>
        <p:txBody>
          <a:bodyPr>
            <a:spAutoFit/>
          </a:bodyPr>
          <a:lstStyle/>
          <a:p>
            <a:pPr algn="ctr">
              <a:spcBef>
                <a:spcPct val="50000"/>
              </a:spcBef>
            </a:pPr>
            <a:r>
              <a:rPr lang="en-US" sz="1000" dirty="0">
                <a:solidFill>
                  <a:schemeClr val="bg1"/>
                </a:solidFill>
              </a:rPr>
              <a:t>Embodied Carbon in Building Materials</a:t>
            </a:r>
          </a:p>
        </p:txBody>
      </p:sp>
      <p:sp>
        <p:nvSpPr>
          <p:cNvPr id="12" name="Rectangle 3"/>
          <p:cNvSpPr>
            <a:spLocks noChangeArrowheads="1"/>
          </p:cNvSpPr>
          <p:nvPr/>
        </p:nvSpPr>
        <p:spPr bwMode="auto">
          <a:xfrm flipV="1">
            <a:off x="1752600" y="3429000"/>
            <a:ext cx="2590800" cy="381000"/>
          </a:xfrm>
          <a:prstGeom prst="rect">
            <a:avLst/>
          </a:prstGeom>
          <a:noFill/>
          <a:ln w="31750">
            <a:solidFill>
              <a:srgbClr val="FF0000"/>
            </a:solidFill>
            <a:round/>
            <a:headEnd/>
            <a:tailEnd/>
          </a:ln>
          <a:effectLst>
            <a:outerShdw blurRad="50800" dist="38100" dir="2700000" algn="tl" rotWithShape="0">
              <a:prstClr val="black">
                <a:alpha val="40000"/>
              </a:prstClr>
            </a:outerShdw>
          </a:effectLst>
        </p:spPr>
        <p:txBody>
          <a:bodyPr/>
          <a:lstStyle/>
          <a:p>
            <a:endParaRPr lang="en-US"/>
          </a:p>
        </p:txBody>
      </p:sp>
      <p:pic>
        <p:nvPicPr>
          <p:cNvPr id="14" name="Picture 13" descr="DSC_9789.JPG"/>
          <p:cNvPicPr>
            <a:picLocks noChangeAspect="1"/>
          </p:cNvPicPr>
          <p:nvPr/>
        </p:nvPicPr>
        <p:blipFill>
          <a:blip r:embed="rId2" cstate="print"/>
          <a:stretch>
            <a:fillRect/>
          </a:stretch>
        </p:blipFill>
        <p:spPr>
          <a:xfrm>
            <a:off x="4572000" y="3429000"/>
            <a:ext cx="4427126" cy="2971800"/>
          </a:xfrm>
          <a:prstGeom prst="rect">
            <a:avLst/>
          </a:prstGeom>
          <a:effectLst>
            <a:outerShdw blurRad="50800" dist="38100" dir="2700000" algn="tl" rotWithShape="0">
              <a:prstClr val="black">
                <a:alpha val="40000"/>
              </a:prstClr>
            </a:outerShdw>
          </a:effectLst>
        </p:spPr>
      </p:pic>
      <p:sp>
        <p:nvSpPr>
          <p:cNvPr id="13" name="TextBox 12"/>
          <p:cNvSpPr txBox="1"/>
          <p:nvPr/>
        </p:nvSpPr>
        <p:spPr>
          <a:xfrm>
            <a:off x="1752600" y="4191000"/>
            <a:ext cx="4953000" cy="1754326"/>
          </a:xfrm>
          <a:prstGeom prst="rect">
            <a:avLst/>
          </a:prstGeom>
          <a:solidFill>
            <a:srgbClr val="29D033"/>
          </a:solidFill>
          <a:effectLst>
            <a:outerShdw blurRad="50800" dist="38100" dir="2700000" algn="tl" rotWithShape="0">
              <a:prstClr val="black">
                <a:alpha val="40000"/>
              </a:prstClr>
            </a:outerShdw>
          </a:effectLst>
        </p:spPr>
        <p:txBody>
          <a:bodyPr wrap="square" rtlCol="0">
            <a:spAutoFit/>
          </a:bodyPr>
          <a:lstStyle/>
          <a:p>
            <a:r>
              <a:rPr lang="en-CA" sz="1800" dirty="0" smtClean="0"/>
              <a:t>Simply using wood is thought to be helpful in GHG as wood sequesters carbon. But this only makes sense if wood is the best or most local choice. Other materials may work better for different building types, uses, Fire code restrictions, etc.</a:t>
            </a:r>
            <a:endParaRPr lang="en-CA" sz="1800" dirty="0"/>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p:txBody>
          <a:bodyPr/>
          <a:lstStyle/>
          <a:p>
            <a:r>
              <a:rPr lang="en-US" smtClean="0"/>
              <a:t>#2 - Site Harvested Lumber:</a:t>
            </a:r>
          </a:p>
        </p:txBody>
      </p:sp>
      <p:pic>
        <p:nvPicPr>
          <p:cNvPr id="104451" name="Content Placeholder 3" descr="DSC_9692.JPG"/>
          <p:cNvPicPr>
            <a:picLocks noGrp="1" noChangeAspect="1"/>
          </p:cNvPicPr>
          <p:nvPr>
            <p:ph idx="1"/>
          </p:nvPr>
        </p:nvPicPr>
        <p:blipFill>
          <a:blip r:embed="rId2" cstate="print"/>
          <a:srcRect/>
          <a:stretch>
            <a:fillRect/>
          </a:stretch>
        </p:blipFill>
        <p:spPr>
          <a:xfrm>
            <a:off x="1828800" y="1066800"/>
            <a:ext cx="6796088" cy="4562475"/>
          </a:xfrm>
          <a:effectLst>
            <a:outerShdw blurRad="50800" dist="38100" dir="2700000" algn="tl" rotWithShape="0">
              <a:prstClr val="black">
                <a:alpha val="40000"/>
              </a:prstClr>
            </a:outerShdw>
          </a:effectLst>
        </p:spPr>
      </p:pic>
      <p:sp>
        <p:nvSpPr>
          <p:cNvPr id="104452" name="TextBox 4"/>
          <p:cNvSpPr txBox="1">
            <a:spLocks noChangeArrowheads="1"/>
          </p:cNvSpPr>
          <p:nvPr/>
        </p:nvSpPr>
        <p:spPr bwMode="auto">
          <a:xfrm>
            <a:off x="1447800" y="5867400"/>
            <a:ext cx="7467600" cy="646113"/>
          </a:xfrm>
          <a:prstGeom prst="rect">
            <a:avLst/>
          </a:prstGeom>
          <a:noFill/>
          <a:ln w="9525">
            <a:noFill/>
            <a:miter lim="800000"/>
            <a:headEnd/>
            <a:tailEnd/>
          </a:ln>
        </p:spPr>
        <p:txBody>
          <a:bodyPr>
            <a:spAutoFit/>
          </a:bodyPr>
          <a:lstStyle/>
          <a:p>
            <a:r>
              <a:rPr lang="en-US" sz="1800">
                <a:solidFill>
                  <a:srgbClr val="FF0000"/>
                </a:solidFill>
              </a:rPr>
              <a:t>The building was designed around the size and quantity of lumber that could be sustainably harvested from the Leopold Forest.</a:t>
            </a:r>
          </a:p>
        </p:txBody>
      </p:sp>
      <p:sp>
        <p:nvSpPr>
          <p:cNvPr id="104453" name="Oval 7"/>
          <p:cNvSpPr>
            <a:spLocks noChangeArrowheads="1"/>
          </p:cNvSpPr>
          <p:nvPr/>
        </p:nvSpPr>
        <p:spPr bwMode="auto">
          <a:xfrm>
            <a:off x="762000" y="2819400"/>
            <a:ext cx="1006475" cy="990600"/>
          </a:xfrm>
          <a:prstGeom prst="ellipse">
            <a:avLst/>
          </a:prstGeom>
          <a:solidFill>
            <a:srgbClr val="FF9933"/>
          </a:solidFill>
          <a:ln w="9525">
            <a:solidFill>
              <a:srgbClr val="FF9933"/>
            </a:solidFill>
            <a:round/>
            <a:headEnd/>
            <a:tailEnd/>
          </a:ln>
          <a:effectLst>
            <a:outerShdw blurRad="50800" dist="38100" dir="2700000" algn="tl" rotWithShape="0">
              <a:prstClr val="black">
                <a:alpha val="40000"/>
              </a:prstClr>
            </a:outerShdw>
          </a:effectLst>
        </p:spPr>
        <p:txBody>
          <a:bodyPr wrap="none" anchor="ctr"/>
          <a:lstStyle/>
          <a:p>
            <a:endParaRPr lang="en-US" sz="1000"/>
          </a:p>
        </p:txBody>
      </p:sp>
      <p:sp>
        <p:nvSpPr>
          <p:cNvPr id="104454" name="Text Box 11"/>
          <p:cNvSpPr txBox="1">
            <a:spLocks noChangeArrowheads="1"/>
          </p:cNvSpPr>
          <p:nvPr/>
        </p:nvSpPr>
        <p:spPr bwMode="auto">
          <a:xfrm>
            <a:off x="838200" y="2971800"/>
            <a:ext cx="914400" cy="708025"/>
          </a:xfrm>
          <a:prstGeom prst="rect">
            <a:avLst/>
          </a:prstGeom>
          <a:noFill/>
          <a:ln w="9525">
            <a:noFill/>
            <a:miter lim="800000"/>
            <a:headEnd/>
            <a:tailEnd/>
          </a:ln>
        </p:spPr>
        <p:txBody>
          <a:bodyPr>
            <a:spAutoFit/>
          </a:bodyPr>
          <a:lstStyle/>
          <a:p>
            <a:pPr algn="ctr">
              <a:spcBef>
                <a:spcPct val="50000"/>
              </a:spcBef>
            </a:pPr>
            <a:r>
              <a:rPr lang="en-US" sz="1000">
                <a:solidFill>
                  <a:schemeClr val="bg1"/>
                </a:solidFill>
              </a:rPr>
              <a:t>Embodied Carbon in Building Materials</a:t>
            </a: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b="0" dirty="0" smtClean="0">
                <a:solidFill>
                  <a:srgbClr val="29D033"/>
                </a:solidFill>
              </a:rPr>
              <a:t>Reuse to reduce impact</a:t>
            </a:r>
          </a:p>
        </p:txBody>
      </p:sp>
      <p:sp>
        <p:nvSpPr>
          <p:cNvPr id="52226" name="Rectangle 12"/>
          <p:cNvSpPr>
            <a:spLocks noChangeArrowheads="1"/>
          </p:cNvSpPr>
          <p:nvPr/>
        </p:nvSpPr>
        <p:spPr bwMode="auto">
          <a:xfrm>
            <a:off x="6324600" y="533400"/>
            <a:ext cx="2438400" cy="5943600"/>
          </a:xfrm>
          <a:prstGeom prst="rect">
            <a:avLst/>
          </a:prstGeom>
          <a:solidFill>
            <a:srgbClr val="29D033"/>
          </a:solidFill>
          <a:ln w="9525">
            <a:solidFill>
              <a:srgbClr val="29D033"/>
            </a:solidFill>
            <a:miter lim="800000"/>
            <a:headEnd/>
            <a:tailEnd/>
          </a:ln>
          <a:effectLst>
            <a:outerShdw blurRad="50800" dist="38100" dir="2700000" algn="tl" rotWithShape="0">
              <a:prstClr val="black">
                <a:alpha val="40000"/>
              </a:prstClr>
            </a:outerShdw>
          </a:effectLst>
        </p:spPr>
        <p:txBody>
          <a:bodyPr wrap="none" anchor="ctr"/>
          <a:lstStyle/>
          <a:p>
            <a:endParaRPr lang="en-US"/>
          </a:p>
        </p:txBody>
      </p:sp>
      <p:sp>
        <p:nvSpPr>
          <p:cNvPr id="134147" name="Rectangle 3"/>
          <p:cNvSpPr>
            <a:spLocks noGrp="1" noChangeArrowheads="1"/>
          </p:cNvSpPr>
          <p:nvPr>
            <p:ph type="body" idx="1"/>
          </p:nvPr>
        </p:nvSpPr>
        <p:spPr>
          <a:xfrm>
            <a:off x="1295400" y="1295400"/>
            <a:ext cx="4876800" cy="4724400"/>
          </a:xfrm>
        </p:spPr>
        <p:txBody>
          <a:bodyPr/>
          <a:lstStyle/>
          <a:p>
            <a:pPr marL="0" indent="0" eaLnBrk="1" hangingPunct="1">
              <a:buFontTx/>
              <a:buChar char="-"/>
            </a:pPr>
            <a:r>
              <a:rPr lang="en-US" sz="2000" smtClean="0">
                <a:solidFill>
                  <a:schemeClr val="tx1"/>
                </a:solidFill>
              </a:rPr>
              <a:t> </a:t>
            </a:r>
            <a:r>
              <a:rPr lang="en-US" sz="2000" smtClean="0">
                <a:solidFill>
                  <a:schemeClr val="bg2"/>
                </a:solidFill>
              </a:rPr>
              <a:t>Reuse of a building, part of a building or elements reduces the carbon impact by avoidance of using new materials. </a:t>
            </a:r>
          </a:p>
          <a:p>
            <a:pPr marL="0" indent="0" eaLnBrk="1" hangingPunct="1">
              <a:buFontTx/>
              <a:buChar char="-"/>
            </a:pPr>
            <a:r>
              <a:rPr lang="en-US" sz="2000" smtClean="0">
                <a:solidFill>
                  <a:schemeClr val="bg2"/>
                </a:solidFill>
              </a:rPr>
              <a:t> Make the changes necessary to improve the operational carbon footprint of an old building, before building new. </a:t>
            </a:r>
          </a:p>
          <a:p>
            <a:pPr marL="0" indent="0" eaLnBrk="1" hangingPunct="1">
              <a:buFontTx/>
              <a:buChar char="-"/>
            </a:pPr>
            <a:r>
              <a:rPr lang="en-US" sz="2000" smtClean="0">
                <a:solidFill>
                  <a:schemeClr val="bg2"/>
                </a:solidFill>
              </a:rPr>
              <a:t> Is there an existing building or Brownfield site that suits your needs? </a:t>
            </a:r>
          </a:p>
          <a:p>
            <a:pPr marL="0" indent="0" eaLnBrk="1" hangingPunct="1">
              <a:buFontTx/>
              <a:buChar char="-"/>
            </a:pPr>
            <a:r>
              <a:rPr lang="en-US" sz="2000" smtClean="0">
                <a:solidFill>
                  <a:schemeClr val="bg2"/>
                </a:solidFill>
              </a:rPr>
              <a:t> Can you adapt a building or site with minimal change?</a:t>
            </a:r>
          </a:p>
          <a:p>
            <a:pPr marL="0" indent="0" eaLnBrk="1" hangingPunct="1">
              <a:buFontTx/>
              <a:buChar char="-"/>
            </a:pPr>
            <a:r>
              <a:rPr lang="en-US" sz="2000" smtClean="0">
                <a:solidFill>
                  <a:schemeClr val="bg2"/>
                </a:solidFill>
              </a:rPr>
              <a:t> Design for disassembly (Dfd) and eventual reuse to offset future carbon use</a:t>
            </a:r>
          </a:p>
          <a:p>
            <a:pPr marL="0" indent="0" eaLnBrk="1" hangingPunct="1"/>
            <a:endParaRPr lang="en-US" sz="2000" smtClean="0">
              <a:solidFill>
                <a:schemeClr val="bg2"/>
              </a:solidFill>
            </a:endParaRPr>
          </a:p>
        </p:txBody>
      </p:sp>
      <p:pic>
        <p:nvPicPr>
          <p:cNvPr id="52229" name="Picture 7" descr="burrow2-300"/>
          <p:cNvPicPr>
            <a:picLocks noChangeAspect="1" noChangeArrowheads="1"/>
          </p:cNvPicPr>
          <p:nvPr/>
        </p:nvPicPr>
        <p:blipFill>
          <a:blip r:embed="rId3" cstate="print"/>
          <a:srcRect/>
          <a:stretch>
            <a:fillRect/>
          </a:stretch>
        </p:blipFill>
        <p:spPr bwMode="auto">
          <a:xfrm>
            <a:off x="6400800" y="3200400"/>
            <a:ext cx="2311400" cy="1733550"/>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52230" name="Text Box 8"/>
          <p:cNvSpPr txBox="1">
            <a:spLocks noChangeArrowheads="1"/>
          </p:cNvSpPr>
          <p:nvPr/>
        </p:nvSpPr>
        <p:spPr bwMode="auto">
          <a:xfrm>
            <a:off x="6324600" y="4953000"/>
            <a:ext cx="2514600" cy="1368425"/>
          </a:xfrm>
          <a:prstGeom prst="rect">
            <a:avLst/>
          </a:prstGeom>
          <a:noFill/>
          <a:ln w="9525">
            <a:noFill/>
            <a:miter lim="800000"/>
            <a:headEnd/>
            <a:tailEnd/>
          </a:ln>
        </p:spPr>
        <p:txBody>
          <a:bodyPr>
            <a:spAutoFit/>
          </a:bodyPr>
          <a:lstStyle/>
          <a:p>
            <a:pPr>
              <a:spcBef>
                <a:spcPct val="50000"/>
              </a:spcBef>
            </a:pPr>
            <a:r>
              <a:rPr lang="en-US" sz="1400"/>
              <a:t>All of the wood cladding at the YMCA Environmental Learning Center, Paradise Lake, Ontario was salvaged from the demolition of an existing building.</a:t>
            </a:r>
          </a:p>
        </p:txBody>
      </p:sp>
      <p:sp>
        <p:nvSpPr>
          <p:cNvPr id="52231" name="Text Box 11"/>
          <p:cNvSpPr txBox="1">
            <a:spLocks noChangeArrowheads="1"/>
          </p:cNvSpPr>
          <p:nvPr/>
        </p:nvSpPr>
        <p:spPr bwMode="auto">
          <a:xfrm>
            <a:off x="6324600" y="2057400"/>
            <a:ext cx="2514600" cy="942975"/>
          </a:xfrm>
          <a:prstGeom prst="rect">
            <a:avLst/>
          </a:prstGeom>
          <a:noFill/>
          <a:ln w="9525">
            <a:noFill/>
            <a:miter lim="800000"/>
            <a:headEnd/>
            <a:tailEnd/>
          </a:ln>
        </p:spPr>
        <p:txBody>
          <a:bodyPr>
            <a:spAutoFit/>
          </a:bodyPr>
          <a:lstStyle/>
          <a:p>
            <a:pPr>
              <a:spcBef>
                <a:spcPct val="50000"/>
              </a:spcBef>
            </a:pPr>
            <a:r>
              <a:rPr lang="en-US" sz="1400"/>
              <a:t>The School of Architecture at Waterloo is a reused factory on a remediated Brownfield site.</a:t>
            </a:r>
          </a:p>
        </p:txBody>
      </p:sp>
      <p:pic>
        <p:nvPicPr>
          <p:cNvPr id="52232" name="Picture 13" descr="architecture "/>
          <p:cNvPicPr>
            <a:picLocks noChangeAspect="1" noChangeArrowheads="1"/>
          </p:cNvPicPr>
          <p:nvPr/>
        </p:nvPicPr>
        <p:blipFill>
          <a:blip r:embed="rId4" cstate="print"/>
          <a:srcRect/>
          <a:stretch>
            <a:fillRect/>
          </a:stretch>
        </p:blipFill>
        <p:spPr bwMode="auto">
          <a:xfrm>
            <a:off x="6400800" y="609600"/>
            <a:ext cx="2311400" cy="1441450"/>
          </a:xfrm>
          <a:prstGeom prst="rect">
            <a:avLst/>
          </a:prstGeom>
          <a:noFill/>
          <a:ln w="9525">
            <a:noFill/>
            <a:miter lim="800000"/>
            <a:headEnd/>
            <a:tailEnd/>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a:xfrm>
            <a:off x="1295400" y="381000"/>
            <a:ext cx="7848600" cy="838200"/>
          </a:xfrm>
          <a:solidFill>
            <a:schemeClr val="tx1"/>
          </a:solidFill>
        </p:spPr>
        <p:txBody>
          <a:bodyPr/>
          <a:lstStyle/>
          <a:p>
            <a:r>
              <a:rPr lang="en-US" sz="2400" dirty="0" smtClean="0">
                <a:solidFill>
                  <a:schemeClr val="bg1"/>
                </a:solidFill>
              </a:rPr>
              <a:t>Materials and Resources, other opportunities</a:t>
            </a:r>
            <a:r>
              <a:rPr lang="en-US" sz="2400" dirty="0" smtClean="0"/>
              <a:t/>
            </a:r>
            <a:br>
              <a:rPr lang="en-US" sz="2400" dirty="0" smtClean="0"/>
            </a:br>
            <a:r>
              <a:rPr lang="en-US" sz="2400" dirty="0" smtClean="0">
                <a:solidFill>
                  <a:srgbClr val="92D050"/>
                </a:solidFill>
              </a:rPr>
              <a:t>MR Credit 1</a:t>
            </a:r>
          </a:p>
        </p:txBody>
      </p:sp>
      <p:sp>
        <p:nvSpPr>
          <p:cNvPr id="124931" name="Content Placeholder 2"/>
          <p:cNvSpPr>
            <a:spLocks noGrp="1"/>
          </p:cNvSpPr>
          <p:nvPr>
            <p:ph idx="1"/>
          </p:nvPr>
        </p:nvSpPr>
        <p:spPr>
          <a:xfrm>
            <a:off x="1295400" y="1295400"/>
            <a:ext cx="7696200" cy="4724400"/>
          </a:xfrm>
        </p:spPr>
        <p:txBody>
          <a:bodyPr/>
          <a:lstStyle/>
          <a:p>
            <a:pPr lvl="1"/>
            <a:r>
              <a:rPr lang="en-CA" sz="1400" b="0" dirty="0" smtClean="0"/>
              <a:t>MR 1.1</a:t>
            </a:r>
            <a:r>
              <a:rPr lang="en-CA" sz="1400" dirty="0" smtClean="0"/>
              <a:t> Building Reuse:</a:t>
            </a:r>
            <a:r>
              <a:rPr lang="en-CA" sz="1400" b="0" dirty="0" smtClean="0"/>
              <a:t> Maintain 75% of Existing Walls, Floors, and Roof</a:t>
            </a:r>
            <a:r>
              <a:rPr lang="en-CA" sz="1400" dirty="0" smtClean="0"/>
              <a:t> </a:t>
            </a:r>
            <a:br>
              <a:rPr lang="en-CA" sz="1400" dirty="0" smtClean="0"/>
            </a:br>
            <a:r>
              <a:rPr lang="en-CA" sz="1400" dirty="0" smtClean="0"/>
              <a:t>       </a:t>
            </a:r>
            <a:r>
              <a:rPr lang="en-CA" sz="1400" b="0" dirty="0" smtClean="0"/>
              <a:t>MR1.2</a:t>
            </a:r>
            <a:r>
              <a:rPr lang="en-CA" sz="1400" dirty="0" smtClean="0"/>
              <a:t> Building Reuse:</a:t>
            </a:r>
            <a:r>
              <a:rPr lang="en-CA" sz="1400" b="0" dirty="0" smtClean="0"/>
              <a:t> Maintain 95% of Existing Walls, Floors, and Roof</a:t>
            </a:r>
            <a:r>
              <a:rPr lang="en-CA" sz="1400" dirty="0" smtClean="0"/>
              <a:t> </a:t>
            </a:r>
            <a:br>
              <a:rPr lang="en-CA" sz="1400" dirty="0" smtClean="0"/>
            </a:br>
            <a:r>
              <a:rPr lang="en-CA" sz="1400" dirty="0" smtClean="0"/>
              <a:t>       </a:t>
            </a:r>
            <a:r>
              <a:rPr lang="en-CA" sz="1400" b="0" dirty="0" smtClean="0"/>
              <a:t>MR1.3</a:t>
            </a:r>
            <a:r>
              <a:rPr lang="en-CA" sz="1400" dirty="0" smtClean="0"/>
              <a:t> Building Reuse:</a:t>
            </a:r>
            <a:r>
              <a:rPr lang="en-CA" sz="1400" b="0" dirty="0" smtClean="0"/>
              <a:t> Maintain 50% of Interior Non-Structural Elements</a:t>
            </a:r>
            <a:r>
              <a:rPr lang="en-CA" sz="1400" dirty="0" smtClean="0"/>
              <a:t> </a:t>
            </a:r>
            <a:endParaRPr lang="en-US" sz="1400" dirty="0" smtClean="0"/>
          </a:p>
        </p:txBody>
      </p:sp>
      <p:sp>
        <p:nvSpPr>
          <p:cNvPr id="124932" name="Oval 7"/>
          <p:cNvSpPr>
            <a:spLocks noChangeArrowheads="1"/>
          </p:cNvSpPr>
          <p:nvPr/>
        </p:nvSpPr>
        <p:spPr bwMode="auto">
          <a:xfrm>
            <a:off x="8001000" y="1219200"/>
            <a:ext cx="1006475" cy="990600"/>
          </a:xfrm>
          <a:prstGeom prst="ellipse">
            <a:avLst/>
          </a:prstGeom>
          <a:solidFill>
            <a:srgbClr val="FF9933"/>
          </a:solidFill>
          <a:ln w="9525">
            <a:solidFill>
              <a:srgbClr val="FF9933"/>
            </a:solidFill>
            <a:round/>
            <a:headEnd/>
            <a:tailEnd/>
          </a:ln>
          <a:effectLst>
            <a:outerShdw blurRad="50800" dist="38100" dir="2700000" algn="tl" rotWithShape="0">
              <a:prstClr val="black">
                <a:alpha val="40000"/>
              </a:prstClr>
            </a:outerShdw>
          </a:effectLst>
        </p:spPr>
        <p:txBody>
          <a:bodyPr wrap="none" anchor="ctr"/>
          <a:lstStyle/>
          <a:p>
            <a:endParaRPr lang="en-US" sz="1000"/>
          </a:p>
        </p:txBody>
      </p:sp>
      <p:sp>
        <p:nvSpPr>
          <p:cNvPr id="124933" name="Text Box 11"/>
          <p:cNvSpPr txBox="1">
            <a:spLocks noChangeArrowheads="1"/>
          </p:cNvSpPr>
          <p:nvPr/>
        </p:nvSpPr>
        <p:spPr bwMode="auto">
          <a:xfrm>
            <a:off x="8077200" y="1371600"/>
            <a:ext cx="914400" cy="708025"/>
          </a:xfrm>
          <a:prstGeom prst="rect">
            <a:avLst/>
          </a:prstGeom>
          <a:noFill/>
          <a:ln w="9525">
            <a:noFill/>
            <a:miter lim="800000"/>
            <a:headEnd/>
            <a:tailEnd/>
          </a:ln>
        </p:spPr>
        <p:txBody>
          <a:bodyPr>
            <a:spAutoFit/>
          </a:bodyPr>
          <a:lstStyle/>
          <a:p>
            <a:pPr algn="ctr">
              <a:spcBef>
                <a:spcPct val="50000"/>
              </a:spcBef>
            </a:pPr>
            <a:r>
              <a:rPr lang="en-US" sz="1000" dirty="0">
                <a:solidFill>
                  <a:schemeClr val="bg1"/>
                </a:solidFill>
              </a:rPr>
              <a:t>Embodied Carbon in Building Materials</a:t>
            </a:r>
          </a:p>
        </p:txBody>
      </p:sp>
      <p:sp>
        <p:nvSpPr>
          <p:cNvPr id="11" name="Rectangle 3"/>
          <p:cNvSpPr>
            <a:spLocks noChangeArrowheads="1"/>
          </p:cNvSpPr>
          <p:nvPr/>
        </p:nvSpPr>
        <p:spPr bwMode="auto">
          <a:xfrm flipV="1">
            <a:off x="1752600" y="1295400"/>
            <a:ext cx="6172200" cy="838200"/>
          </a:xfrm>
          <a:prstGeom prst="rect">
            <a:avLst/>
          </a:prstGeom>
          <a:noFill/>
          <a:ln w="31750">
            <a:solidFill>
              <a:srgbClr val="FF0000"/>
            </a:solidFill>
            <a:round/>
            <a:headEnd/>
            <a:tailEnd/>
          </a:ln>
          <a:effectLst>
            <a:outerShdw blurRad="50800" dist="38100" dir="2700000" algn="tl" rotWithShape="0">
              <a:prstClr val="black">
                <a:alpha val="40000"/>
              </a:prstClr>
            </a:outerShdw>
          </a:effectLst>
        </p:spPr>
        <p:txBody>
          <a:bodyPr/>
          <a:lstStyle/>
          <a:p>
            <a:endParaRPr lang="en-US"/>
          </a:p>
        </p:txBody>
      </p:sp>
      <p:sp>
        <p:nvSpPr>
          <p:cNvPr id="14" name="TextBox 13"/>
          <p:cNvSpPr txBox="1"/>
          <p:nvPr/>
        </p:nvSpPr>
        <p:spPr>
          <a:xfrm>
            <a:off x="1752600" y="2514600"/>
            <a:ext cx="4343400" cy="461665"/>
          </a:xfrm>
          <a:prstGeom prst="rect">
            <a:avLst/>
          </a:prstGeom>
          <a:noFill/>
        </p:spPr>
        <p:txBody>
          <a:bodyPr wrap="square" rtlCol="0">
            <a:spAutoFit/>
          </a:bodyPr>
          <a:lstStyle/>
          <a:p>
            <a:endParaRPr lang="en-CA" dirty="0"/>
          </a:p>
        </p:txBody>
      </p:sp>
      <p:sp>
        <p:nvSpPr>
          <p:cNvPr id="15" name="TextBox 14"/>
          <p:cNvSpPr txBox="1"/>
          <p:nvPr/>
        </p:nvSpPr>
        <p:spPr>
          <a:xfrm>
            <a:off x="1600200" y="2667000"/>
            <a:ext cx="6477000" cy="2246769"/>
          </a:xfrm>
          <a:prstGeom prst="rect">
            <a:avLst/>
          </a:prstGeom>
          <a:noFill/>
        </p:spPr>
        <p:txBody>
          <a:bodyPr wrap="square" rtlCol="0">
            <a:spAutoFit/>
          </a:bodyPr>
          <a:lstStyle/>
          <a:p>
            <a:pPr>
              <a:buFont typeface="Arial" pitchFamily="34" charset="0"/>
              <a:buChar char="•"/>
            </a:pPr>
            <a:r>
              <a:rPr lang="en-CA" sz="2000" dirty="0" smtClean="0"/>
              <a:t> Reuse SIGNIFICANT building elements in order to reduce the need for extraction and processing of new materials</a:t>
            </a:r>
          </a:p>
          <a:p>
            <a:pPr>
              <a:buFont typeface="Arial" pitchFamily="34" charset="0"/>
              <a:buChar char="•"/>
            </a:pPr>
            <a:r>
              <a:rPr lang="en-CA" sz="2000" dirty="0" smtClean="0"/>
              <a:t> This saves a significant amount of embodied carbon</a:t>
            </a:r>
          </a:p>
          <a:p>
            <a:pPr>
              <a:buFont typeface="Arial" pitchFamily="34" charset="0"/>
              <a:buChar char="•"/>
            </a:pPr>
            <a:r>
              <a:rPr lang="en-CA" sz="2000" dirty="0" smtClean="0"/>
              <a:t> This also saves associated transportation energy as all of this material does not need to be transported to the building site (again)</a:t>
            </a:r>
          </a:p>
        </p:txBody>
      </p:sp>
      <p:sp>
        <p:nvSpPr>
          <p:cNvPr id="9" name="Oval 5"/>
          <p:cNvSpPr>
            <a:spLocks noChangeArrowheads="1"/>
          </p:cNvSpPr>
          <p:nvPr/>
        </p:nvSpPr>
        <p:spPr bwMode="auto">
          <a:xfrm>
            <a:off x="609600" y="1371600"/>
            <a:ext cx="927100" cy="838200"/>
          </a:xfrm>
          <a:prstGeom prst="ellipse">
            <a:avLst/>
          </a:prstGeom>
          <a:solidFill>
            <a:srgbClr val="CCCC00"/>
          </a:solidFill>
          <a:ln w="9525">
            <a:solidFill>
              <a:srgbClr val="CCCC00"/>
            </a:solidFill>
            <a:round/>
            <a:headEnd/>
            <a:tailEnd/>
          </a:ln>
          <a:effectLst>
            <a:outerShdw blurRad="50800" dist="38100" dir="2700000" algn="tl" rotWithShape="0">
              <a:prstClr val="black">
                <a:alpha val="40000"/>
              </a:prstClr>
            </a:outerShdw>
          </a:effectLst>
        </p:spPr>
        <p:txBody>
          <a:bodyPr wrap="none" anchor="ctr"/>
          <a:lstStyle/>
          <a:p>
            <a:endParaRPr lang="en-US" sz="900"/>
          </a:p>
        </p:txBody>
      </p:sp>
      <p:sp>
        <p:nvSpPr>
          <p:cNvPr id="10" name="Text Box 12"/>
          <p:cNvSpPr txBox="1">
            <a:spLocks noChangeArrowheads="1"/>
          </p:cNvSpPr>
          <p:nvPr/>
        </p:nvSpPr>
        <p:spPr bwMode="auto">
          <a:xfrm>
            <a:off x="609600" y="1600200"/>
            <a:ext cx="990600" cy="369888"/>
          </a:xfrm>
          <a:prstGeom prst="rect">
            <a:avLst/>
          </a:prstGeom>
          <a:noFill/>
          <a:ln w="9525">
            <a:noFill/>
            <a:miter lim="800000"/>
            <a:headEnd/>
            <a:tailEnd/>
          </a:ln>
        </p:spPr>
        <p:txBody>
          <a:bodyPr>
            <a:spAutoFit/>
          </a:bodyPr>
          <a:lstStyle/>
          <a:p>
            <a:pPr>
              <a:spcBef>
                <a:spcPct val="50000"/>
              </a:spcBef>
            </a:pPr>
            <a:r>
              <a:rPr lang="en-US" sz="900">
                <a:solidFill>
                  <a:schemeClr val="bg1"/>
                </a:solidFill>
              </a:rPr>
              <a:t>People, “Use” + Transportation</a:t>
            </a: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a:xfrm>
            <a:off x="1295400" y="381000"/>
            <a:ext cx="7848600" cy="838200"/>
          </a:xfrm>
          <a:solidFill>
            <a:schemeClr val="tx1"/>
          </a:solidFill>
        </p:spPr>
        <p:txBody>
          <a:bodyPr/>
          <a:lstStyle/>
          <a:p>
            <a:r>
              <a:rPr lang="en-US" sz="2400" dirty="0" smtClean="0">
                <a:solidFill>
                  <a:schemeClr val="bg1"/>
                </a:solidFill>
              </a:rPr>
              <a:t>Materials and Resources, other opportunities</a:t>
            </a:r>
            <a:r>
              <a:rPr lang="en-US" sz="2400" dirty="0" smtClean="0"/>
              <a:t/>
            </a:r>
            <a:br>
              <a:rPr lang="en-US" sz="2400" dirty="0" smtClean="0"/>
            </a:br>
            <a:r>
              <a:rPr lang="en-US" sz="2400" dirty="0" smtClean="0">
                <a:solidFill>
                  <a:srgbClr val="92D050"/>
                </a:solidFill>
              </a:rPr>
              <a:t>MR Credit 3</a:t>
            </a:r>
          </a:p>
        </p:txBody>
      </p:sp>
      <p:sp>
        <p:nvSpPr>
          <p:cNvPr id="124931" name="Content Placeholder 2"/>
          <p:cNvSpPr>
            <a:spLocks noGrp="1"/>
          </p:cNvSpPr>
          <p:nvPr>
            <p:ph idx="1"/>
          </p:nvPr>
        </p:nvSpPr>
        <p:spPr>
          <a:xfrm>
            <a:off x="1295400" y="1295400"/>
            <a:ext cx="7696200" cy="4724400"/>
          </a:xfrm>
        </p:spPr>
        <p:txBody>
          <a:bodyPr/>
          <a:lstStyle/>
          <a:p>
            <a:pPr lvl="1"/>
            <a:r>
              <a:rPr lang="en-US" sz="1400" dirty="0" smtClean="0">
                <a:solidFill>
                  <a:schemeClr val="tx1"/>
                </a:solidFill>
              </a:rPr>
              <a:t>MR Credit 3.1 Resource Reuse 5%</a:t>
            </a:r>
          </a:p>
          <a:p>
            <a:pPr lvl="1"/>
            <a:r>
              <a:rPr lang="en-US" sz="1400" dirty="0" smtClean="0">
                <a:solidFill>
                  <a:schemeClr val="tx1"/>
                </a:solidFill>
              </a:rPr>
              <a:t>MR Credit 3.2 Resource Reuse 10%</a:t>
            </a:r>
          </a:p>
          <a:p>
            <a:endParaRPr lang="en-US" sz="1400" dirty="0" smtClean="0"/>
          </a:p>
        </p:txBody>
      </p:sp>
      <p:sp>
        <p:nvSpPr>
          <p:cNvPr id="124932" name="Oval 7"/>
          <p:cNvSpPr>
            <a:spLocks noChangeArrowheads="1"/>
          </p:cNvSpPr>
          <p:nvPr/>
        </p:nvSpPr>
        <p:spPr bwMode="auto">
          <a:xfrm>
            <a:off x="7604125" y="1143000"/>
            <a:ext cx="1006475" cy="990600"/>
          </a:xfrm>
          <a:prstGeom prst="ellipse">
            <a:avLst/>
          </a:prstGeom>
          <a:solidFill>
            <a:srgbClr val="FF9933"/>
          </a:solidFill>
          <a:ln w="9525">
            <a:solidFill>
              <a:srgbClr val="FF9933"/>
            </a:solidFill>
            <a:round/>
            <a:headEnd/>
            <a:tailEnd/>
          </a:ln>
          <a:effectLst>
            <a:outerShdw blurRad="50800" dist="38100" dir="2700000" algn="tl" rotWithShape="0">
              <a:prstClr val="black">
                <a:alpha val="40000"/>
              </a:prstClr>
            </a:outerShdw>
          </a:effectLst>
        </p:spPr>
        <p:txBody>
          <a:bodyPr wrap="none" anchor="ctr"/>
          <a:lstStyle/>
          <a:p>
            <a:endParaRPr lang="en-US" sz="1000"/>
          </a:p>
        </p:txBody>
      </p:sp>
      <p:sp>
        <p:nvSpPr>
          <p:cNvPr id="124933" name="Text Box 11"/>
          <p:cNvSpPr txBox="1">
            <a:spLocks noChangeArrowheads="1"/>
          </p:cNvSpPr>
          <p:nvPr/>
        </p:nvSpPr>
        <p:spPr bwMode="auto">
          <a:xfrm>
            <a:off x="7680325" y="1295400"/>
            <a:ext cx="914400" cy="708025"/>
          </a:xfrm>
          <a:prstGeom prst="rect">
            <a:avLst/>
          </a:prstGeom>
          <a:noFill/>
          <a:ln w="9525">
            <a:noFill/>
            <a:miter lim="800000"/>
            <a:headEnd/>
            <a:tailEnd/>
          </a:ln>
        </p:spPr>
        <p:txBody>
          <a:bodyPr>
            <a:spAutoFit/>
          </a:bodyPr>
          <a:lstStyle/>
          <a:p>
            <a:pPr algn="ctr">
              <a:spcBef>
                <a:spcPct val="50000"/>
              </a:spcBef>
            </a:pPr>
            <a:r>
              <a:rPr lang="en-US" sz="1000" dirty="0">
                <a:solidFill>
                  <a:schemeClr val="bg1"/>
                </a:solidFill>
              </a:rPr>
              <a:t>Embodied Carbon in Building Materials</a:t>
            </a:r>
          </a:p>
        </p:txBody>
      </p:sp>
      <p:sp>
        <p:nvSpPr>
          <p:cNvPr id="11" name="Rectangle 3"/>
          <p:cNvSpPr>
            <a:spLocks noChangeArrowheads="1"/>
          </p:cNvSpPr>
          <p:nvPr/>
        </p:nvSpPr>
        <p:spPr bwMode="auto">
          <a:xfrm flipV="1">
            <a:off x="1752600" y="1295400"/>
            <a:ext cx="3276600" cy="609600"/>
          </a:xfrm>
          <a:prstGeom prst="rect">
            <a:avLst/>
          </a:prstGeom>
          <a:noFill/>
          <a:ln w="31750">
            <a:solidFill>
              <a:srgbClr val="FF0000"/>
            </a:solidFill>
            <a:round/>
            <a:headEnd/>
            <a:tailEnd/>
          </a:ln>
          <a:effectLst>
            <a:outerShdw blurRad="50800" dist="38100" dir="2700000" algn="tl" rotWithShape="0">
              <a:prstClr val="black">
                <a:alpha val="40000"/>
              </a:prstClr>
            </a:outerShdw>
          </a:effectLst>
        </p:spPr>
        <p:txBody>
          <a:bodyPr/>
          <a:lstStyle/>
          <a:p>
            <a:endParaRPr lang="en-US"/>
          </a:p>
        </p:txBody>
      </p:sp>
      <p:sp>
        <p:nvSpPr>
          <p:cNvPr id="14" name="TextBox 13"/>
          <p:cNvSpPr txBox="1"/>
          <p:nvPr/>
        </p:nvSpPr>
        <p:spPr>
          <a:xfrm>
            <a:off x="1752600" y="2514600"/>
            <a:ext cx="4343400" cy="461665"/>
          </a:xfrm>
          <a:prstGeom prst="rect">
            <a:avLst/>
          </a:prstGeom>
          <a:noFill/>
        </p:spPr>
        <p:txBody>
          <a:bodyPr wrap="square" rtlCol="0">
            <a:spAutoFit/>
          </a:bodyPr>
          <a:lstStyle/>
          <a:p>
            <a:endParaRPr lang="en-CA" dirty="0"/>
          </a:p>
        </p:txBody>
      </p:sp>
      <p:sp>
        <p:nvSpPr>
          <p:cNvPr id="15" name="TextBox 14"/>
          <p:cNvSpPr txBox="1"/>
          <p:nvPr/>
        </p:nvSpPr>
        <p:spPr>
          <a:xfrm>
            <a:off x="1600200" y="2667000"/>
            <a:ext cx="6477000" cy="1938992"/>
          </a:xfrm>
          <a:prstGeom prst="rect">
            <a:avLst/>
          </a:prstGeom>
          <a:noFill/>
        </p:spPr>
        <p:txBody>
          <a:bodyPr wrap="square" rtlCol="0">
            <a:spAutoFit/>
          </a:bodyPr>
          <a:lstStyle/>
          <a:p>
            <a:pPr>
              <a:buFont typeface="Arial" pitchFamily="34" charset="0"/>
              <a:buChar char="•"/>
            </a:pPr>
            <a:r>
              <a:rPr lang="en-CA" sz="2000" dirty="0" smtClean="0"/>
              <a:t> Reuse materials in order to reduce the need for extraction and processing of new materials</a:t>
            </a:r>
          </a:p>
          <a:p>
            <a:pPr>
              <a:buFont typeface="Arial" pitchFamily="34" charset="0"/>
              <a:buChar char="•"/>
            </a:pPr>
            <a:r>
              <a:rPr lang="en-CA" sz="2000" dirty="0" smtClean="0"/>
              <a:t> This is very helpful in the reuse of demolished structures</a:t>
            </a:r>
          </a:p>
          <a:p>
            <a:pPr>
              <a:buFont typeface="Arial" pitchFamily="34" charset="0"/>
              <a:buChar char="•"/>
            </a:pPr>
            <a:r>
              <a:rPr lang="en-CA" sz="2000" dirty="0" smtClean="0"/>
              <a:t> Structural steel can be easily reused</a:t>
            </a:r>
          </a:p>
          <a:p>
            <a:pPr>
              <a:buFont typeface="Arial" pitchFamily="34" charset="0"/>
              <a:buChar char="•"/>
            </a:pPr>
            <a:r>
              <a:rPr lang="en-CA" sz="2000" dirty="0" smtClean="0"/>
              <a:t> Wood can be reused for flooring</a:t>
            </a:r>
            <a:endParaRPr lang="en-CA" sz="2000" dirty="0"/>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sz="2400" dirty="0" smtClean="0">
                <a:solidFill>
                  <a:schemeClr val="bg1"/>
                </a:solidFill>
              </a:rPr>
              <a:t>Indoor Environmental Quality, 15 of 15 possible points: </a:t>
            </a:r>
            <a:r>
              <a:rPr lang="en-US" sz="2400" dirty="0" smtClean="0">
                <a:solidFill>
                  <a:srgbClr val="92D050"/>
                </a:solidFill>
              </a:rPr>
              <a:t>EQ Prerequisite 2 </a:t>
            </a:r>
          </a:p>
        </p:txBody>
      </p:sp>
      <p:sp>
        <p:nvSpPr>
          <p:cNvPr id="125955" name="Content Placeholder 2"/>
          <p:cNvSpPr>
            <a:spLocks noGrp="1"/>
          </p:cNvSpPr>
          <p:nvPr>
            <p:ph idx="1"/>
          </p:nvPr>
        </p:nvSpPr>
        <p:spPr/>
        <p:txBody>
          <a:bodyPr/>
          <a:lstStyle/>
          <a:p>
            <a:pPr lvl="1"/>
            <a:r>
              <a:rPr lang="en-US" sz="1400" dirty="0" smtClean="0">
                <a:solidFill>
                  <a:schemeClr val="bg2"/>
                </a:solidFill>
              </a:rPr>
              <a:t>EQ Prerequisite 1, Minimum IAQ Performance </a:t>
            </a:r>
          </a:p>
          <a:p>
            <a:pPr lvl="1"/>
            <a:r>
              <a:rPr lang="en-US" sz="1400" dirty="0" smtClean="0">
                <a:solidFill>
                  <a:schemeClr val="tx1"/>
                </a:solidFill>
              </a:rPr>
              <a:t>EQ Prerequisite 2, Environmental Tobacco Smoke (ETS) Control </a:t>
            </a:r>
          </a:p>
          <a:p>
            <a:pPr lvl="1"/>
            <a:r>
              <a:rPr lang="en-US" sz="1400" dirty="0" smtClean="0">
                <a:solidFill>
                  <a:schemeClr val="bg2"/>
                </a:solidFill>
              </a:rPr>
              <a:t>EQ Credit 1, Carbon Dioxide (CO2) Monitoring </a:t>
            </a:r>
          </a:p>
          <a:p>
            <a:pPr lvl="1"/>
            <a:r>
              <a:rPr lang="en-US" sz="1400" dirty="0" smtClean="0">
                <a:solidFill>
                  <a:schemeClr val="bg2"/>
                </a:solidFill>
              </a:rPr>
              <a:t>EQ Credit 2, Increase Ventilation Effectiveness </a:t>
            </a:r>
          </a:p>
          <a:p>
            <a:pPr lvl="1"/>
            <a:r>
              <a:rPr lang="en-US" sz="1400" dirty="0" smtClean="0">
                <a:solidFill>
                  <a:schemeClr val="bg2"/>
                </a:solidFill>
              </a:rPr>
              <a:t>EQ Credit 3.1, Construction IAQ Management Plan, During Construction </a:t>
            </a:r>
          </a:p>
          <a:p>
            <a:pPr lvl="1"/>
            <a:r>
              <a:rPr lang="en-US" sz="1400" dirty="0" smtClean="0">
                <a:solidFill>
                  <a:schemeClr val="bg2"/>
                </a:solidFill>
              </a:rPr>
              <a:t>EQ Credit 3.2, Construction IAQ Management Plan, Before Occupancy </a:t>
            </a:r>
          </a:p>
          <a:p>
            <a:pPr lvl="1"/>
            <a:r>
              <a:rPr lang="en-US" sz="1400" dirty="0" smtClean="0">
                <a:solidFill>
                  <a:schemeClr val="bg2"/>
                </a:solidFill>
              </a:rPr>
              <a:t>EQ Credit 4.1, Low-Emitting Materials, Adhesives &amp; Sealants </a:t>
            </a:r>
          </a:p>
          <a:p>
            <a:pPr lvl="1"/>
            <a:r>
              <a:rPr lang="en-US" sz="1400" dirty="0" smtClean="0">
                <a:solidFill>
                  <a:schemeClr val="bg2"/>
                </a:solidFill>
              </a:rPr>
              <a:t>EQ Credit 4.2, Low-Emitting Materials, Paints </a:t>
            </a:r>
          </a:p>
          <a:p>
            <a:pPr lvl="1"/>
            <a:r>
              <a:rPr lang="en-US" sz="1400" dirty="0" smtClean="0">
                <a:solidFill>
                  <a:schemeClr val="bg2"/>
                </a:solidFill>
              </a:rPr>
              <a:t>EQ Credit 4.3, Low-Emitting Materials, Carpet </a:t>
            </a:r>
          </a:p>
          <a:p>
            <a:pPr lvl="1"/>
            <a:r>
              <a:rPr lang="en-US" sz="1400" dirty="0" smtClean="0">
                <a:solidFill>
                  <a:schemeClr val="bg2"/>
                </a:solidFill>
              </a:rPr>
              <a:t>EQ Credit 4.4, Low-Emitting Materials, Composite Wood </a:t>
            </a:r>
          </a:p>
          <a:p>
            <a:pPr lvl="1"/>
            <a:r>
              <a:rPr lang="en-US" sz="1400" dirty="0" smtClean="0">
                <a:solidFill>
                  <a:schemeClr val="bg2"/>
                </a:solidFill>
              </a:rPr>
              <a:t>EQ Credit 5, Indoor Chemical &amp; Pollutant Source Control </a:t>
            </a:r>
          </a:p>
          <a:p>
            <a:pPr lvl="1"/>
            <a:r>
              <a:rPr lang="en-US" sz="1400" dirty="0" smtClean="0">
                <a:solidFill>
                  <a:schemeClr val="bg2"/>
                </a:solidFill>
              </a:rPr>
              <a:t>EQ Credit 6.1, Controllability of Systems, Perimeter </a:t>
            </a:r>
          </a:p>
          <a:p>
            <a:pPr lvl="1"/>
            <a:r>
              <a:rPr lang="en-US" sz="1400" dirty="0" smtClean="0">
                <a:solidFill>
                  <a:schemeClr val="bg2"/>
                </a:solidFill>
              </a:rPr>
              <a:t>EQ Credit 6.2, Controllability of Systems, Non-Perimeter </a:t>
            </a:r>
          </a:p>
          <a:p>
            <a:pPr lvl="1"/>
            <a:r>
              <a:rPr lang="en-US" sz="1400" dirty="0" smtClean="0">
                <a:solidFill>
                  <a:schemeClr val="bg2"/>
                </a:solidFill>
              </a:rPr>
              <a:t>EQ Credit 7.1, Thermal Comfort, Comply with ASHRAE 55-1992 </a:t>
            </a:r>
          </a:p>
          <a:p>
            <a:pPr lvl="1"/>
            <a:r>
              <a:rPr lang="en-US" sz="1400" dirty="0" smtClean="0">
                <a:solidFill>
                  <a:schemeClr val="bg2"/>
                </a:solidFill>
              </a:rPr>
              <a:t>EQ Credit 7.2, Thermal Comfort, Permanent Monitoring System </a:t>
            </a:r>
          </a:p>
          <a:p>
            <a:pPr lvl="1"/>
            <a:r>
              <a:rPr lang="en-US" sz="1400" dirty="0" smtClean="0">
                <a:solidFill>
                  <a:srgbClr val="787878"/>
                </a:solidFill>
              </a:rPr>
              <a:t>EQ Credit 8.1, Daylight &amp; Views, Daylight 75% of Spaces </a:t>
            </a:r>
          </a:p>
          <a:p>
            <a:pPr lvl="1"/>
            <a:r>
              <a:rPr lang="en-US" sz="1400" dirty="0" smtClean="0">
                <a:solidFill>
                  <a:srgbClr val="787878"/>
                </a:solidFill>
              </a:rPr>
              <a:t>EQ Credit 8.2, Daylight &amp; Views, Views for 90% of Spaces </a:t>
            </a:r>
          </a:p>
          <a:p>
            <a:endParaRPr lang="en-US" sz="1400" dirty="0" smtClean="0">
              <a:solidFill>
                <a:schemeClr val="bg2"/>
              </a:solidFill>
            </a:endParaRPr>
          </a:p>
        </p:txBody>
      </p:sp>
      <p:sp>
        <p:nvSpPr>
          <p:cNvPr id="125956" name="Rectangle 5"/>
          <p:cNvSpPr>
            <a:spLocks noChangeArrowheads="1"/>
          </p:cNvSpPr>
          <p:nvPr/>
        </p:nvSpPr>
        <p:spPr bwMode="auto">
          <a:xfrm flipV="1">
            <a:off x="1676400" y="1600200"/>
            <a:ext cx="5943600" cy="381000"/>
          </a:xfrm>
          <a:prstGeom prst="rect">
            <a:avLst/>
          </a:prstGeom>
          <a:noFill/>
          <a:ln w="31750">
            <a:solidFill>
              <a:srgbClr val="FF0000"/>
            </a:solidFill>
            <a:round/>
            <a:headEnd/>
            <a:tailEnd/>
          </a:ln>
          <a:effectLst>
            <a:outerShdw blurRad="50800" dist="38100" dir="2700000" algn="tl" rotWithShape="0">
              <a:prstClr val="black">
                <a:alpha val="40000"/>
              </a:prstClr>
            </a:outerShdw>
          </a:effectLst>
        </p:spPr>
        <p:txBody>
          <a:bodyPr/>
          <a:lstStyle/>
          <a:p>
            <a:endParaRPr lang="en-US"/>
          </a:p>
        </p:txBody>
      </p:sp>
      <p:sp>
        <p:nvSpPr>
          <p:cNvPr id="125957" name="Oval 4"/>
          <p:cNvSpPr>
            <a:spLocks noChangeArrowheads="1"/>
          </p:cNvSpPr>
          <p:nvPr/>
        </p:nvSpPr>
        <p:spPr bwMode="auto">
          <a:xfrm>
            <a:off x="7848600" y="1447800"/>
            <a:ext cx="990600" cy="990600"/>
          </a:xfrm>
          <a:prstGeom prst="ellipse">
            <a:avLst/>
          </a:prstGeom>
          <a:solidFill>
            <a:srgbClr val="9933FF"/>
          </a:solidFill>
          <a:ln w="9525">
            <a:solidFill>
              <a:srgbClr val="9933FF"/>
            </a:solidFill>
            <a:round/>
            <a:headEnd/>
            <a:tailEnd/>
          </a:ln>
          <a:effectLst>
            <a:outerShdw blurRad="50800" dist="38100" dir="2700000" algn="tl" rotWithShape="0">
              <a:prstClr val="black">
                <a:alpha val="40000"/>
              </a:prstClr>
            </a:outerShdw>
          </a:effectLst>
        </p:spPr>
        <p:txBody>
          <a:bodyPr wrap="none" anchor="ctr"/>
          <a:lstStyle/>
          <a:p>
            <a:pPr algn="ctr"/>
            <a:endParaRPr lang="en-US">
              <a:solidFill>
                <a:srgbClr val="000CCC"/>
              </a:solidFill>
            </a:endParaRPr>
          </a:p>
        </p:txBody>
      </p:sp>
      <p:sp>
        <p:nvSpPr>
          <p:cNvPr id="125958" name="TextBox 5"/>
          <p:cNvSpPr txBox="1">
            <a:spLocks noChangeArrowheads="1"/>
          </p:cNvSpPr>
          <p:nvPr/>
        </p:nvSpPr>
        <p:spPr bwMode="auto">
          <a:xfrm>
            <a:off x="7924800" y="1752600"/>
            <a:ext cx="914400" cy="400110"/>
          </a:xfrm>
          <a:prstGeom prst="rect">
            <a:avLst/>
          </a:prstGeom>
          <a:noFill/>
          <a:ln w="9525">
            <a:noFill/>
            <a:miter lim="800000"/>
            <a:headEnd/>
            <a:tailEnd/>
          </a:ln>
        </p:spPr>
        <p:txBody>
          <a:bodyPr wrap="square">
            <a:spAutoFit/>
          </a:bodyPr>
          <a:lstStyle/>
          <a:p>
            <a:pPr algn="ctr"/>
            <a:r>
              <a:rPr lang="en-US" sz="1000" b="1" dirty="0" smtClean="0">
                <a:solidFill>
                  <a:schemeClr val="bg1"/>
                </a:solidFill>
              </a:rPr>
              <a:t>COMMON SENSE</a:t>
            </a:r>
            <a:endParaRPr lang="en-US" sz="1000" b="1" dirty="0">
              <a:solidFill>
                <a:schemeClr val="bg1"/>
              </a:solidFill>
            </a:endParaRPr>
          </a:p>
        </p:txBody>
      </p:sp>
      <p:sp>
        <p:nvSpPr>
          <p:cNvPr id="7" name="TextBox 6"/>
          <p:cNvSpPr txBox="1"/>
          <p:nvPr/>
        </p:nvSpPr>
        <p:spPr>
          <a:xfrm>
            <a:off x="7162800" y="3352800"/>
            <a:ext cx="1828800" cy="1754326"/>
          </a:xfrm>
          <a:prstGeom prst="rect">
            <a:avLst/>
          </a:prstGeom>
          <a:solidFill>
            <a:srgbClr val="29D033"/>
          </a:solidFill>
          <a:effectLst>
            <a:outerShdw blurRad="50800" dist="38100" dir="2700000" algn="tl" rotWithShape="0">
              <a:prstClr val="black">
                <a:alpha val="40000"/>
              </a:prstClr>
            </a:outerShdw>
          </a:effectLst>
        </p:spPr>
        <p:txBody>
          <a:bodyPr wrap="square" rtlCol="0">
            <a:spAutoFit/>
          </a:bodyPr>
          <a:lstStyle/>
          <a:p>
            <a:r>
              <a:rPr lang="en-CA" sz="1800" dirty="0" smtClean="0"/>
              <a:t>This requirement presents a huge impediment in Foreign countries.</a:t>
            </a:r>
            <a:endParaRPr lang="en-CA" sz="1800" dirty="0"/>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sz="2400" dirty="0" smtClean="0">
                <a:solidFill>
                  <a:schemeClr val="bg1"/>
                </a:solidFill>
              </a:rPr>
              <a:t>Indoor Environmental Quality, 15 of 15 possible points: </a:t>
            </a:r>
            <a:r>
              <a:rPr lang="en-US" sz="2400" dirty="0" smtClean="0">
                <a:solidFill>
                  <a:srgbClr val="92D050"/>
                </a:solidFill>
              </a:rPr>
              <a:t>EQ Credit 8 </a:t>
            </a:r>
          </a:p>
        </p:txBody>
      </p:sp>
      <p:sp>
        <p:nvSpPr>
          <p:cNvPr id="125955" name="Content Placeholder 2"/>
          <p:cNvSpPr>
            <a:spLocks noGrp="1"/>
          </p:cNvSpPr>
          <p:nvPr>
            <p:ph idx="1"/>
          </p:nvPr>
        </p:nvSpPr>
        <p:spPr/>
        <p:txBody>
          <a:bodyPr/>
          <a:lstStyle/>
          <a:p>
            <a:pPr lvl="1"/>
            <a:r>
              <a:rPr lang="en-US" sz="1400" dirty="0" smtClean="0">
                <a:solidFill>
                  <a:schemeClr val="bg2"/>
                </a:solidFill>
              </a:rPr>
              <a:t>EQ Prerequisite 1, Minimum IAQ Performance </a:t>
            </a:r>
          </a:p>
          <a:p>
            <a:pPr lvl="1"/>
            <a:r>
              <a:rPr lang="en-US" sz="1400" dirty="0" smtClean="0">
                <a:solidFill>
                  <a:schemeClr val="bg2"/>
                </a:solidFill>
              </a:rPr>
              <a:t>EQ Prerequisite 2, Environmental Tobacco Smoke (ETS) Control </a:t>
            </a:r>
          </a:p>
          <a:p>
            <a:pPr lvl="1"/>
            <a:r>
              <a:rPr lang="en-US" sz="1400" dirty="0" smtClean="0">
                <a:solidFill>
                  <a:schemeClr val="bg2"/>
                </a:solidFill>
              </a:rPr>
              <a:t>EQ Credit 1, Carbon Dioxide (CO2) Monitoring </a:t>
            </a:r>
          </a:p>
          <a:p>
            <a:pPr lvl="1"/>
            <a:r>
              <a:rPr lang="en-US" sz="1400" dirty="0" smtClean="0">
                <a:solidFill>
                  <a:schemeClr val="bg2"/>
                </a:solidFill>
              </a:rPr>
              <a:t>EQ Credit 2, Increase Ventilation Effectiveness </a:t>
            </a:r>
          </a:p>
          <a:p>
            <a:pPr lvl="1"/>
            <a:r>
              <a:rPr lang="en-US" sz="1400" dirty="0" smtClean="0">
                <a:solidFill>
                  <a:schemeClr val="bg2"/>
                </a:solidFill>
              </a:rPr>
              <a:t>EQ Credit 3.1, Construction IAQ Management Plan, During Construction </a:t>
            </a:r>
          </a:p>
          <a:p>
            <a:pPr lvl="1"/>
            <a:r>
              <a:rPr lang="en-US" sz="1400" dirty="0" smtClean="0">
                <a:solidFill>
                  <a:schemeClr val="bg2"/>
                </a:solidFill>
              </a:rPr>
              <a:t>EQ Credit 3.2, Construction IAQ Management Plan, Before Occupancy </a:t>
            </a:r>
          </a:p>
          <a:p>
            <a:pPr lvl="1"/>
            <a:r>
              <a:rPr lang="en-US" sz="1400" dirty="0" smtClean="0">
                <a:solidFill>
                  <a:schemeClr val="bg2"/>
                </a:solidFill>
              </a:rPr>
              <a:t>EQ Credit 4.1, Low-Emitting Materials, Adhesives &amp; Sealants </a:t>
            </a:r>
          </a:p>
          <a:p>
            <a:pPr lvl="1"/>
            <a:r>
              <a:rPr lang="en-US" sz="1400" dirty="0" smtClean="0">
                <a:solidFill>
                  <a:schemeClr val="bg2"/>
                </a:solidFill>
              </a:rPr>
              <a:t>EQ Credit 4.2, Low-Emitting Materials, Paints </a:t>
            </a:r>
          </a:p>
          <a:p>
            <a:pPr lvl="1"/>
            <a:r>
              <a:rPr lang="en-US" sz="1400" dirty="0" smtClean="0">
                <a:solidFill>
                  <a:schemeClr val="bg2"/>
                </a:solidFill>
              </a:rPr>
              <a:t>EQ Credit 4.3, Low-Emitting Materials, Carpet </a:t>
            </a:r>
          </a:p>
          <a:p>
            <a:pPr lvl="1"/>
            <a:r>
              <a:rPr lang="en-US" sz="1400" dirty="0" smtClean="0">
                <a:solidFill>
                  <a:schemeClr val="bg2"/>
                </a:solidFill>
              </a:rPr>
              <a:t>EQ Credit 4.4, Low-Emitting Materials, Composite Wood </a:t>
            </a:r>
          </a:p>
          <a:p>
            <a:pPr lvl="1"/>
            <a:r>
              <a:rPr lang="en-US" sz="1400" dirty="0" smtClean="0">
                <a:solidFill>
                  <a:schemeClr val="bg2"/>
                </a:solidFill>
              </a:rPr>
              <a:t>EQ Credit 5, Indoor Chemical &amp; Pollutant Source Control </a:t>
            </a:r>
          </a:p>
          <a:p>
            <a:pPr lvl="1"/>
            <a:r>
              <a:rPr lang="en-US" sz="1400" dirty="0" smtClean="0">
                <a:solidFill>
                  <a:schemeClr val="bg2"/>
                </a:solidFill>
              </a:rPr>
              <a:t>EQ Credit 6.1, Controllability of Systems, Perimeter </a:t>
            </a:r>
          </a:p>
          <a:p>
            <a:pPr lvl="1"/>
            <a:r>
              <a:rPr lang="en-US" sz="1400" dirty="0" smtClean="0">
                <a:solidFill>
                  <a:schemeClr val="bg2"/>
                </a:solidFill>
              </a:rPr>
              <a:t>EQ Credit 6.2, Controllability of Systems, Non-Perimeter </a:t>
            </a:r>
          </a:p>
          <a:p>
            <a:pPr lvl="1"/>
            <a:r>
              <a:rPr lang="en-US" sz="1400" dirty="0" smtClean="0">
                <a:solidFill>
                  <a:schemeClr val="bg2"/>
                </a:solidFill>
              </a:rPr>
              <a:t>EQ Credit 7.1, Thermal Comfort, Comply with ASHRAE 55-1992 </a:t>
            </a:r>
          </a:p>
          <a:p>
            <a:pPr lvl="1"/>
            <a:r>
              <a:rPr lang="en-US" sz="1400" dirty="0" smtClean="0">
                <a:solidFill>
                  <a:schemeClr val="bg2"/>
                </a:solidFill>
              </a:rPr>
              <a:t>EQ Credit 7.2, Thermal Comfort, Permanent Monitoring System </a:t>
            </a:r>
          </a:p>
          <a:p>
            <a:pPr lvl="1"/>
            <a:r>
              <a:rPr lang="en-US" sz="1400" dirty="0" smtClean="0">
                <a:solidFill>
                  <a:schemeClr val="tx1"/>
                </a:solidFill>
              </a:rPr>
              <a:t>EQ Credit 8.1, Daylight &amp; Views, Daylight 75% of Spaces </a:t>
            </a:r>
          </a:p>
          <a:p>
            <a:pPr lvl="1"/>
            <a:r>
              <a:rPr lang="en-US" sz="1400" dirty="0" smtClean="0">
                <a:solidFill>
                  <a:schemeClr val="tx1"/>
                </a:solidFill>
              </a:rPr>
              <a:t>EQ Credit 8.2, Daylight &amp; Views, Views for 90% of Spaces </a:t>
            </a:r>
          </a:p>
          <a:p>
            <a:endParaRPr lang="en-US" sz="1400" dirty="0" smtClean="0">
              <a:solidFill>
                <a:schemeClr val="bg2"/>
              </a:solidFill>
            </a:endParaRPr>
          </a:p>
        </p:txBody>
      </p:sp>
      <p:sp>
        <p:nvSpPr>
          <p:cNvPr id="125956" name="Rectangle 5"/>
          <p:cNvSpPr>
            <a:spLocks noChangeArrowheads="1"/>
          </p:cNvSpPr>
          <p:nvPr/>
        </p:nvSpPr>
        <p:spPr bwMode="auto">
          <a:xfrm flipV="1">
            <a:off x="1752600" y="5791200"/>
            <a:ext cx="5638800" cy="685800"/>
          </a:xfrm>
          <a:prstGeom prst="rect">
            <a:avLst/>
          </a:prstGeom>
          <a:noFill/>
          <a:ln w="31750">
            <a:solidFill>
              <a:srgbClr val="FF0000"/>
            </a:solidFill>
            <a:round/>
            <a:headEnd/>
            <a:tailEnd/>
          </a:ln>
          <a:effectLst>
            <a:outerShdw blurRad="50800" dist="38100" dir="2700000" algn="tl" rotWithShape="0">
              <a:prstClr val="black">
                <a:alpha val="40000"/>
              </a:prstClr>
            </a:outerShdw>
          </a:effectLst>
        </p:spPr>
        <p:txBody>
          <a:bodyPr/>
          <a:lstStyle/>
          <a:p>
            <a:endParaRPr lang="en-US"/>
          </a:p>
        </p:txBody>
      </p:sp>
      <p:sp>
        <p:nvSpPr>
          <p:cNvPr id="125957" name="Oval 4"/>
          <p:cNvSpPr>
            <a:spLocks noChangeArrowheads="1"/>
          </p:cNvSpPr>
          <p:nvPr/>
        </p:nvSpPr>
        <p:spPr bwMode="auto">
          <a:xfrm>
            <a:off x="7543800" y="5562600"/>
            <a:ext cx="990600" cy="990600"/>
          </a:xfrm>
          <a:prstGeom prst="ellipse">
            <a:avLst/>
          </a:prstGeom>
          <a:solidFill>
            <a:srgbClr val="0040CC"/>
          </a:solidFill>
          <a:ln w="9525">
            <a:solidFill>
              <a:srgbClr val="000CCC"/>
            </a:solidFill>
            <a:round/>
            <a:headEnd/>
            <a:tailEnd/>
          </a:ln>
          <a:effectLst>
            <a:outerShdw blurRad="50800" dist="38100" dir="2700000" algn="tl" rotWithShape="0">
              <a:prstClr val="black">
                <a:alpha val="40000"/>
              </a:prstClr>
            </a:outerShdw>
          </a:effectLst>
        </p:spPr>
        <p:txBody>
          <a:bodyPr wrap="none" anchor="ctr"/>
          <a:lstStyle/>
          <a:p>
            <a:pPr algn="ctr"/>
            <a:endParaRPr lang="en-US">
              <a:solidFill>
                <a:srgbClr val="000CCC"/>
              </a:solidFill>
            </a:endParaRPr>
          </a:p>
        </p:txBody>
      </p:sp>
      <p:sp>
        <p:nvSpPr>
          <p:cNvPr id="125958" name="TextBox 5"/>
          <p:cNvSpPr txBox="1">
            <a:spLocks noChangeArrowheads="1"/>
          </p:cNvSpPr>
          <p:nvPr/>
        </p:nvSpPr>
        <p:spPr bwMode="auto">
          <a:xfrm>
            <a:off x="7620000" y="5867400"/>
            <a:ext cx="762000" cy="400050"/>
          </a:xfrm>
          <a:prstGeom prst="rect">
            <a:avLst/>
          </a:prstGeom>
          <a:noFill/>
          <a:ln w="9525">
            <a:noFill/>
            <a:miter lim="800000"/>
            <a:headEnd/>
            <a:tailEnd/>
          </a:ln>
        </p:spPr>
        <p:txBody>
          <a:bodyPr>
            <a:spAutoFit/>
          </a:bodyPr>
          <a:lstStyle/>
          <a:p>
            <a:pPr algn="ctr"/>
            <a:r>
              <a:rPr lang="en-US" sz="1000">
                <a:solidFill>
                  <a:schemeClr val="bg1"/>
                </a:solidFill>
              </a:rPr>
              <a:t>Operating energy</a:t>
            </a: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body" idx="1"/>
          </p:nvPr>
        </p:nvSpPr>
        <p:spPr>
          <a:xfrm>
            <a:off x="1295400" y="1295400"/>
            <a:ext cx="3886200" cy="4724400"/>
          </a:xfrm>
        </p:spPr>
        <p:txBody>
          <a:bodyPr/>
          <a:lstStyle/>
          <a:p>
            <a:pPr marL="0" indent="0" eaLnBrk="1" hangingPunct="1">
              <a:lnSpc>
                <a:spcPct val="100000"/>
              </a:lnSpc>
              <a:buFontTx/>
              <a:buChar char="-"/>
            </a:pPr>
            <a:r>
              <a:rPr lang="en-US" dirty="0" smtClean="0"/>
              <a:t> use energy efficient light fixtures (and effectively!)</a:t>
            </a:r>
          </a:p>
          <a:p>
            <a:pPr marL="0" indent="0" eaLnBrk="1" hangingPunct="1">
              <a:lnSpc>
                <a:spcPct val="100000"/>
              </a:lnSpc>
              <a:buFontTx/>
              <a:buChar char="-"/>
            </a:pPr>
            <a:r>
              <a:rPr lang="en-US" dirty="0" smtClean="0"/>
              <a:t> use occupant sensors </a:t>
            </a:r>
            <a:r>
              <a:rPr lang="en-US" i="1" u="sng" dirty="0" smtClean="0"/>
              <a:t>combined with light level sensors</a:t>
            </a:r>
          </a:p>
          <a:p>
            <a:pPr marL="0" indent="0" eaLnBrk="1" hangingPunct="1">
              <a:lnSpc>
                <a:spcPct val="100000"/>
              </a:lnSpc>
              <a:buFontTx/>
              <a:buChar char="-"/>
            </a:pPr>
            <a:r>
              <a:rPr lang="en-US" dirty="0" smtClean="0"/>
              <a:t> aim to only have lights switch on only when daylight is insufficient</a:t>
            </a:r>
          </a:p>
          <a:p>
            <a:pPr marL="0" indent="0" eaLnBrk="1" hangingPunct="1">
              <a:lnSpc>
                <a:spcPct val="100000"/>
              </a:lnSpc>
              <a:buFontTx/>
              <a:buChar char="-"/>
            </a:pPr>
            <a:r>
              <a:rPr lang="en-US" dirty="0" smtClean="0"/>
              <a:t> provide electricity via renewable means: wind, PV, CHP</a:t>
            </a:r>
          </a:p>
        </p:txBody>
      </p:sp>
      <p:sp>
        <p:nvSpPr>
          <p:cNvPr id="36867" name="Rectangle 3"/>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sz="2600" dirty="0" smtClean="0">
                <a:solidFill>
                  <a:srgbClr val="00B0F0"/>
                </a:solidFill>
              </a:rPr>
              <a:t>Passive Lighting Strategies: </a:t>
            </a:r>
          </a:p>
        </p:txBody>
      </p:sp>
      <p:pic>
        <p:nvPicPr>
          <p:cNvPr id="36868" name="Picture 4" descr="DSCN3285"/>
          <p:cNvPicPr>
            <a:picLocks noChangeAspect="1" noChangeArrowheads="1"/>
          </p:cNvPicPr>
          <p:nvPr/>
        </p:nvPicPr>
        <p:blipFill>
          <a:blip r:embed="rId2" cstate="print"/>
          <a:srcRect/>
          <a:stretch>
            <a:fillRect/>
          </a:stretch>
        </p:blipFill>
        <p:spPr bwMode="auto">
          <a:xfrm>
            <a:off x="5257800" y="1219200"/>
            <a:ext cx="3325813" cy="4433888"/>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36869" name="TextBox 5"/>
          <p:cNvSpPr txBox="1">
            <a:spLocks noChangeArrowheads="1"/>
          </p:cNvSpPr>
          <p:nvPr/>
        </p:nvSpPr>
        <p:spPr bwMode="auto">
          <a:xfrm>
            <a:off x="5257800" y="5715000"/>
            <a:ext cx="3352800" cy="738188"/>
          </a:xfrm>
          <a:prstGeom prst="rect">
            <a:avLst/>
          </a:prstGeom>
          <a:noFill/>
          <a:ln w="9525">
            <a:noFill/>
            <a:miter lim="800000"/>
            <a:headEnd/>
            <a:tailEnd/>
          </a:ln>
        </p:spPr>
        <p:txBody>
          <a:bodyPr>
            <a:spAutoFit/>
          </a:bodyPr>
          <a:lstStyle/>
          <a:p>
            <a:r>
              <a:rPr lang="en-US" sz="1400" dirty="0"/>
              <a:t>Lights on due to occupant sensors when there is adequate daylight – WASTES ENERGY!</a:t>
            </a:r>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295400" y="381000"/>
            <a:ext cx="7848600" cy="838200"/>
          </a:xfrm>
          <a:solidFill>
            <a:schemeClr val="tx1"/>
          </a:solidFill>
        </p:spPr>
        <p:txBody>
          <a:bodyPr/>
          <a:lstStyle/>
          <a:p>
            <a:pPr eaLnBrk="1" hangingPunct="1"/>
            <a:r>
              <a:rPr lang="en-US" sz="2600" dirty="0" smtClean="0">
                <a:solidFill>
                  <a:srgbClr val="00B0F0"/>
                </a:solidFill>
              </a:rPr>
              <a:t>Passive Lighting Strategies: </a:t>
            </a:r>
            <a:r>
              <a:rPr lang="en-US" sz="2600" dirty="0" smtClean="0">
                <a:solidFill>
                  <a:srgbClr val="0040CC"/>
                </a:solidFill>
              </a:rPr>
              <a:t/>
            </a:r>
            <a:br>
              <a:rPr lang="en-US" sz="2600" dirty="0" smtClean="0">
                <a:solidFill>
                  <a:srgbClr val="0040CC"/>
                </a:solidFill>
              </a:rPr>
            </a:br>
            <a:r>
              <a:rPr lang="en-US" sz="2600" dirty="0" smtClean="0">
                <a:solidFill>
                  <a:schemeClr val="bg1"/>
                </a:solidFill>
              </a:rPr>
              <a:t>Orientation and building planning</a:t>
            </a:r>
          </a:p>
        </p:txBody>
      </p:sp>
      <p:sp>
        <p:nvSpPr>
          <p:cNvPr id="80899" name="Rectangle 3"/>
          <p:cNvSpPr>
            <a:spLocks noGrp="1" noChangeArrowheads="1"/>
          </p:cNvSpPr>
          <p:nvPr>
            <p:ph type="body" idx="1"/>
          </p:nvPr>
        </p:nvSpPr>
        <p:spPr>
          <a:xfrm>
            <a:off x="1295400" y="1295400"/>
            <a:ext cx="7010400" cy="4724400"/>
          </a:xfrm>
        </p:spPr>
        <p:txBody>
          <a:bodyPr/>
          <a:lstStyle/>
          <a:p>
            <a:pPr marL="0" indent="0" eaLnBrk="1" hangingPunct="1">
              <a:buFontTx/>
              <a:buChar char="-"/>
            </a:pPr>
            <a:r>
              <a:rPr lang="en-US" dirty="0" smtClean="0"/>
              <a:t> start with solar geometry</a:t>
            </a:r>
          </a:p>
          <a:p>
            <a:pPr marL="0" indent="0" eaLnBrk="1" hangingPunct="1">
              <a:buFontTx/>
              <a:buChar char="-"/>
            </a:pPr>
            <a:r>
              <a:rPr lang="en-US" dirty="0" smtClean="0"/>
              <a:t> understand context, sky dome, adjacent buildings and potential overshadowing</a:t>
            </a:r>
          </a:p>
          <a:p>
            <a:pPr marL="0" indent="0" eaLnBrk="1" hangingPunct="1">
              <a:buFontTx/>
              <a:buChar char="-"/>
            </a:pPr>
            <a:r>
              <a:rPr lang="en-US" dirty="0" smtClean="0"/>
              <a:t> be able to differentiate between sunlight (heat) and daylight (seeing)</a:t>
            </a:r>
          </a:p>
          <a:p>
            <a:pPr marL="0" indent="0" eaLnBrk="1" hangingPunct="1">
              <a:buFontTx/>
              <a:buChar char="-"/>
            </a:pPr>
            <a:r>
              <a:rPr lang="en-US" dirty="0" smtClean="0"/>
              <a:t> understand occupancy/use requirements</a:t>
            </a:r>
          </a:p>
          <a:p>
            <a:pPr marL="0" indent="0" eaLnBrk="1" hangingPunct="1">
              <a:buFontTx/>
              <a:buChar char="-"/>
            </a:pPr>
            <a:r>
              <a:rPr lang="en-US" dirty="0" smtClean="0"/>
              <a:t> maximize areas served by daylight</a:t>
            </a:r>
          </a:p>
          <a:p>
            <a:pPr marL="0" indent="0" eaLnBrk="1" hangingPunct="1">
              <a:buFontTx/>
              <a:buChar char="-"/>
            </a:pPr>
            <a:r>
              <a:rPr lang="en-US" dirty="0" smtClean="0"/>
              <a:t> explore different glazing strategies: side, clerestory, top</a:t>
            </a:r>
          </a:p>
          <a:p>
            <a:pPr marL="0" indent="0" eaLnBrk="1" hangingPunct="1">
              <a:buFontTx/>
              <a:buChar char="-"/>
            </a:pPr>
            <a:r>
              <a:rPr lang="en-US" dirty="0" smtClean="0"/>
              <a:t> consider light shelves and reflected light</a:t>
            </a: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body" idx="1"/>
          </p:nvPr>
        </p:nvSpPr>
        <p:spPr>
          <a:xfrm>
            <a:off x="1295400" y="1295400"/>
            <a:ext cx="3581400" cy="4724400"/>
          </a:xfrm>
        </p:spPr>
        <p:txBody>
          <a:bodyPr/>
          <a:lstStyle/>
          <a:p>
            <a:pPr marL="0" indent="0" eaLnBrk="1" hangingPunct="1">
              <a:buFontTx/>
              <a:buChar char="-"/>
            </a:pPr>
            <a:r>
              <a:rPr lang="en-US" smtClean="0"/>
              <a:t> incorporate light dynamics</a:t>
            </a:r>
          </a:p>
          <a:p>
            <a:pPr marL="0" indent="0" eaLnBrk="1" hangingPunct="1">
              <a:buFontTx/>
              <a:buChar char="-"/>
            </a:pPr>
            <a:r>
              <a:rPr lang="en-US" smtClean="0"/>
              <a:t> avoid glare</a:t>
            </a:r>
          </a:p>
          <a:p>
            <a:pPr marL="0" indent="0" eaLnBrk="1" hangingPunct="1">
              <a:buFontTx/>
              <a:buChar char="-"/>
            </a:pPr>
            <a:r>
              <a:rPr lang="en-US" smtClean="0"/>
              <a:t> understand the function of material selection; ie. reflectivity and surface qualities</a:t>
            </a:r>
          </a:p>
          <a:p>
            <a:pPr marL="0" indent="0" eaLnBrk="1" hangingPunct="1">
              <a:buFontTx/>
              <a:buChar char="-"/>
            </a:pPr>
            <a:r>
              <a:rPr lang="en-US" smtClean="0"/>
              <a:t> balance color and reflectivity with amount of daylight provided</a:t>
            </a:r>
          </a:p>
        </p:txBody>
      </p:sp>
      <p:sp>
        <p:nvSpPr>
          <p:cNvPr id="35843" name="Rectangle 3"/>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sz="2600" dirty="0" smtClean="0">
                <a:solidFill>
                  <a:srgbClr val="00B0F0"/>
                </a:solidFill>
              </a:rPr>
              <a:t>Passive Lighting Strategies: </a:t>
            </a:r>
            <a:r>
              <a:rPr lang="en-US" sz="2600" dirty="0" smtClean="0">
                <a:solidFill>
                  <a:srgbClr val="0040CC"/>
                </a:solidFill>
              </a:rPr>
              <a:t/>
            </a:r>
            <a:br>
              <a:rPr lang="en-US" sz="2600" dirty="0" smtClean="0">
                <a:solidFill>
                  <a:srgbClr val="0040CC"/>
                </a:solidFill>
              </a:rPr>
            </a:br>
            <a:r>
              <a:rPr lang="en-US" sz="2600" dirty="0" smtClean="0">
                <a:solidFill>
                  <a:schemeClr val="bg1"/>
                </a:solidFill>
              </a:rPr>
              <a:t>Glare, color, reflectivity and materials</a:t>
            </a:r>
          </a:p>
        </p:txBody>
      </p:sp>
      <p:pic>
        <p:nvPicPr>
          <p:cNvPr id="35844" name="Picture 4" descr="DSCN3274"/>
          <p:cNvPicPr>
            <a:picLocks noChangeAspect="1" noChangeArrowheads="1"/>
          </p:cNvPicPr>
          <p:nvPr/>
        </p:nvPicPr>
        <p:blipFill>
          <a:blip r:embed="rId2" cstate="print"/>
          <a:srcRect/>
          <a:stretch>
            <a:fillRect/>
          </a:stretch>
        </p:blipFill>
        <p:spPr bwMode="auto">
          <a:xfrm>
            <a:off x="4876800" y="1371600"/>
            <a:ext cx="3886200" cy="2914650"/>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5" name="Picture 4" descr="DSCN3756-small.jpg"/>
          <p:cNvPicPr>
            <a:picLocks noChangeAspect="1"/>
          </p:cNvPicPr>
          <p:nvPr/>
        </p:nvPicPr>
        <p:blipFill>
          <a:blip r:embed="rId3" cstate="print"/>
          <a:srcRect/>
          <a:stretch>
            <a:fillRect/>
          </a:stretch>
        </p:blipFill>
        <p:spPr bwMode="auto">
          <a:xfrm>
            <a:off x="5334000" y="1727200"/>
            <a:ext cx="3676650" cy="4902200"/>
          </a:xfrm>
          <a:prstGeom prst="rect">
            <a:avLst/>
          </a:prstGeom>
          <a:noFill/>
          <a:ln w="9525">
            <a:noFill/>
            <a:miter lim="800000"/>
            <a:headEnd/>
            <a:tailEnd/>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22">
                                            <p:txEl>
                                              <p:pRg st="0" end="0"/>
                                            </p:txEl>
                                          </p:spTgt>
                                        </p:tgtEl>
                                        <p:attrNameLst>
                                          <p:attrName>style.visibility</p:attrName>
                                        </p:attrNameLst>
                                      </p:cBhvr>
                                      <p:to>
                                        <p:strVal val="visible"/>
                                      </p:to>
                                    </p:set>
                                    <p:anim calcmode="lin" valueType="num">
                                      <p:cBhvr additive="base">
                                        <p:cTn id="7" dur="500" fill="hold"/>
                                        <p:tgtEl>
                                          <p:spTgt spid="819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2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1922">
                                            <p:txEl>
                                              <p:pRg st="1" end="1"/>
                                            </p:txEl>
                                          </p:spTgt>
                                        </p:tgtEl>
                                        <p:attrNameLst>
                                          <p:attrName>style.visibility</p:attrName>
                                        </p:attrNameLst>
                                      </p:cBhvr>
                                      <p:to>
                                        <p:strVal val="visible"/>
                                      </p:to>
                                    </p:set>
                                    <p:anim calcmode="lin" valueType="num">
                                      <p:cBhvr additive="base">
                                        <p:cTn id="11" dur="500" fill="hold"/>
                                        <p:tgtEl>
                                          <p:spTgt spid="8192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192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1922">
                                            <p:txEl>
                                              <p:pRg st="2" end="2"/>
                                            </p:txEl>
                                          </p:spTgt>
                                        </p:tgtEl>
                                        <p:attrNameLst>
                                          <p:attrName>style.visibility</p:attrName>
                                        </p:attrNameLst>
                                      </p:cBhvr>
                                      <p:to>
                                        <p:strVal val="visible"/>
                                      </p:to>
                                    </p:set>
                                    <p:anim calcmode="lin" valueType="num">
                                      <p:cBhvr additive="base">
                                        <p:cTn id="17" dur="500" fill="hold"/>
                                        <p:tgtEl>
                                          <p:spTgt spid="8192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192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1922">
                                            <p:txEl>
                                              <p:pRg st="3" end="3"/>
                                            </p:txEl>
                                          </p:spTgt>
                                        </p:tgtEl>
                                        <p:attrNameLst>
                                          <p:attrName>style.visibility</p:attrName>
                                        </p:attrNameLst>
                                      </p:cBhvr>
                                      <p:to>
                                        <p:strVal val="visible"/>
                                      </p:to>
                                    </p:set>
                                    <p:anim calcmode="lin" valueType="num">
                                      <p:cBhvr additive="base">
                                        <p:cTn id="25" dur="500" fill="hold"/>
                                        <p:tgtEl>
                                          <p:spTgt spid="8192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2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5" descr="DSC_9537.JPG"/>
          <p:cNvPicPr>
            <a:picLocks noChangeAspect="1"/>
          </p:cNvPicPr>
          <p:nvPr/>
        </p:nvPicPr>
        <p:blipFill>
          <a:blip r:embed="rId3" cstate="print"/>
          <a:srcRect/>
          <a:stretch>
            <a:fillRect/>
          </a:stretch>
        </p:blipFill>
        <p:spPr bwMode="auto">
          <a:xfrm>
            <a:off x="1676400" y="1143000"/>
            <a:ext cx="7156450" cy="4803775"/>
          </a:xfrm>
          <a:prstGeom prst="rect">
            <a:avLst/>
          </a:prstGeom>
          <a:noFill/>
          <a:ln w="9525">
            <a:noFill/>
            <a:miter lim="800000"/>
            <a:headEnd/>
            <a:tailEnd/>
          </a:ln>
        </p:spPr>
      </p:pic>
      <p:sp>
        <p:nvSpPr>
          <p:cNvPr id="117763" name="Rectangle 2"/>
          <p:cNvSpPr>
            <a:spLocks noGrp="1" noChangeArrowheads="1"/>
          </p:cNvSpPr>
          <p:nvPr>
            <p:ph type="title"/>
          </p:nvPr>
        </p:nvSpPr>
        <p:spPr>
          <a:xfrm>
            <a:off x="1371600" y="381000"/>
            <a:ext cx="7162800" cy="838200"/>
          </a:xfrm>
        </p:spPr>
        <p:txBody>
          <a:bodyPr/>
          <a:lstStyle/>
          <a:p>
            <a:pPr eaLnBrk="1" hangingPunct="1"/>
            <a:r>
              <a:rPr lang="en-US" smtClean="0"/>
              <a:t>Daylight All Occupied Zones</a:t>
            </a:r>
          </a:p>
        </p:txBody>
      </p:sp>
      <p:sp>
        <p:nvSpPr>
          <p:cNvPr id="117764" name="TextBox 4"/>
          <p:cNvSpPr txBox="1">
            <a:spLocks noChangeArrowheads="1"/>
          </p:cNvSpPr>
          <p:nvPr/>
        </p:nvSpPr>
        <p:spPr bwMode="auto">
          <a:xfrm>
            <a:off x="1371600" y="5943600"/>
            <a:ext cx="7620000" cy="584775"/>
          </a:xfrm>
          <a:prstGeom prst="rect">
            <a:avLst/>
          </a:prstGeom>
          <a:noFill/>
          <a:ln w="9525">
            <a:noFill/>
            <a:miter lim="800000"/>
            <a:headEnd/>
            <a:tailEnd/>
          </a:ln>
        </p:spPr>
        <p:txBody>
          <a:bodyPr wrap="square">
            <a:spAutoFit/>
          </a:bodyPr>
          <a:lstStyle/>
          <a:p>
            <a:r>
              <a:rPr lang="en-US" sz="1600" dirty="0"/>
              <a:t>Electric lights are only ON when there is insufficient daylight</a:t>
            </a:r>
            <a:r>
              <a:rPr lang="en-US" sz="1600" dirty="0" smtClean="0"/>
              <a:t>.</a:t>
            </a:r>
          </a:p>
          <a:p>
            <a:r>
              <a:rPr lang="en-US" sz="1600" dirty="0" smtClean="0"/>
              <a:t>You need a THIN plan to make this work. Depth from window cannot exceed 5 m.</a:t>
            </a:r>
            <a:endParaRPr lang="en-US" sz="1600" dirty="0"/>
          </a:p>
        </p:txBody>
      </p:sp>
      <p:pic>
        <p:nvPicPr>
          <p:cNvPr id="5" name="Picture 4" descr="daylighting.jpg"/>
          <p:cNvPicPr>
            <a:picLocks noChangeAspect="1"/>
          </p:cNvPicPr>
          <p:nvPr/>
        </p:nvPicPr>
        <p:blipFill>
          <a:blip r:embed="rId4" cstate="print"/>
          <a:srcRect/>
          <a:stretch>
            <a:fillRect/>
          </a:stretch>
        </p:blipFill>
        <p:spPr bwMode="auto">
          <a:xfrm>
            <a:off x="1447800" y="1066800"/>
            <a:ext cx="7423150" cy="4953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6096000" y="2895601"/>
            <a:ext cx="5486400" cy="304800"/>
          </a:xfrm>
        </p:spPr>
        <p:txBody>
          <a:bodyPr/>
          <a:lstStyle/>
          <a:p>
            <a:r>
              <a:rPr lang="en-US" sz="1000" b="0" dirty="0" smtClean="0">
                <a:solidFill>
                  <a:schemeClr val="tx1"/>
                </a:solidFill>
                <a:latin typeface="+mn-lt"/>
              </a:rPr>
              <a:t>“Double-Skin Façades: Integrated Planning.” </a:t>
            </a:r>
            <a:r>
              <a:rPr lang="en-US" sz="1000" b="0" dirty="0" err="1" smtClean="0">
                <a:solidFill>
                  <a:schemeClr val="tx1"/>
                </a:solidFill>
                <a:latin typeface="+mn-lt"/>
              </a:rPr>
              <a:t>Oesterle</a:t>
            </a:r>
            <a:r>
              <a:rPr lang="en-US" sz="1000" b="0" dirty="0" smtClean="0">
                <a:solidFill>
                  <a:schemeClr val="tx1"/>
                </a:solidFill>
                <a:latin typeface="+mn-lt"/>
              </a:rPr>
              <a:t>, </a:t>
            </a:r>
            <a:r>
              <a:rPr lang="en-US" sz="1000" b="0" dirty="0" err="1" smtClean="0">
                <a:solidFill>
                  <a:schemeClr val="tx1"/>
                </a:solidFill>
                <a:latin typeface="+mn-lt"/>
              </a:rPr>
              <a:t>Lieb</a:t>
            </a:r>
            <a:r>
              <a:rPr lang="en-US" sz="1000" b="0" dirty="0" smtClean="0">
                <a:solidFill>
                  <a:schemeClr val="tx1"/>
                </a:solidFill>
                <a:latin typeface="+mn-lt"/>
              </a:rPr>
              <a:t>, Lutz, </a:t>
            </a:r>
            <a:r>
              <a:rPr lang="en-US" sz="1000" b="0" dirty="0" err="1" smtClean="0">
                <a:solidFill>
                  <a:schemeClr val="tx1"/>
                </a:solidFill>
                <a:latin typeface="+mn-lt"/>
              </a:rPr>
              <a:t>Heusler</a:t>
            </a:r>
            <a:r>
              <a:rPr lang="en-US" sz="1000" b="0" dirty="0" smtClean="0">
                <a:solidFill>
                  <a:schemeClr val="tx1"/>
                </a:solidFill>
                <a:latin typeface="+mn-lt"/>
              </a:rPr>
              <a:t>. </a:t>
            </a:r>
            <a:r>
              <a:rPr lang="en-US" sz="1000" b="0" dirty="0" err="1" smtClean="0">
                <a:solidFill>
                  <a:schemeClr val="tx1"/>
                </a:solidFill>
                <a:latin typeface="+mn-lt"/>
              </a:rPr>
              <a:t>Prestel</a:t>
            </a:r>
            <a:r>
              <a:rPr lang="en-US" sz="1000" b="0" dirty="0" smtClean="0">
                <a:solidFill>
                  <a:schemeClr val="tx1"/>
                </a:solidFill>
                <a:latin typeface="+mn-lt"/>
              </a:rPr>
              <a:t>, 2001. p.80</a:t>
            </a:r>
            <a:endParaRPr lang="en-CA" sz="1000" b="0" dirty="0">
              <a:solidFill>
                <a:schemeClr val="tx1"/>
              </a:solidFill>
              <a:latin typeface="+mn-lt"/>
            </a:endParaRPr>
          </a:p>
        </p:txBody>
      </p:sp>
      <p:pic>
        <p:nvPicPr>
          <p:cNvPr id="4" name="Picture 3" descr="df_curve3"/>
          <p:cNvPicPr>
            <a:picLocks noChangeAspect="1" noChangeArrowheads="1"/>
          </p:cNvPicPr>
          <p:nvPr/>
        </p:nvPicPr>
        <p:blipFill>
          <a:blip r:embed="rId2" cstate="print"/>
          <a:srcRect/>
          <a:stretch>
            <a:fillRect/>
          </a:stretch>
        </p:blipFill>
        <p:spPr bwMode="auto">
          <a:xfrm>
            <a:off x="1464683" y="381000"/>
            <a:ext cx="7222117" cy="5032375"/>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5" name="Text Box 4"/>
          <p:cNvSpPr txBox="1">
            <a:spLocks noChangeArrowheads="1"/>
          </p:cNvSpPr>
          <p:nvPr/>
        </p:nvSpPr>
        <p:spPr bwMode="auto">
          <a:xfrm>
            <a:off x="1447800" y="5562600"/>
            <a:ext cx="7010400" cy="1200329"/>
          </a:xfrm>
          <a:prstGeom prst="rect">
            <a:avLst/>
          </a:prstGeom>
          <a:noFill/>
          <a:ln w="9525">
            <a:noFill/>
            <a:miter lim="800000"/>
            <a:headEnd/>
            <a:tailEnd/>
          </a:ln>
        </p:spPr>
        <p:txBody>
          <a:bodyPr wrap="square">
            <a:spAutoFit/>
          </a:bodyPr>
          <a:lstStyle/>
          <a:p>
            <a:pPr>
              <a:spcBef>
                <a:spcPct val="50000"/>
              </a:spcBef>
              <a:buFont typeface="Arial" pitchFamily="34" charset="0"/>
              <a:buChar char="•"/>
            </a:pPr>
            <a:r>
              <a:rPr lang="en-US" sz="1600" dirty="0" smtClean="0"/>
              <a:t> Amount of light determined by height of room, window design, head height, sill height + </a:t>
            </a:r>
            <a:r>
              <a:rPr lang="en-US" sz="1600" dirty="0" err="1" smtClean="0"/>
              <a:t>colour</a:t>
            </a:r>
            <a:r>
              <a:rPr lang="en-US" sz="1600" dirty="0" smtClean="0"/>
              <a:t> of surfaces and presence of furniture</a:t>
            </a:r>
          </a:p>
          <a:p>
            <a:pPr>
              <a:spcBef>
                <a:spcPct val="50000"/>
              </a:spcBef>
              <a:buFont typeface="Arial" pitchFamily="34" charset="0"/>
              <a:buChar char="•"/>
            </a:pPr>
            <a:r>
              <a:rPr lang="en-US" sz="1600" dirty="0" smtClean="0"/>
              <a:t> LEED </a:t>
            </a:r>
            <a:r>
              <a:rPr lang="en-US" sz="1600" dirty="0"/>
              <a:t>daylight credit requires a minimum </a:t>
            </a:r>
            <a:r>
              <a:rPr lang="en-US" sz="1600" dirty="0" smtClean="0"/>
              <a:t>Daylight Factor </a:t>
            </a:r>
            <a:r>
              <a:rPr lang="en-US" sz="1600" dirty="0"/>
              <a:t>of 2</a:t>
            </a:r>
            <a:r>
              <a:rPr lang="en-US" sz="1600" dirty="0" smtClean="0"/>
              <a:t>%</a:t>
            </a:r>
            <a:r>
              <a:rPr lang="en-US" dirty="0" smtClean="0"/>
              <a:t/>
            </a:r>
            <a:br>
              <a:rPr lang="en-US" dirty="0" smtClean="0"/>
            </a:br>
            <a:endParaRPr lang="en-US" sz="1600" dirty="0" smtClean="0"/>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SC_9545.JPG"/>
          <p:cNvPicPr>
            <a:picLocks noChangeAspect="1"/>
          </p:cNvPicPr>
          <p:nvPr/>
        </p:nvPicPr>
        <p:blipFill>
          <a:blip r:embed="rId2" cstate="print"/>
          <a:stretch>
            <a:fillRect/>
          </a:stretch>
        </p:blipFill>
        <p:spPr>
          <a:xfrm>
            <a:off x="5486400" y="762000"/>
            <a:ext cx="3478257" cy="5181600"/>
          </a:xfrm>
          <a:prstGeom prst="rect">
            <a:avLst/>
          </a:prstGeom>
          <a:effectLst>
            <a:outerShdw blurRad="50800" dist="38100" dir="2700000" algn="tl" rotWithShape="0">
              <a:prstClr val="black">
                <a:alpha val="40000"/>
              </a:prstClr>
            </a:outerShdw>
          </a:effectLst>
        </p:spPr>
      </p:pic>
      <p:sp>
        <p:nvSpPr>
          <p:cNvPr id="6" name="TextBox 5"/>
          <p:cNvSpPr txBox="1"/>
          <p:nvPr/>
        </p:nvSpPr>
        <p:spPr>
          <a:xfrm>
            <a:off x="1371600" y="6019800"/>
            <a:ext cx="7467600" cy="646331"/>
          </a:xfrm>
          <a:prstGeom prst="rect">
            <a:avLst/>
          </a:prstGeom>
          <a:noFill/>
        </p:spPr>
        <p:txBody>
          <a:bodyPr wrap="square" rtlCol="0">
            <a:spAutoFit/>
          </a:bodyPr>
          <a:lstStyle/>
          <a:p>
            <a:r>
              <a:rPr lang="en-CA" sz="1800" dirty="0" smtClean="0"/>
              <a:t>Watch out for finish colours. The natural colour of the wood made the left hand space more difficult to light naturally.</a:t>
            </a:r>
            <a:endParaRPr lang="en-CA" sz="1800" dirty="0"/>
          </a:p>
        </p:txBody>
      </p:sp>
      <p:pic>
        <p:nvPicPr>
          <p:cNvPr id="8" name="Picture 7" descr="DSC_9599.JPG"/>
          <p:cNvPicPr>
            <a:picLocks noChangeAspect="1"/>
          </p:cNvPicPr>
          <p:nvPr/>
        </p:nvPicPr>
        <p:blipFill>
          <a:blip r:embed="rId3" cstate="print"/>
          <a:stretch>
            <a:fillRect/>
          </a:stretch>
        </p:blipFill>
        <p:spPr>
          <a:xfrm>
            <a:off x="1752600" y="762000"/>
            <a:ext cx="3505200" cy="5221737"/>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sz="2400" dirty="0" smtClean="0">
                <a:solidFill>
                  <a:schemeClr val="bg1"/>
                </a:solidFill>
              </a:rPr>
              <a:t>Innovation and Design Process, 5 of 5 possible points </a:t>
            </a:r>
            <a:r>
              <a:rPr lang="en-US" dirty="0" smtClean="0"/>
              <a:t/>
            </a:r>
            <a:br>
              <a:rPr lang="en-US" dirty="0" smtClean="0"/>
            </a:br>
            <a:endParaRPr lang="en-US" dirty="0" smtClean="0"/>
          </a:p>
        </p:txBody>
      </p:sp>
      <p:sp>
        <p:nvSpPr>
          <p:cNvPr id="126979" name="Content Placeholder 2"/>
          <p:cNvSpPr>
            <a:spLocks noGrp="1"/>
          </p:cNvSpPr>
          <p:nvPr>
            <p:ph idx="1"/>
          </p:nvPr>
        </p:nvSpPr>
        <p:spPr>
          <a:xfrm>
            <a:off x="1295400" y="1295400"/>
            <a:ext cx="7543800" cy="4724400"/>
          </a:xfrm>
        </p:spPr>
        <p:txBody>
          <a:bodyPr/>
          <a:lstStyle/>
          <a:p>
            <a:pPr lvl="1"/>
            <a:r>
              <a:rPr lang="en-US" sz="1600" smtClean="0">
                <a:solidFill>
                  <a:srgbClr val="787878"/>
                </a:solidFill>
              </a:rPr>
              <a:t>ID Credit 1.1, Innovation in Design "Exemplary Performance, EAc6"</a:t>
            </a:r>
          </a:p>
          <a:p>
            <a:pPr lvl="1"/>
            <a:r>
              <a:rPr lang="en-US" sz="1600" smtClean="0">
                <a:solidFill>
                  <a:srgbClr val="787878"/>
                </a:solidFill>
              </a:rPr>
              <a:t>ID Credit 1.2, Innovation in Design "Exemplary Performance, EAc2"</a:t>
            </a:r>
          </a:p>
          <a:p>
            <a:pPr lvl="1"/>
            <a:r>
              <a:rPr lang="en-US" sz="1600" smtClean="0">
                <a:solidFill>
                  <a:srgbClr val="787878"/>
                </a:solidFill>
              </a:rPr>
              <a:t>ID Credit 1.3, Innovation in Design "Carbon Neutral Building Operation"</a:t>
            </a:r>
          </a:p>
          <a:p>
            <a:pPr lvl="1"/>
            <a:r>
              <a:rPr lang="en-US" sz="1600" smtClean="0">
                <a:solidFill>
                  <a:srgbClr val="787878"/>
                </a:solidFill>
              </a:rPr>
              <a:t>ID Credit 1.4, Innovation in Design "Exemplary Performance, MRc5.1"</a:t>
            </a:r>
          </a:p>
          <a:p>
            <a:pPr lvl="1"/>
            <a:r>
              <a:rPr lang="en-US" sz="1600" smtClean="0">
                <a:solidFill>
                  <a:srgbClr val="787878"/>
                </a:solidFill>
              </a:rPr>
              <a:t>ID Credit 2, LEED® Accredited Professional </a:t>
            </a:r>
          </a:p>
          <a:p>
            <a:endParaRPr lang="en-US" sz="1600" smtClean="0">
              <a:solidFill>
                <a:srgbClr val="787878"/>
              </a:solidFill>
            </a:endParaRPr>
          </a:p>
        </p:txBody>
      </p:sp>
      <p:sp>
        <p:nvSpPr>
          <p:cNvPr id="126980" name="Rectangle 3"/>
          <p:cNvSpPr>
            <a:spLocks noChangeArrowheads="1"/>
          </p:cNvSpPr>
          <p:nvPr/>
        </p:nvSpPr>
        <p:spPr bwMode="auto">
          <a:xfrm flipV="1">
            <a:off x="1371600" y="1295400"/>
            <a:ext cx="7315200" cy="1676400"/>
          </a:xfrm>
          <a:prstGeom prst="rect">
            <a:avLst/>
          </a:prstGeom>
          <a:noFill/>
          <a:ln w="31750">
            <a:solidFill>
              <a:srgbClr val="FF0000"/>
            </a:solidFill>
            <a:round/>
            <a:headEnd/>
            <a:tailEnd/>
          </a:ln>
          <a:effectLst>
            <a:outerShdw blurRad="50800" dist="38100" dir="2700000" algn="tl" rotWithShape="0">
              <a:prstClr val="black">
                <a:alpha val="40000"/>
              </a:prstClr>
            </a:outerShdw>
          </a:effectLst>
        </p:spPr>
        <p:txBody>
          <a:bodyPr/>
          <a:lstStyle/>
          <a:p>
            <a:endParaRPr lang="en-US"/>
          </a:p>
        </p:txBody>
      </p:sp>
      <p:pic>
        <p:nvPicPr>
          <p:cNvPr id="126981" name="Picture 4" descr="DSC_9522.JPG"/>
          <p:cNvPicPr>
            <a:picLocks noChangeAspect="1"/>
          </p:cNvPicPr>
          <p:nvPr/>
        </p:nvPicPr>
        <p:blipFill>
          <a:blip r:embed="rId2" cstate="print"/>
          <a:srcRect/>
          <a:stretch>
            <a:fillRect/>
          </a:stretch>
        </p:blipFill>
        <p:spPr bwMode="auto">
          <a:xfrm>
            <a:off x="4572000" y="3411538"/>
            <a:ext cx="4565650" cy="3065462"/>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6" name="TextBox 5"/>
          <p:cNvSpPr txBox="1"/>
          <p:nvPr/>
        </p:nvSpPr>
        <p:spPr>
          <a:xfrm>
            <a:off x="1752600" y="4876800"/>
            <a:ext cx="2590800" cy="1631216"/>
          </a:xfrm>
          <a:prstGeom prst="rect">
            <a:avLst/>
          </a:prstGeom>
          <a:solidFill>
            <a:srgbClr val="29D033"/>
          </a:solidFill>
          <a:effectLst>
            <a:outerShdw blurRad="50800" dist="38100" dir="2700000" algn="tl" rotWithShape="0">
              <a:prstClr val="black">
                <a:alpha val="40000"/>
              </a:prstClr>
            </a:outerShdw>
          </a:effectLst>
        </p:spPr>
        <p:txBody>
          <a:bodyPr wrap="square" rtlCol="0">
            <a:spAutoFit/>
          </a:bodyPr>
          <a:lstStyle/>
          <a:p>
            <a:r>
              <a:rPr lang="en-CA" sz="2000" dirty="0" smtClean="0"/>
              <a:t>Achieving carbon neutrality will pretty well guarantee ID credits for excesses in other categories.</a:t>
            </a:r>
            <a:endParaRPr lang="en-CA" sz="2000" dirty="0"/>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6"/>
          <p:cNvSpPr>
            <a:spLocks noChangeArrowheads="1"/>
          </p:cNvSpPr>
          <p:nvPr/>
        </p:nvSpPr>
        <p:spPr bwMode="auto">
          <a:xfrm>
            <a:off x="-76200" y="0"/>
            <a:ext cx="9220200" cy="6858000"/>
          </a:xfrm>
          <a:prstGeom prst="rect">
            <a:avLst/>
          </a:prstGeom>
          <a:solidFill>
            <a:srgbClr val="009900"/>
          </a:solidFill>
          <a:ln w="9525">
            <a:solidFill>
              <a:srgbClr val="29D033"/>
            </a:solidFill>
            <a:miter lim="800000"/>
            <a:headEnd/>
            <a:tailEnd/>
          </a:ln>
        </p:spPr>
        <p:txBody>
          <a:bodyPr wrap="none" anchor="ctr"/>
          <a:lstStyle/>
          <a:p>
            <a:endParaRPr lang="en-US"/>
          </a:p>
        </p:txBody>
      </p:sp>
      <p:sp>
        <p:nvSpPr>
          <p:cNvPr id="4" name="Title 1"/>
          <p:cNvSpPr txBox="1">
            <a:spLocks/>
          </p:cNvSpPr>
          <p:nvPr/>
        </p:nvSpPr>
        <p:spPr bwMode="auto">
          <a:xfrm>
            <a:off x="914400" y="2133600"/>
            <a:ext cx="7162800" cy="251460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3000" b="1" i="0" u="none" strike="noStrike" kern="0" cap="none" spc="0" normalizeH="0" baseline="0" noProof="0" dirty="0" smtClean="0">
              <a:ln>
                <a:noFill/>
              </a:ln>
              <a:solidFill>
                <a:schemeClr val="bg1"/>
              </a:solidFill>
              <a:effectLst/>
              <a:uLnTx/>
              <a:uFillTx/>
              <a:latin typeface="+mj-lt"/>
              <a:ea typeface="+mj-ea"/>
              <a:cs typeface="+mj-cs"/>
            </a:endParaRPr>
          </a:p>
        </p:txBody>
      </p:sp>
      <p:sp>
        <p:nvSpPr>
          <p:cNvPr id="137219" name="Title 1"/>
          <p:cNvSpPr>
            <a:spLocks noGrp="1"/>
          </p:cNvSpPr>
          <p:nvPr>
            <p:ph type="title"/>
          </p:nvPr>
        </p:nvSpPr>
        <p:spPr>
          <a:xfrm>
            <a:off x="1066800" y="3124200"/>
            <a:ext cx="7162800" cy="838200"/>
          </a:xfrm>
        </p:spPr>
        <p:txBody>
          <a:bodyPr/>
          <a:lstStyle/>
          <a:p>
            <a:pPr algn="ctr"/>
            <a:r>
              <a:rPr lang="en-US" dirty="0" smtClean="0">
                <a:solidFill>
                  <a:schemeClr val="bg1"/>
                </a:solidFill>
              </a:rPr>
              <a:t>What is new in LEED 2009?</a:t>
            </a: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LEED 2009 and Carbon</a:t>
            </a:r>
            <a:endParaRPr lang="en-CA" dirty="0">
              <a:solidFill>
                <a:schemeClr val="bg1"/>
              </a:solidFill>
            </a:endParaRPr>
          </a:p>
        </p:txBody>
      </p:sp>
      <p:sp>
        <p:nvSpPr>
          <p:cNvPr id="3" name="Content Placeholder 2"/>
          <p:cNvSpPr>
            <a:spLocks noGrp="1"/>
          </p:cNvSpPr>
          <p:nvPr>
            <p:ph idx="1"/>
          </p:nvPr>
        </p:nvSpPr>
        <p:spPr/>
        <p:txBody>
          <a:bodyPr/>
          <a:lstStyle/>
          <a:p>
            <a:endParaRPr lang="en-CA" dirty="0" smtClean="0"/>
          </a:p>
          <a:p>
            <a:r>
              <a:rPr lang="en-CA" dirty="0" smtClean="0"/>
              <a:t> </a:t>
            </a:r>
            <a:r>
              <a:rPr lang="en-CA" b="1" dirty="0" smtClean="0"/>
              <a:t>General Changes: </a:t>
            </a:r>
          </a:p>
          <a:p>
            <a:r>
              <a:rPr lang="en-CA" dirty="0" smtClean="0"/>
              <a:t>• Total point score out of 110 rather than 70 </a:t>
            </a:r>
          </a:p>
          <a:p>
            <a:r>
              <a:rPr lang="en-CA" dirty="0" smtClean="0"/>
              <a:t>• Credit weightings have changed, increasing some, lowering others </a:t>
            </a:r>
          </a:p>
          <a:p>
            <a:r>
              <a:rPr lang="en-CA" dirty="0" smtClean="0"/>
              <a:t>• Merger of two-part credits when only difference was threshold (e.g., MR Credit 4.1 and 4.2 are now MR Credit 4 with two different threshold levels) </a:t>
            </a:r>
          </a:p>
          <a:p>
            <a:endParaRPr lang="en-CA" dirty="0"/>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leed2009-pie.jpg"/>
          <p:cNvPicPr>
            <a:picLocks noGrp="1" noChangeAspect="1"/>
          </p:cNvPicPr>
          <p:nvPr>
            <p:ph idx="1"/>
          </p:nvPr>
        </p:nvPicPr>
        <p:blipFill>
          <a:blip r:embed="rId2" cstate="print"/>
          <a:stretch>
            <a:fillRect/>
          </a:stretch>
        </p:blipFill>
        <p:spPr>
          <a:xfrm>
            <a:off x="1816477" y="1295400"/>
            <a:ext cx="6120645" cy="4724400"/>
          </a:xfrm>
          <a:effectLst>
            <a:outerShdw blurRad="50800" dist="38100" dir="2700000" algn="tl" rotWithShape="0">
              <a:prstClr val="black">
                <a:alpha val="40000"/>
              </a:prstClr>
            </a:outerShdw>
          </a:effectLst>
        </p:spPr>
      </p:pic>
      <p:sp>
        <p:nvSpPr>
          <p:cNvPr id="7"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LEED 2009 Credit Distribution</a:t>
            </a:r>
            <a:endParaRPr lang="en-CA" dirty="0">
              <a:solidFill>
                <a:schemeClr val="bg1"/>
              </a:solidFill>
            </a:endParaRP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LEED NC Credit Distribution</a:t>
            </a:r>
            <a:endParaRPr lang="en-CA" dirty="0">
              <a:solidFill>
                <a:schemeClr val="bg1"/>
              </a:solidFill>
            </a:endParaRPr>
          </a:p>
        </p:txBody>
      </p:sp>
      <p:pic>
        <p:nvPicPr>
          <p:cNvPr id="5" name="Content Placeholder 4" descr="leed nc pie.jpg"/>
          <p:cNvPicPr>
            <a:picLocks noGrp="1" noChangeAspect="1"/>
          </p:cNvPicPr>
          <p:nvPr>
            <p:ph idx="1"/>
          </p:nvPr>
        </p:nvPicPr>
        <p:blipFill>
          <a:blip r:embed="rId2" cstate="print"/>
          <a:stretch>
            <a:fillRect/>
          </a:stretch>
        </p:blipFill>
        <p:spPr>
          <a:xfrm>
            <a:off x="2099028" y="1295400"/>
            <a:ext cx="5555544" cy="4724400"/>
          </a:xfr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leed2009-pie.jpg"/>
          <p:cNvPicPr>
            <a:picLocks noGrp="1" noChangeAspect="1"/>
          </p:cNvPicPr>
          <p:nvPr>
            <p:ph idx="1"/>
          </p:nvPr>
        </p:nvPicPr>
        <p:blipFill>
          <a:blip r:embed="rId2" cstate="print"/>
          <a:stretch>
            <a:fillRect/>
          </a:stretch>
        </p:blipFill>
        <p:spPr>
          <a:xfrm>
            <a:off x="4405437" y="1295400"/>
            <a:ext cx="4738563" cy="3657600"/>
          </a:xfrm>
          <a:effectLst>
            <a:outerShdw blurRad="50800" dist="38100" dir="2700000" algn="tl" rotWithShape="0">
              <a:prstClr val="black">
                <a:alpha val="40000"/>
              </a:prstClr>
            </a:outerShdw>
          </a:effectLst>
        </p:spPr>
      </p:pic>
      <p:sp>
        <p:nvSpPr>
          <p:cNvPr id="7"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LEED 2009 Credit Comparison</a:t>
            </a:r>
            <a:endParaRPr lang="en-CA" dirty="0">
              <a:solidFill>
                <a:schemeClr val="bg1"/>
              </a:solidFill>
            </a:endParaRPr>
          </a:p>
        </p:txBody>
      </p:sp>
      <p:pic>
        <p:nvPicPr>
          <p:cNvPr id="4" name="Content Placeholder 4" descr="leed nc pie.jpg"/>
          <p:cNvPicPr>
            <a:picLocks noChangeAspect="1"/>
          </p:cNvPicPr>
          <p:nvPr/>
        </p:nvPicPr>
        <p:blipFill>
          <a:blip r:embed="rId3" cstate="print"/>
          <a:stretch>
            <a:fillRect/>
          </a:stretch>
        </p:blipFill>
        <p:spPr bwMode="auto">
          <a:xfrm>
            <a:off x="76201" y="1295399"/>
            <a:ext cx="4267199" cy="3628799"/>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5" name="TextBox 4"/>
          <p:cNvSpPr txBox="1"/>
          <p:nvPr/>
        </p:nvSpPr>
        <p:spPr>
          <a:xfrm>
            <a:off x="1676400" y="5257800"/>
            <a:ext cx="7010400" cy="1200329"/>
          </a:xfrm>
          <a:prstGeom prst="rect">
            <a:avLst/>
          </a:prstGeom>
          <a:noFill/>
        </p:spPr>
        <p:txBody>
          <a:bodyPr wrap="square" rtlCol="0">
            <a:spAutoFit/>
          </a:bodyPr>
          <a:lstStyle/>
          <a:p>
            <a:r>
              <a:rPr lang="en-CA" dirty="0" smtClean="0"/>
              <a:t>The most obvious change in the system is the increase in percentage of points for Energy &amp; Atmosphere and Sustainable Sites.</a:t>
            </a:r>
            <a:endParaRPr lang="en-CA" dirty="0"/>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LEED 2009 </a:t>
            </a:r>
            <a:r>
              <a:rPr lang="en-CA" dirty="0" err="1" smtClean="0">
                <a:solidFill>
                  <a:schemeClr val="bg1"/>
                </a:solidFill>
              </a:rPr>
              <a:t>vs</a:t>
            </a:r>
            <a:r>
              <a:rPr lang="en-CA" dirty="0" smtClean="0">
                <a:solidFill>
                  <a:schemeClr val="bg1"/>
                </a:solidFill>
              </a:rPr>
              <a:t> LEED Credit Distribution</a:t>
            </a:r>
            <a:endParaRPr lang="en-CA" dirty="0">
              <a:solidFill>
                <a:schemeClr val="bg1"/>
              </a:solidFill>
            </a:endParaRPr>
          </a:p>
        </p:txBody>
      </p:sp>
      <p:pic>
        <p:nvPicPr>
          <p:cNvPr id="5" name="Content Placeholder 4" descr="leed comparison.jpg"/>
          <p:cNvPicPr>
            <a:picLocks noGrp="1" noChangeAspect="1"/>
          </p:cNvPicPr>
          <p:nvPr>
            <p:ph idx="1"/>
          </p:nvPr>
        </p:nvPicPr>
        <p:blipFill>
          <a:blip r:embed="rId2" cstate="print"/>
          <a:stretch>
            <a:fillRect/>
          </a:stretch>
        </p:blipFill>
        <p:spPr>
          <a:xfrm>
            <a:off x="2586182" y="1295400"/>
            <a:ext cx="5110018" cy="5269706"/>
          </a:xfr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LEED 2009 Awards</a:t>
            </a:r>
            <a:endParaRPr lang="en-CA" dirty="0">
              <a:solidFill>
                <a:schemeClr val="bg1"/>
              </a:solidFill>
            </a:endParaRPr>
          </a:p>
        </p:txBody>
      </p:sp>
      <p:sp>
        <p:nvSpPr>
          <p:cNvPr id="3" name="Content Placeholder 2"/>
          <p:cNvSpPr>
            <a:spLocks noGrp="1"/>
          </p:cNvSpPr>
          <p:nvPr>
            <p:ph idx="1"/>
          </p:nvPr>
        </p:nvSpPr>
        <p:spPr/>
        <p:txBody>
          <a:bodyPr/>
          <a:lstStyle/>
          <a:p>
            <a:endParaRPr lang="en-CA" dirty="0" smtClean="0"/>
          </a:p>
          <a:p>
            <a:r>
              <a:rPr lang="en-CA" dirty="0" smtClean="0"/>
              <a:t> </a:t>
            </a:r>
            <a:endParaRPr lang="en-CA" dirty="0"/>
          </a:p>
        </p:txBody>
      </p:sp>
      <p:pic>
        <p:nvPicPr>
          <p:cNvPr id="4" name="Picture 3" descr="awards.jpg"/>
          <p:cNvPicPr>
            <a:picLocks noChangeAspect="1"/>
          </p:cNvPicPr>
          <p:nvPr/>
        </p:nvPicPr>
        <p:blipFill>
          <a:blip r:embed="rId2" cstate="print"/>
          <a:stretch>
            <a:fillRect/>
          </a:stretch>
        </p:blipFill>
        <p:spPr>
          <a:xfrm>
            <a:off x="1295400" y="1600200"/>
            <a:ext cx="7848600" cy="2343469"/>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Sustainable Sites</a:t>
            </a:r>
            <a:endParaRPr lang="en-CA" dirty="0">
              <a:solidFill>
                <a:schemeClr val="bg1"/>
              </a:solidFill>
            </a:endParaRPr>
          </a:p>
        </p:txBody>
      </p:sp>
      <p:pic>
        <p:nvPicPr>
          <p:cNvPr id="6" name="Content Placeholder 5" descr="sustainsites.jpg"/>
          <p:cNvPicPr>
            <a:picLocks noGrp="1" noChangeAspect="1"/>
          </p:cNvPicPr>
          <p:nvPr>
            <p:ph idx="1"/>
          </p:nvPr>
        </p:nvPicPr>
        <p:blipFill>
          <a:blip r:embed="rId2" cstate="print"/>
          <a:stretch>
            <a:fillRect/>
          </a:stretch>
        </p:blipFill>
        <p:spPr>
          <a:xfrm>
            <a:off x="1295400" y="1447800"/>
            <a:ext cx="7162800" cy="3687141"/>
          </a:xfrm>
          <a:effectLst>
            <a:outerShdw blurRad="50800" dist="38100" dir="2700000" algn="tl" rotWithShape="0">
              <a:prstClr val="black">
                <a:alpha val="40000"/>
              </a:prstClr>
            </a:outerShdw>
          </a:effectLst>
        </p:spPr>
      </p:pic>
      <p:pic>
        <p:nvPicPr>
          <p:cNvPr id="7" name="Picture 10" descr="centre leaf"/>
          <p:cNvPicPr>
            <a:picLocks noChangeAspect="1" noChangeArrowheads="1"/>
          </p:cNvPicPr>
          <p:nvPr/>
        </p:nvPicPr>
        <p:blipFill>
          <a:blip r:embed="rId3" cstate="print"/>
          <a:srcRect t="870" b="2321"/>
          <a:stretch>
            <a:fillRect/>
          </a:stretch>
        </p:blipFill>
        <p:spPr bwMode="auto">
          <a:xfrm>
            <a:off x="8001000" y="5715000"/>
            <a:ext cx="1143000" cy="1143000"/>
          </a:xfrm>
          <a:prstGeom prst="rect">
            <a:avLst/>
          </a:prstGeom>
          <a:solidFill>
            <a:srgbClr val="206810"/>
          </a:solidFill>
          <a:ln w="9525">
            <a:noFill/>
            <a:miter lim="800000"/>
            <a:headEnd/>
            <a:tailEnd/>
          </a:ln>
        </p:spPr>
      </p:pic>
      <p:sp>
        <p:nvSpPr>
          <p:cNvPr id="8" name="Rectangle 7"/>
          <p:cNvSpPr/>
          <p:nvPr/>
        </p:nvSpPr>
        <p:spPr bwMode="auto">
          <a:xfrm>
            <a:off x="1295400" y="3048000"/>
            <a:ext cx="7162800" cy="457200"/>
          </a:xfrm>
          <a:prstGeom prst="rect">
            <a:avLst/>
          </a:prstGeom>
          <a:noFill/>
          <a:ln w="28575"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
        <p:nvSpPr>
          <p:cNvPr id="9" name="Rectangle 8"/>
          <p:cNvSpPr/>
          <p:nvPr/>
        </p:nvSpPr>
        <p:spPr bwMode="auto">
          <a:xfrm>
            <a:off x="1295400" y="2667000"/>
            <a:ext cx="7162800" cy="228600"/>
          </a:xfrm>
          <a:prstGeom prst="rect">
            <a:avLst/>
          </a:prstGeom>
          <a:noFill/>
          <a:ln w="28575"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Sustainable Sites</a:t>
            </a:r>
            <a:endParaRPr lang="en-CA" dirty="0">
              <a:solidFill>
                <a:schemeClr val="bg1"/>
              </a:solidFill>
            </a:endParaRPr>
          </a:p>
        </p:txBody>
      </p:sp>
      <p:pic>
        <p:nvPicPr>
          <p:cNvPr id="4" name="Content Placeholder 3" descr="ss1.jpg"/>
          <p:cNvPicPr>
            <a:picLocks noGrp="1" noChangeAspect="1"/>
          </p:cNvPicPr>
          <p:nvPr>
            <p:ph idx="1"/>
          </p:nvPr>
        </p:nvPicPr>
        <p:blipFill>
          <a:blip r:embed="rId2" cstate="print"/>
          <a:stretch>
            <a:fillRect/>
          </a:stretch>
        </p:blipFill>
        <p:spPr>
          <a:xfrm>
            <a:off x="-56972" y="1371600"/>
            <a:ext cx="9138302" cy="2438400"/>
          </a:xfrm>
        </p:spPr>
      </p:pic>
      <p:pic>
        <p:nvPicPr>
          <p:cNvPr id="5" name="Picture 10" descr="centre leaf"/>
          <p:cNvPicPr>
            <a:picLocks noChangeAspect="1" noChangeArrowheads="1"/>
          </p:cNvPicPr>
          <p:nvPr/>
        </p:nvPicPr>
        <p:blipFill>
          <a:blip r:embed="rId3" cstate="print"/>
          <a:srcRect t="870" b="2321"/>
          <a:stretch>
            <a:fillRect/>
          </a:stretch>
        </p:blipFill>
        <p:spPr bwMode="auto">
          <a:xfrm>
            <a:off x="8001000" y="5715000"/>
            <a:ext cx="1143000" cy="1143000"/>
          </a:xfrm>
          <a:prstGeom prst="rect">
            <a:avLst/>
          </a:prstGeom>
          <a:solidFill>
            <a:srgbClr val="206810"/>
          </a:solidFill>
          <a:ln w="9525">
            <a:noFill/>
            <a:miter lim="800000"/>
            <a:headEnd/>
            <a:tailEnd/>
          </a:ln>
        </p:spPr>
      </p:pic>
      <p:sp>
        <p:nvSpPr>
          <p:cNvPr id="6" name="Rectangle 5"/>
          <p:cNvSpPr>
            <a:spLocks noChangeArrowheads="1"/>
          </p:cNvSpPr>
          <p:nvPr/>
        </p:nvSpPr>
        <p:spPr bwMode="auto">
          <a:xfrm flipV="1">
            <a:off x="0" y="3505200"/>
            <a:ext cx="7010400" cy="381000"/>
          </a:xfrm>
          <a:prstGeom prst="rect">
            <a:avLst/>
          </a:prstGeom>
          <a:noFill/>
          <a:ln w="31750">
            <a:solidFill>
              <a:srgbClr val="00B0F0"/>
            </a:solidFill>
            <a:round/>
            <a:headEnd/>
            <a:tailEnd/>
          </a:ln>
          <a:effectLst>
            <a:outerShdw blurRad="50800" dist="38100" dir="2700000" algn="tl" rotWithShape="0">
              <a:prstClr val="black">
                <a:alpha val="40000"/>
              </a:prstClr>
            </a:outerShdw>
          </a:effectLst>
        </p:spPr>
        <p:txBody>
          <a:bodyPr/>
          <a:lstStyle/>
          <a:p>
            <a:endParaRPr lang="en-US"/>
          </a:p>
        </p:txBody>
      </p:sp>
      <p:sp>
        <p:nvSpPr>
          <p:cNvPr id="7" name="Oval 4"/>
          <p:cNvSpPr>
            <a:spLocks noChangeArrowheads="1"/>
          </p:cNvSpPr>
          <p:nvPr/>
        </p:nvSpPr>
        <p:spPr bwMode="auto">
          <a:xfrm>
            <a:off x="6705600" y="3657600"/>
            <a:ext cx="990600" cy="914400"/>
          </a:xfrm>
          <a:prstGeom prst="ellipse">
            <a:avLst/>
          </a:prstGeom>
          <a:solidFill>
            <a:srgbClr val="29D033"/>
          </a:solidFill>
          <a:ln w="9525">
            <a:solidFill>
              <a:srgbClr val="29D033"/>
            </a:solidFill>
            <a:round/>
            <a:headEnd/>
            <a:tailEnd/>
          </a:ln>
          <a:effectLst>
            <a:outerShdw blurRad="50800" dist="38100" dir="2700000" algn="tl" rotWithShape="0">
              <a:prstClr val="black">
                <a:alpha val="40000"/>
              </a:prstClr>
            </a:outerShdw>
          </a:effectLst>
        </p:spPr>
        <p:txBody>
          <a:bodyPr wrap="none" anchor="ctr"/>
          <a:lstStyle/>
          <a:p>
            <a:endParaRPr lang="en-US"/>
          </a:p>
        </p:txBody>
      </p:sp>
      <p:sp>
        <p:nvSpPr>
          <p:cNvPr id="8" name="Text Box 9"/>
          <p:cNvSpPr txBox="1">
            <a:spLocks noChangeArrowheads="1"/>
          </p:cNvSpPr>
          <p:nvPr/>
        </p:nvSpPr>
        <p:spPr bwMode="auto">
          <a:xfrm>
            <a:off x="6096000" y="3962400"/>
            <a:ext cx="2209800" cy="400050"/>
          </a:xfrm>
          <a:prstGeom prst="rect">
            <a:avLst/>
          </a:prstGeom>
          <a:noFill/>
          <a:ln w="9525">
            <a:noFill/>
            <a:miter lim="800000"/>
            <a:headEnd/>
            <a:tailEnd/>
          </a:ln>
        </p:spPr>
        <p:txBody>
          <a:bodyPr>
            <a:spAutoFit/>
          </a:bodyPr>
          <a:lstStyle/>
          <a:p>
            <a:pPr algn="ctr">
              <a:spcBef>
                <a:spcPct val="50000"/>
              </a:spcBef>
            </a:pPr>
            <a:r>
              <a:rPr lang="en-US" sz="1000" dirty="0">
                <a:solidFill>
                  <a:schemeClr val="bg1"/>
                </a:solidFill>
              </a:rPr>
              <a:t>Landscape </a:t>
            </a:r>
            <a:br>
              <a:rPr lang="en-US" sz="1000" dirty="0">
                <a:solidFill>
                  <a:schemeClr val="bg1"/>
                </a:solidFill>
              </a:rPr>
            </a:br>
            <a:r>
              <a:rPr lang="en-US" sz="1000" dirty="0">
                <a:solidFill>
                  <a:schemeClr val="bg1"/>
                </a:solidFill>
              </a:rPr>
              <a:t>+ Site</a:t>
            </a: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Sustainable Sites</a:t>
            </a:r>
            <a:endParaRPr lang="en-CA" dirty="0">
              <a:solidFill>
                <a:schemeClr val="bg1"/>
              </a:solidFill>
            </a:endParaRPr>
          </a:p>
        </p:txBody>
      </p:sp>
      <p:pic>
        <p:nvPicPr>
          <p:cNvPr id="6" name="Content Placeholder 5" descr="ss2.jpg"/>
          <p:cNvPicPr>
            <a:picLocks noGrp="1" noChangeAspect="1"/>
          </p:cNvPicPr>
          <p:nvPr>
            <p:ph idx="1"/>
          </p:nvPr>
        </p:nvPicPr>
        <p:blipFill>
          <a:blip r:embed="rId2" cstate="print"/>
          <a:stretch>
            <a:fillRect/>
          </a:stretch>
        </p:blipFill>
        <p:spPr>
          <a:xfrm>
            <a:off x="-1" y="1905000"/>
            <a:ext cx="9136479" cy="2286000"/>
          </a:xfrm>
        </p:spPr>
      </p:pic>
      <p:pic>
        <p:nvPicPr>
          <p:cNvPr id="7" name="Picture 6" descr="ss-title.jpg"/>
          <p:cNvPicPr>
            <a:picLocks noChangeAspect="1"/>
          </p:cNvPicPr>
          <p:nvPr/>
        </p:nvPicPr>
        <p:blipFill>
          <a:blip r:embed="rId3" cstate="print"/>
          <a:stretch>
            <a:fillRect/>
          </a:stretch>
        </p:blipFill>
        <p:spPr>
          <a:xfrm>
            <a:off x="0" y="1371600"/>
            <a:ext cx="9144000" cy="524469"/>
          </a:xfrm>
          <a:prstGeom prst="rect">
            <a:avLst/>
          </a:prstGeom>
        </p:spPr>
      </p:pic>
      <p:sp>
        <p:nvSpPr>
          <p:cNvPr id="8" name="Rectangle 7"/>
          <p:cNvSpPr/>
          <p:nvPr/>
        </p:nvSpPr>
        <p:spPr bwMode="auto">
          <a:xfrm>
            <a:off x="0" y="2743200"/>
            <a:ext cx="8534400" cy="762000"/>
          </a:xfrm>
          <a:prstGeom prst="rect">
            <a:avLst/>
          </a:prstGeom>
          <a:noFill/>
          <a:ln w="28575"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
        <p:nvSpPr>
          <p:cNvPr id="9" name="Rectangle 8"/>
          <p:cNvSpPr/>
          <p:nvPr/>
        </p:nvSpPr>
        <p:spPr bwMode="auto">
          <a:xfrm>
            <a:off x="0" y="1905000"/>
            <a:ext cx="8686800" cy="457200"/>
          </a:xfrm>
          <a:prstGeom prst="rect">
            <a:avLst/>
          </a:prstGeom>
          <a:noFill/>
          <a:ln w="28575"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pic>
        <p:nvPicPr>
          <p:cNvPr id="10" name="Picture 10" descr="centre leaf"/>
          <p:cNvPicPr>
            <a:picLocks noChangeAspect="1" noChangeArrowheads="1"/>
          </p:cNvPicPr>
          <p:nvPr/>
        </p:nvPicPr>
        <p:blipFill>
          <a:blip r:embed="rId4" cstate="print"/>
          <a:srcRect t="870" b="2321"/>
          <a:stretch>
            <a:fillRect/>
          </a:stretch>
        </p:blipFill>
        <p:spPr bwMode="auto">
          <a:xfrm>
            <a:off x="8001000" y="5715000"/>
            <a:ext cx="1143000" cy="1143000"/>
          </a:xfrm>
          <a:prstGeom prst="rect">
            <a:avLst/>
          </a:prstGeom>
          <a:solidFill>
            <a:srgbClr val="206810"/>
          </a:solidFill>
          <a:ln w="9525">
            <a:noFill/>
            <a:miter lim="800000"/>
            <a:headEnd/>
            <a:tailEnd/>
          </a:ln>
        </p:spPr>
      </p:pic>
      <p:sp>
        <p:nvSpPr>
          <p:cNvPr id="11" name="Rectangle 4"/>
          <p:cNvSpPr>
            <a:spLocks noChangeArrowheads="1"/>
          </p:cNvSpPr>
          <p:nvPr/>
        </p:nvSpPr>
        <p:spPr bwMode="auto">
          <a:xfrm flipV="1">
            <a:off x="0" y="2362200"/>
            <a:ext cx="6934200" cy="381000"/>
          </a:xfrm>
          <a:prstGeom prst="rect">
            <a:avLst/>
          </a:prstGeom>
          <a:noFill/>
          <a:ln w="31750">
            <a:solidFill>
              <a:srgbClr val="00B0F0"/>
            </a:solidFill>
            <a:round/>
            <a:headEnd/>
            <a:tailEnd/>
          </a:ln>
          <a:effectLst>
            <a:outerShdw blurRad="50800" dist="38100" dir="2700000" algn="tl" rotWithShape="0">
              <a:prstClr val="black">
                <a:alpha val="40000"/>
              </a:prstClr>
            </a:outerShdw>
          </a:effectLst>
        </p:spPr>
        <p:txBody>
          <a:bodyPr/>
          <a:lstStyle/>
          <a:p>
            <a:endParaRPr lang="en-US"/>
          </a:p>
        </p:txBody>
      </p:sp>
      <p:sp>
        <p:nvSpPr>
          <p:cNvPr id="12" name="Oval 5"/>
          <p:cNvSpPr>
            <a:spLocks noChangeArrowheads="1"/>
          </p:cNvSpPr>
          <p:nvPr/>
        </p:nvSpPr>
        <p:spPr bwMode="auto">
          <a:xfrm>
            <a:off x="6553200" y="2362200"/>
            <a:ext cx="927100" cy="838200"/>
          </a:xfrm>
          <a:prstGeom prst="ellipse">
            <a:avLst/>
          </a:prstGeom>
          <a:solidFill>
            <a:srgbClr val="CCCC00"/>
          </a:solidFill>
          <a:ln w="9525">
            <a:solidFill>
              <a:srgbClr val="CCCC00"/>
            </a:solidFill>
            <a:round/>
            <a:headEnd/>
            <a:tailEnd/>
          </a:ln>
          <a:effectLst>
            <a:outerShdw blurRad="50800" dist="38100" dir="2700000" algn="tl" rotWithShape="0">
              <a:prstClr val="black">
                <a:alpha val="40000"/>
              </a:prstClr>
            </a:outerShdw>
          </a:effectLst>
        </p:spPr>
        <p:txBody>
          <a:bodyPr wrap="none" anchor="ctr"/>
          <a:lstStyle/>
          <a:p>
            <a:endParaRPr lang="en-US" sz="900"/>
          </a:p>
        </p:txBody>
      </p:sp>
      <p:sp>
        <p:nvSpPr>
          <p:cNvPr id="13" name="Text Box 12"/>
          <p:cNvSpPr txBox="1">
            <a:spLocks noChangeArrowheads="1"/>
          </p:cNvSpPr>
          <p:nvPr/>
        </p:nvSpPr>
        <p:spPr bwMode="auto">
          <a:xfrm>
            <a:off x="6553200" y="2590800"/>
            <a:ext cx="990600" cy="369888"/>
          </a:xfrm>
          <a:prstGeom prst="rect">
            <a:avLst/>
          </a:prstGeom>
          <a:noFill/>
          <a:ln w="9525">
            <a:noFill/>
            <a:miter lim="800000"/>
            <a:headEnd/>
            <a:tailEnd/>
          </a:ln>
        </p:spPr>
        <p:txBody>
          <a:bodyPr>
            <a:spAutoFit/>
          </a:bodyPr>
          <a:lstStyle/>
          <a:p>
            <a:pPr>
              <a:spcBef>
                <a:spcPct val="50000"/>
              </a:spcBef>
            </a:pPr>
            <a:r>
              <a:rPr lang="en-US" sz="900">
                <a:solidFill>
                  <a:schemeClr val="bg1"/>
                </a:solidFill>
              </a:rPr>
              <a:t>People, “Use” + Transportation</a:t>
            </a:r>
          </a:p>
        </p:txBody>
      </p:sp>
      <p:sp>
        <p:nvSpPr>
          <p:cNvPr id="14" name="Rectangle 3"/>
          <p:cNvSpPr>
            <a:spLocks noChangeArrowheads="1"/>
          </p:cNvSpPr>
          <p:nvPr/>
        </p:nvSpPr>
        <p:spPr bwMode="auto">
          <a:xfrm flipV="1">
            <a:off x="0" y="3581400"/>
            <a:ext cx="8001000" cy="609600"/>
          </a:xfrm>
          <a:prstGeom prst="rect">
            <a:avLst/>
          </a:prstGeom>
          <a:noFill/>
          <a:ln w="31750">
            <a:solidFill>
              <a:srgbClr val="00B0F0"/>
            </a:solidFill>
            <a:round/>
            <a:headEnd/>
            <a:tailEnd/>
          </a:ln>
          <a:effectLst>
            <a:outerShdw blurRad="50800" dist="38100" dir="2700000" algn="tl" rotWithShape="0">
              <a:prstClr val="black">
                <a:alpha val="40000"/>
              </a:prstClr>
            </a:outerShdw>
          </a:effectLst>
        </p:spPr>
        <p:txBody>
          <a:bodyPr/>
          <a:lstStyle/>
          <a:p>
            <a:endParaRPr lang="en-US"/>
          </a:p>
        </p:txBody>
      </p:sp>
      <p:sp>
        <p:nvSpPr>
          <p:cNvPr id="15" name="Oval 4"/>
          <p:cNvSpPr>
            <a:spLocks noChangeArrowheads="1"/>
          </p:cNvSpPr>
          <p:nvPr/>
        </p:nvSpPr>
        <p:spPr bwMode="auto">
          <a:xfrm>
            <a:off x="7543800" y="4114800"/>
            <a:ext cx="990600" cy="914400"/>
          </a:xfrm>
          <a:prstGeom prst="ellipse">
            <a:avLst/>
          </a:prstGeom>
          <a:solidFill>
            <a:srgbClr val="29D033"/>
          </a:solidFill>
          <a:ln w="9525">
            <a:solidFill>
              <a:srgbClr val="29D033"/>
            </a:solidFill>
            <a:round/>
            <a:headEnd/>
            <a:tailEnd/>
          </a:ln>
          <a:effectLst>
            <a:outerShdw blurRad="50800" dist="38100" dir="2700000" algn="tl" rotWithShape="0">
              <a:prstClr val="black">
                <a:alpha val="40000"/>
              </a:prstClr>
            </a:outerShdw>
          </a:effectLst>
        </p:spPr>
        <p:txBody>
          <a:bodyPr wrap="none" anchor="ctr"/>
          <a:lstStyle/>
          <a:p>
            <a:endParaRPr lang="en-US"/>
          </a:p>
        </p:txBody>
      </p:sp>
      <p:sp>
        <p:nvSpPr>
          <p:cNvPr id="16" name="Text Box 9"/>
          <p:cNvSpPr txBox="1">
            <a:spLocks noChangeArrowheads="1"/>
          </p:cNvSpPr>
          <p:nvPr/>
        </p:nvSpPr>
        <p:spPr bwMode="auto">
          <a:xfrm>
            <a:off x="7467600" y="4419600"/>
            <a:ext cx="1219200" cy="400050"/>
          </a:xfrm>
          <a:prstGeom prst="rect">
            <a:avLst/>
          </a:prstGeom>
          <a:noFill/>
          <a:ln w="9525">
            <a:noFill/>
            <a:miter lim="800000"/>
            <a:headEnd/>
            <a:tailEnd/>
          </a:ln>
        </p:spPr>
        <p:txBody>
          <a:bodyPr wrap="square">
            <a:spAutoFit/>
          </a:bodyPr>
          <a:lstStyle/>
          <a:p>
            <a:pPr algn="ctr">
              <a:spcBef>
                <a:spcPct val="50000"/>
              </a:spcBef>
            </a:pPr>
            <a:r>
              <a:rPr lang="en-US" sz="1000" dirty="0">
                <a:solidFill>
                  <a:schemeClr val="bg1"/>
                </a:solidFill>
              </a:rPr>
              <a:t>Landscape </a:t>
            </a:r>
            <a:br>
              <a:rPr lang="en-US" sz="1000" dirty="0">
                <a:solidFill>
                  <a:schemeClr val="bg1"/>
                </a:solidFill>
              </a:rPr>
            </a:br>
            <a:r>
              <a:rPr lang="en-US" sz="1000" dirty="0">
                <a:solidFill>
                  <a:schemeClr val="bg1"/>
                </a:solidFill>
              </a:rPr>
              <a:t>+ Site</a:t>
            </a: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Sustainable Sites</a:t>
            </a:r>
            <a:endParaRPr lang="en-CA" dirty="0">
              <a:solidFill>
                <a:schemeClr val="bg1"/>
              </a:solidFill>
            </a:endParaRPr>
          </a:p>
        </p:txBody>
      </p:sp>
      <p:pic>
        <p:nvPicPr>
          <p:cNvPr id="7" name="Picture 6" descr="ss-title.jpg"/>
          <p:cNvPicPr>
            <a:picLocks noChangeAspect="1"/>
          </p:cNvPicPr>
          <p:nvPr/>
        </p:nvPicPr>
        <p:blipFill>
          <a:blip r:embed="rId2" cstate="print"/>
          <a:stretch>
            <a:fillRect/>
          </a:stretch>
        </p:blipFill>
        <p:spPr>
          <a:xfrm>
            <a:off x="0" y="1371600"/>
            <a:ext cx="9144000" cy="524469"/>
          </a:xfrm>
          <a:prstGeom prst="rect">
            <a:avLst/>
          </a:prstGeom>
        </p:spPr>
      </p:pic>
      <p:pic>
        <p:nvPicPr>
          <p:cNvPr id="8" name="Content Placeholder 7" descr="ss3.jpg"/>
          <p:cNvPicPr>
            <a:picLocks noGrp="1" noChangeAspect="1"/>
          </p:cNvPicPr>
          <p:nvPr>
            <p:ph idx="1"/>
          </p:nvPr>
        </p:nvPicPr>
        <p:blipFill>
          <a:blip r:embed="rId3" cstate="print"/>
          <a:stretch>
            <a:fillRect/>
          </a:stretch>
        </p:blipFill>
        <p:spPr>
          <a:xfrm>
            <a:off x="0" y="1905000"/>
            <a:ext cx="9103490" cy="2971800"/>
          </a:xfrm>
        </p:spPr>
      </p:pic>
      <p:pic>
        <p:nvPicPr>
          <p:cNvPr id="9" name="Picture 10" descr="centre leaf"/>
          <p:cNvPicPr>
            <a:picLocks noChangeAspect="1" noChangeArrowheads="1"/>
          </p:cNvPicPr>
          <p:nvPr/>
        </p:nvPicPr>
        <p:blipFill>
          <a:blip r:embed="rId4" cstate="print"/>
          <a:srcRect t="870" b="2321"/>
          <a:stretch>
            <a:fillRect/>
          </a:stretch>
        </p:blipFill>
        <p:spPr bwMode="auto">
          <a:xfrm>
            <a:off x="8001000" y="5715000"/>
            <a:ext cx="1143000" cy="1143000"/>
          </a:xfrm>
          <a:prstGeom prst="rect">
            <a:avLst/>
          </a:prstGeom>
          <a:solidFill>
            <a:srgbClr val="206810"/>
          </a:solidFill>
          <a:ln w="9525">
            <a:noFill/>
            <a:miter lim="800000"/>
            <a:headEnd/>
            <a:tailEnd/>
          </a:ln>
        </p:spPr>
      </p:pic>
      <p:sp>
        <p:nvSpPr>
          <p:cNvPr id="10" name="Rectangle 3"/>
          <p:cNvSpPr>
            <a:spLocks noChangeArrowheads="1"/>
          </p:cNvSpPr>
          <p:nvPr/>
        </p:nvSpPr>
        <p:spPr bwMode="auto">
          <a:xfrm flipV="1">
            <a:off x="0" y="3124200"/>
            <a:ext cx="8686800" cy="533400"/>
          </a:xfrm>
          <a:prstGeom prst="rect">
            <a:avLst/>
          </a:prstGeom>
          <a:noFill/>
          <a:ln w="31750">
            <a:solidFill>
              <a:srgbClr val="00B0F0"/>
            </a:solidFill>
            <a:round/>
            <a:headEnd/>
            <a:tailEnd/>
          </a:ln>
          <a:effectLst>
            <a:outerShdw blurRad="50800" dist="38100" dir="2700000" algn="tl" rotWithShape="0">
              <a:prstClr val="black">
                <a:alpha val="40000"/>
              </a:prstClr>
            </a:outerShdw>
          </a:effectLst>
        </p:spPr>
        <p:txBody>
          <a:bodyPr/>
          <a:lstStyle/>
          <a:p>
            <a:endParaRPr lang="en-US"/>
          </a:p>
        </p:txBody>
      </p:sp>
      <p:sp>
        <p:nvSpPr>
          <p:cNvPr id="11" name="Oval 4"/>
          <p:cNvSpPr>
            <a:spLocks noChangeArrowheads="1"/>
          </p:cNvSpPr>
          <p:nvPr/>
        </p:nvSpPr>
        <p:spPr bwMode="auto">
          <a:xfrm>
            <a:off x="8001000" y="2362200"/>
            <a:ext cx="990600" cy="914400"/>
          </a:xfrm>
          <a:prstGeom prst="ellipse">
            <a:avLst/>
          </a:prstGeom>
          <a:solidFill>
            <a:srgbClr val="29D033"/>
          </a:solidFill>
          <a:ln w="9525">
            <a:solidFill>
              <a:srgbClr val="29D033"/>
            </a:solidFill>
            <a:round/>
            <a:headEnd/>
            <a:tailEnd/>
          </a:ln>
          <a:effectLst>
            <a:outerShdw blurRad="50800" dist="38100" dir="2700000" algn="tl" rotWithShape="0">
              <a:prstClr val="black">
                <a:alpha val="40000"/>
              </a:prstClr>
            </a:outerShdw>
          </a:effectLst>
        </p:spPr>
        <p:txBody>
          <a:bodyPr wrap="none" anchor="ctr"/>
          <a:lstStyle/>
          <a:p>
            <a:endParaRPr lang="en-US"/>
          </a:p>
        </p:txBody>
      </p:sp>
      <p:sp>
        <p:nvSpPr>
          <p:cNvPr id="12" name="Oval 11"/>
          <p:cNvSpPr>
            <a:spLocks noChangeArrowheads="1"/>
          </p:cNvSpPr>
          <p:nvPr/>
        </p:nvSpPr>
        <p:spPr bwMode="auto">
          <a:xfrm>
            <a:off x="8001000" y="3505200"/>
            <a:ext cx="990600" cy="990600"/>
          </a:xfrm>
          <a:prstGeom prst="ellipse">
            <a:avLst/>
          </a:prstGeom>
          <a:solidFill>
            <a:srgbClr val="0040CC"/>
          </a:solidFill>
          <a:ln w="9525">
            <a:solidFill>
              <a:srgbClr val="000CCC"/>
            </a:solidFill>
            <a:round/>
            <a:headEnd/>
            <a:tailEnd/>
          </a:ln>
          <a:effectLst>
            <a:outerShdw blurRad="50800" dist="38100" dir="2700000" algn="tl" rotWithShape="0">
              <a:prstClr val="black">
                <a:alpha val="40000"/>
              </a:prstClr>
            </a:outerShdw>
          </a:effectLst>
        </p:spPr>
        <p:txBody>
          <a:bodyPr wrap="none" anchor="ctr"/>
          <a:lstStyle/>
          <a:p>
            <a:pPr algn="ctr"/>
            <a:endParaRPr lang="en-US">
              <a:solidFill>
                <a:srgbClr val="000CCC"/>
              </a:solidFill>
            </a:endParaRPr>
          </a:p>
        </p:txBody>
      </p:sp>
      <p:sp>
        <p:nvSpPr>
          <p:cNvPr id="13" name="TextBox 12"/>
          <p:cNvSpPr txBox="1">
            <a:spLocks noChangeArrowheads="1"/>
          </p:cNvSpPr>
          <p:nvPr/>
        </p:nvSpPr>
        <p:spPr bwMode="auto">
          <a:xfrm>
            <a:off x="8077200" y="3810000"/>
            <a:ext cx="762000" cy="400050"/>
          </a:xfrm>
          <a:prstGeom prst="rect">
            <a:avLst/>
          </a:prstGeom>
          <a:noFill/>
          <a:ln w="9525">
            <a:noFill/>
            <a:miter lim="800000"/>
            <a:headEnd/>
            <a:tailEnd/>
          </a:ln>
        </p:spPr>
        <p:txBody>
          <a:bodyPr>
            <a:spAutoFit/>
          </a:bodyPr>
          <a:lstStyle/>
          <a:p>
            <a:pPr algn="ctr"/>
            <a:r>
              <a:rPr lang="en-US" sz="1000" dirty="0">
                <a:solidFill>
                  <a:schemeClr val="bg1"/>
                </a:solidFill>
              </a:rPr>
              <a:t>Operating energy</a:t>
            </a:r>
          </a:p>
        </p:txBody>
      </p:sp>
      <p:sp>
        <p:nvSpPr>
          <p:cNvPr id="14" name="Text Box 9"/>
          <p:cNvSpPr txBox="1">
            <a:spLocks noChangeArrowheads="1"/>
          </p:cNvSpPr>
          <p:nvPr/>
        </p:nvSpPr>
        <p:spPr bwMode="auto">
          <a:xfrm>
            <a:off x="7924800" y="2667000"/>
            <a:ext cx="1219200" cy="400050"/>
          </a:xfrm>
          <a:prstGeom prst="rect">
            <a:avLst/>
          </a:prstGeom>
          <a:noFill/>
          <a:ln w="9525">
            <a:noFill/>
            <a:miter lim="800000"/>
            <a:headEnd/>
            <a:tailEnd/>
          </a:ln>
        </p:spPr>
        <p:txBody>
          <a:bodyPr wrap="square">
            <a:spAutoFit/>
          </a:bodyPr>
          <a:lstStyle/>
          <a:p>
            <a:pPr algn="ctr">
              <a:spcBef>
                <a:spcPct val="50000"/>
              </a:spcBef>
            </a:pPr>
            <a:r>
              <a:rPr lang="en-US" sz="1000" dirty="0">
                <a:solidFill>
                  <a:schemeClr val="bg1"/>
                </a:solidFill>
              </a:rPr>
              <a:t>Landscape </a:t>
            </a:r>
            <a:br>
              <a:rPr lang="en-US" sz="1000" dirty="0">
                <a:solidFill>
                  <a:schemeClr val="bg1"/>
                </a:solidFill>
              </a:rPr>
            </a:br>
            <a:r>
              <a:rPr lang="en-US" sz="1000" dirty="0">
                <a:solidFill>
                  <a:schemeClr val="bg1"/>
                </a:solidFill>
              </a:rPr>
              <a:t>+ Site</a:t>
            </a:r>
          </a:p>
        </p:txBody>
      </p:sp>
      <p:sp>
        <p:nvSpPr>
          <p:cNvPr id="15" name="Rectangle 14"/>
          <p:cNvSpPr/>
          <p:nvPr/>
        </p:nvSpPr>
        <p:spPr bwMode="auto">
          <a:xfrm>
            <a:off x="0" y="4572000"/>
            <a:ext cx="5334000" cy="304800"/>
          </a:xfrm>
          <a:prstGeom prst="rect">
            <a:avLst/>
          </a:prstGeom>
          <a:noFill/>
          <a:ln w="28575"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
        <p:nvSpPr>
          <p:cNvPr id="16" name="Oval 15"/>
          <p:cNvSpPr>
            <a:spLocks noChangeArrowheads="1"/>
          </p:cNvSpPr>
          <p:nvPr/>
        </p:nvSpPr>
        <p:spPr bwMode="auto">
          <a:xfrm>
            <a:off x="4800600" y="4724400"/>
            <a:ext cx="990600" cy="990600"/>
          </a:xfrm>
          <a:prstGeom prst="ellipse">
            <a:avLst/>
          </a:prstGeom>
          <a:solidFill>
            <a:srgbClr val="0040CC"/>
          </a:solidFill>
          <a:ln w="9525">
            <a:solidFill>
              <a:srgbClr val="000CCC"/>
            </a:solidFill>
            <a:round/>
            <a:headEnd/>
            <a:tailEnd/>
          </a:ln>
          <a:effectLst>
            <a:outerShdw blurRad="50800" dist="38100" dir="2700000" algn="tl" rotWithShape="0">
              <a:prstClr val="black">
                <a:alpha val="40000"/>
              </a:prstClr>
            </a:outerShdw>
          </a:effectLst>
        </p:spPr>
        <p:txBody>
          <a:bodyPr wrap="none" anchor="ctr"/>
          <a:lstStyle/>
          <a:p>
            <a:pPr algn="ctr"/>
            <a:endParaRPr lang="en-US">
              <a:solidFill>
                <a:srgbClr val="000CCC"/>
              </a:solidFill>
            </a:endParaRPr>
          </a:p>
        </p:txBody>
      </p:sp>
      <p:sp>
        <p:nvSpPr>
          <p:cNvPr id="17" name="TextBox 16"/>
          <p:cNvSpPr txBox="1">
            <a:spLocks noChangeArrowheads="1"/>
          </p:cNvSpPr>
          <p:nvPr/>
        </p:nvSpPr>
        <p:spPr bwMode="auto">
          <a:xfrm>
            <a:off x="4876800" y="5029200"/>
            <a:ext cx="762000" cy="400050"/>
          </a:xfrm>
          <a:prstGeom prst="rect">
            <a:avLst/>
          </a:prstGeom>
          <a:noFill/>
          <a:ln w="9525">
            <a:noFill/>
            <a:miter lim="800000"/>
            <a:headEnd/>
            <a:tailEnd/>
          </a:ln>
        </p:spPr>
        <p:txBody>
          <a:bodyPr>
            <a:spAutoFit/>
          </a:bodyPr>
          <a:lstStyle/>
          <a:p>
            <a:pPr algn="ctr"/>
            <a:r>
              <a:rPr lang="en-US" sz="1000" dirty="0">
                <a:solidFill>
                  <a:schemeClr val="bg1"/>
                </a:solidFill>
              </a:rPr>
              <a:t>Operating energy</a:t>
            </a:r>
          </a:p>
        </p:txBody>
      </p:sp>
      <p:sp>
        <p:nvSpPr>
          <p:cNvPr id="18" name="TextBox 17"/>
          <p:cNvSpPr txBox="1"/>
          <p:nvPr/>
        </p:nvSpPr>
        <p:spPr>
          <a:xfrm>
            <a:off x="2438400" y="5029200"/>
            <a:ext cx="2133600" cy="1200329"/>
          </a:xfrm>
          <a:prstGeom prst="rect">
            <a:avLst/>
          </a:prstGeom>
          <a:noFill/>
        </p:spPr>
        <p:txBody>
          <a:bodyPr wrap="square" rtlCol="0">
            <a:spAutoFit/>
          </a:bodyPr>
          <a:lstStyle/>
          <a:p>
            <a:r>
              <a:rPr lang="en-CA" sz="1800" dirty="0" smtClean="0"/>
              <a:t>Potential here to assist occupants in maintaining low operating energy</a:t>
            </a:r>
            <a:endParaRPr lang="en-CA" sz="1800" dirty="0"/>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Water Efficiency</a:t>
            </a:r>
            <a:endParaRPr lang="en-CA" dirty="0">
              <a:solidFill>
                <a:schemeClr val="bg1"/>
              </a:solidFill>
            </a:endParaRPr>
          </a:p>
        </p:txBody>
      </p:sp>
      <p:pic>
        <p:nvPicPr>
          <p:cNvPr id="8" name="Content Placeholder 7" descr="waterefficiency.jpg"/>
          <p:cNvPicPr>
            <a:picLocks noGrp="1" noChangeAspect="1"/>
          </p:cNvPicPr>
          <p:nvPr>
            <p:ph idx="1"/>
          </p:nvPr>
        </p:nvPicPr>
        <p:blipFill>
          <a:blip r:embed="rId2" cstate="print"/>
          <a:stretch>
            <a:fillRect/>
          </a:stretch>
        </p:blipFill>
        <p:spPr>
          <a:xfrm>
            <a:off x="1295400" y="1524000"/>
            <a:ext cx="7162800" cy="1319219"/>
          </a:xfrm>
          <a:effectLst>
            <a:outerShdw blurRad="50800" dist="38100" dir="2700000" algn="tl" rotWithShape="0">
              <a:prstClr val="black">
                <a:alpha val="40000"/>
              </a:prstClr>
            </a:outerShdw>
          </a:effectLst>
        </p:spPr>
      </p:pic>
      <p:pic>
        <p:nvPicPr>
          <p:cNvPr id="9" name="Picture 1032" descr="water"/>
          <p:cNvPicPr>
            <a:picLocks noChangeAspect="1" noChangeArrowheads="1"/>
          </p:cNvPicPr>
          <p:nvPr/>
        </p:nvPicPr>
        <p:blipFill>
          <a:blip r:embed="rId3" cstate="print"/>
          <a:srcRect/>
          <a:stretch>
            <a:fillRect/>
          </a:stretch>
        </p:blipFill>
        <p:spPr bwMode="auto">
          <a:xfrm>
            <a:off x="8067675" y="5857875"/>
            <a:ext cx="1076325" cy="1381125"/>
          </a:xfrm>
          <a:prstGeom prst="rect">
            <a:avLst/>
          </a:prstGeom>
          <a:noFill/>
          <a:ln w="9525">
            <a:noFill/>
            <a:miter lim="800000"/>
            <a:headEnd/>
            <a:tailEnd/>
          </a:ln>
        </p:spPr>
      </p:pic>
      <p:sp>
        <p:nvSpPr>
          <p:cNvPr id="10" name="TextBox 9"/>
          <p:cNvSpPr txBox="1"/>
          <p:nvPr/>
        </p:nvSpPr>
        <p:spPr>
          <a:xfrm>
            <a:off x="2514600" y="3352800"/>
            <a:ext cx="2133600" cy="1200329"/>
          </a:xfrm>
          <a:prstGeom prst="rect">
            <a:avLst/>
          </a:prstGeom>
          <a:noFill/>
        </p:spPr>
        <p:txBody>
          <a:bodyPr wrap="square" rtlCol="0">
            <a:spAutoFit/>
          </a:bodyPr>
          <a:lstStyle/>
          <a:p>
            <a:r>
              <a:rPr lang="en-CA" sz="1800" b="1" dirty="0" smtClean="0"/>
              <a:t>Direct</a:t>
            </a:r>
            <a:r>
              <a:rPr lang="en-CA" sz="1800" dirty="0" smtClean="0"/>
              <a:t> impact of water credits on carbon not very clear.</a:t>
            </a:r>
            <a:endParaRPr lang="en-CA" sz="1800" dirty="0"/>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Water Efficiency</a:t>
            </a:r>
            <a:endParaRPr lang="en-CA" dirty="0">
              <a:solidFill>
                <a:schemeClr val="bg1"/>
              </a:solidFill>
            </a:endParaRPr>
          </a:p>
        </p:txBody>
      </p:sp>
      <p:pic>
        <p:nvPicPr>
          <p:cNvPr id="7" name="Picture 6" descr="ss-title.jpg"/>
          <p:cNvPicPr>
            <a:picLocks noChangeAspect="1"/>
          </p:cNvPicPr>
          <p:nvPr/>
        </p:nvPicPr>
        <p:blipFill>
          <a:blip r:embed="rId2" cstate="print"/>
          <a:stretch>
            <a:fillRect/>
          </a:stretch>
        </p:blipFill>
        <p:spPr>
          <a:xfrm>
            <a:off x="0" y="1371600"/>
            <a:ext cx="9144000" cy="524469"/>
          </a:xfrm>
          <a:prstGeom prst="rect">
            <a:avLst/>
          </a:prstGeom>
        </p:spPr>
      </p:pic>
      <p:pic>
        <p:nvPicPr>
          <p:cNvPr id="6" name="Content Placeholder 5" descr="we1.jpg"/>
          <p:cNvPicPr>
            <a:picLocks noGrp="1" noChangeAspect="1"/>
          </p:cNvPicPr>
          <p:nvPr>
            <p:ph idx="1"/>
          </p:nvPr>
        </p:nvPicPr>
        <p:blipFill>
          <a:blip r:embed="rId3" cstate="print"/>
          <a:stretch>
            <a:fillRect/>
          </a:stretch>
        </p:blipFill>
        <p:spPr>
          <a:xfrm>
            <a:off x="-1" y="1600200"/>
            <a:ext cx="9151017" cy="2971800"/>
          </a:xfrm>
        </p:spPr>
      </p:pic>
      <p:pic>
        <p:nvPicPr>
          <p:cNvPr id="9" name="Picture 1032" descr="water"/>
          <p:cNvPicPr>
            <a:picLocks noChangeAspect="1" noChangeArrowheads="1"/>
          </p:cNvPicPr>
          <p:nvPr/>
        </p:nvPicPr>
        <p:blipFill>
          <a:blip r:embed="rId4" cstate="print"/>
          <a:srcRect/>
          <a:stretch>
            <a:fillRect/>
          </a:stretch>
        </p:blipFill>
        <p:spPr bwMode="auto">
          <a:xfrm>
            <a:off x="8067675" y="5857875"/>
            <a:ext cx="1076325" cy="1381125"/>
          </a:xfrm>
          <a:prstGeom prst="rect">
            <a:avLst/>
          </a:prstGeom>
          <a:noFill/>
          <a:ln w="9525">
            <a:noFill/>
            <a:miter lim="800000"/>
            <a:headEnd/>
            <a:tailEnd/>
          </a:ln>
        </p:spPr>
      </p:pic>
      <p:sp>
        <p:nvSpPr>
          <p:cNvPr id="10" name="TextBox 9"/>
          <p:cNvSpPr txBox="1"/>
          <p:nvPr/>
        </p:nvSpPr>
        <p:spPr>
          <a:xfrm>
            <a:off x="1752600" y="4953000"/>
            <a:ext cx="5562600" cy="1200329"/>
          </a:xfrm>
          <a:prstGeom prst="rect">
            <a:avLst/>
          </a:prstGeom>
          <a:noFill/>
        </p:spPr>
        <p:txBody>
          <a:bodyPr wrap="square" rtlCol="0">
            <a:spAutoFit/>
          </a:bodyPr>
          <a:lstStyle/>
          <a:p>
            <a:r>
              <a:rPr lang="en-CA" sz="1800" b="1" dirty="0" smtClean="0"/>
              <a:t>Direct</a:t>
            </a:r>
            <a:r>
              <a:rPr lang="en-CA" sz="1800" dirty="0" smtClean="0"/>
              <a:t> impact of water credits on carbon not very clear. Landscape aspects might assist in lowering heat island as this pertains to the selection of indigenous species and site disturbance.</a:t>
            </a:r>
            <a:endParaRPr lang="en-CA" sz="1800" dirty="0"/>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Energy and Atmosphere</a:t>
            </a:r>
            <a:endParaRPr lang="en-CA" dirty="0">
              <a:solidFill>
                <a:schemeClr val="bg1"/>
              </a:solidFill>
            </a:endParaRPr>
          </a:p>
        </p:txBody>
      </p:sp>
      <p:pic>
        <p:nvPicPr>
          <p:cNvPr id="6" name="Content Placeholder 5" descr="energy.jpg"/>
          <p:cNvPicPr>
            <a:picLocks noGrp="1" noChangeAspect="1"/>
          </p:cNvPicPr>
          <p:nvPr>
            <p:ph idx="1"/>
          </p:nvPr>
        </p:nvPicPr>
        <p:blipFill>
          <a:blip r:embed="rId2" cstate="print"/>
          <a:stretch>
            <a:fillRect/>
          </a:stretch>
        </p:blipFill>
        <p:spPr>
          <a:xfrm>
            <a:off x="1295400" y="1600200"/>
            <a:ext cx="7162800" cy="2387600"/>
          </a:xfrm>
          <a:effectLst>
            <a:outerShdw blurRad="50800" dist="38100" dir="2700000" algn="tl" rotWithShape="0">
              <a:prstClr val="black">
                <a:alpha val="40000"/>
              </a:prstClr>
            </a:outerShdw>
          </a:effectLst>
        </p:spPr>
      </p:pic>
      <p:pic>
        <p:nvPicPr>
          <p:cNvPr id="9" name="Picture 8" descr="energy"/>
          <p:cNvPicPr>
            <a:picLocks noChangeAspect="1" noChangeArrowheads="1"/>
          </p:cNvPicPr>
          <p:nvPr/>
        </p:nvPicPr>
        <p:blipFill>
          <a:blip r:embed="rId3" cstate="print"/>
          <a:srcRect/>
          <a:stretch>
            <a:fillRect/>
          </a:stretch>
        </p:blipFill>
        <p:spPr bwMode="auto">
          <a:xfrm>
            <a:off x="8020050" y="5657850"/>
            <a:ext cx="1123950" cy="1200150"/>
          </a:xfrm>
          <a:prstGeom prst="rect">
            <a:avLst/>
          </a:prstGeom>
          <a:noFill/>
          <a:ln w="9525">
            <a:noFill/>
            <a:miter lim="800000"/>
            <a:headEnd/>
            <a:tailEnd/>
          </a:ln>
        </p:spPr>
      </p:pic>
      <p:sp>
        <p:nvSpPr>
          <p:cNvPr id="10" name="Rectangle 9"/>
          <p:cNvSpPr/>
          <p:nvPr/>
        </p:nvSpPr>
        <p:spPr bwMode="auto">
          <a:xfrm>
            <a:off x="1295400" y="2743200"/>
            <a:ext cx="7162800" cy="457200"/>
          </a:xfrm>
          <a:prstGeom prst="rect">
            <a:avLst/>
          </a:prstGeom>
          <a:noFill/>
          <a:ln w="28575"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
        <p:nvSpPr>
          <p:cNvPr id="11" name="Rectangle 10"/>
          <p:cNvSpPr/>
          <p:nvPr/>
        </p:nvSpPr>
        <p:spPr bwMode="auto">
          <a:xfrm>
            <a:off x="1295400" y="3429000"/>
            <a:ext cx="7162800" cy="457200"/>
          </a:xfrm>
          <a:prstGeom prst="rect">
            <a:avLst/>
          </a:prstGeom>
          <a:noFill/>
          <a:ln w="28575"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
        <p:nvSpPr>
          <p:cNvPr id="12" name="TextBox 11"/>
          <p:cNvSpPr txBox="1"/>
          <p:nvPr/>
        </p:nvSpPr>
        <p:spPr>
          <a:xfrm>
            <a:off x="1752600" y="4343400"/>
            <a:ext cx="4572000" cy="1754326"/>
          </a:xfrm>
          <a:prstGeom prst="rect">
            <a:avLst/>
          </a:prstGeom>
          <a:noFill/>
        </p:spPr>
        <p:txBody>
          <a:bodyPr wrap="square" rtlCol="0">
            <a:spAutoFit/>
          </a:bodyPr>
          <a:lstStyle/>
          <a:p>
            <a:r>
              <a:rPr lang="en-CA" sz="1800" b="1" dirty="0" smtClean="0"/>
              <a:t>Direct</a:t>
            </a:r>
            <a:r>
              <a:rPr lang="en-CA" sz="1800" dirty="0" smtClean="0"/>
              <a:t> impact of the increase in points devoted to both energy efficiency and energy sources is very important for carbon. Also increased incentive for Green Power as well as Measurement and Verification.</a:t>
            </a:r>
            <a:endParaRPr lang="en-CA" sz="1800" dirty="0"/>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Energy and Atmosphere</a:t>
            </a:r>
            <a:endParaRPr lang="en-CA" dirty="0">
              <a:solidFill>
                <a:schemeClr val="bg1"/>
              </a:solidFill>
            </a:endParaRPr>
          </a:p>
        </p:txBody>
      </p:sp>
      <p:pic>
        <p:nvPicPr>
          <p:cNvPr id="7" name="Picture 6" descr="ss-title.jpg"/>
          <p:cNvPicPr>
            <a:picLocks noChangeAspect="1"/>
          </p:cNvPicPr>
          <p:nvPr/>
        </p:nvPicPr>
        <p:blipFill>
          <a:blip r:embed="rId2" cstate="print"/>
          <a:stretch>
            <a:fillRect/>
          </a:stretch>
        </p:blipFill>
        <p:spPr>
          <a:xfrm>
            <a:off x="0" y="1371600"/>
            <a:ext cx="9144000" cy="524469"/>
          </a:xfrm>
          <a:prstGeom prst="rect">
            <a:avLst/>
          </a:prstGeom>
        </p:spPr>
      </p:pic>
      <p:pic>
        <p:nvPicPr>
          <p:cNvPr id="8" name="Content Placeholder 7" descr="ea1.jpg"/>
          <p:cNvPicPr>
            <a:picLocks noGrp="1" noChangeAspect="1"/>
          </p:cNvPicPr>
          <p:nvPr>
            <p:ph idx="1"/>
          </p:nvPr>
        </p:nvPicPr>
        <p:blipFill>
          <a:blip r:embed="rId3" cstate="print"/>
          <a:stretch>
            <a:fillRect/>
          </a:stretch>
        </p:blipFill>
        <p:spPr>
          <a:xfrm>
            <a:off x="-1" y="1600200"/>
            <a:ext cx="9180591" cy="3276600"/>
          </a:xfrm>
        </p:spPr>
      </p:pic>
      <p:pic>
        <p:nvPicPr>
          <p:cNvPr id="9" name="Picture 8" descr="energy"/>
          <p:cNvPicPr>
            <a:picLocks noChangeAspect="1" noChangeArrowheads="1"/>
          </p:cNvPicPr>
          <p:nvPr/>
        </p:nvPicPr>
        <p:blipFill>
          <a:blip r:embed="rId4" cstate="print"/>
          <a:srcRect/>
          <a:stretch>
            <a:fillRect/>
          </a:stretch>
        </p:blipFill>
        <p:spPr bwMode="auto">
          <a:xfrm>
            <a:off x="8020050" y="5657850"/>
            <a:ext cx="1123950" cy="1200150"/>
          </a:xfrm>
          <a:prstGeom prst="rect">
            <a:avLst/>
          </a:prstGeom>
          <a:noFill/>
          <a:ln w="9525">
            <a:noFill/>
            <a:miter lim="800000"/>
            <a:headEnd/>
            <a:tailEnd/>
          </a:ln>
        </p:spPr>
      </p:pic>
      <p:sp>
        <p:nvSpPr>
          <p:cNvPr id="10" name="Rectangle 9"/>
          <p:cNvSpPr/>
          <p:nvPr/>
        </p:nvSpPr>
        <p:spPr bwMode="auto">
          <a:xfrm>
            <a:off x="0" y="3581400"/>
            <a:ext cx="9144000" cy="1219200"/>
          </a:xfrm>
          <a:prstGeom prst="rect">
            <a:avLst/>
          </a:prstGeom>
          <a:noFill/>
          <a:ln w="28575"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
        <p:nvSpPr>
          <p:cNvPr id="11" name="Oval 10"/>
          <p:cNvSpPr>
            <a:spLocks noChangeArrowheads="1"/>
          </p:cNvSpPr>
          <p:nvPr/>
        </p:nvSpPr>
        <p:spPr bwMode="auto">
          <a:xfrm>
            <a:off x="4800600" y="4724400"/>
            <a:ext cx="990600" cy="990600"/>
          </a:xfrm>
          <a:prstGeom prst="ellipse">
            <a:avLst/>
          </a:prstGeom>
          <a:solidFill>
            <a:srgbClr val="0040CC"/>
          </a:solidFill>
          <a:ln w="9525">
            <a:solidFill>
              <a:srgbClr val="000CCC"/>
            </a:solidFill>
            <a:round/>
            <a:headEnd/>
            <a:tailEnd/>
          </a:ln>
          <a:effectLst>
            <a:outerShdw blurRad="50800" dist="38100" dir="2700000" algn="tl" rotWithShape="0">
              <a:prstClr val="black">
                <a:alpha val="40000"/>
              </a:prstClr>
            </a:outerShdw>
          </a:effectLst>
        </p:spPr>
        <p:txBody>
          <a:bodyPr wrap="none" anchor="ctr"/>
          <a:lstStyle/>
          <a:p>
            <a:pPr algn="ctr"/>
            <a:endParaRPr lang="en-US">
              <a:solidFill>
                <a:srgbClr val="000CCC"/>
              </a:solidFill>
            </a:endParaRPr>
          </a:p>
        </p:txBody>
      </p:sp>
      <p:sp>
        <p:nvSpPr>
          <p:cNvPr id="12" name="TextBox 11"/>
          <p:cNvSpPr txBox="1">
            <a:spLocks noChangeArrowheads="1"/>
          </p:cNvSpPr>
          <p:nvPr/>
        </p:nvSpPr>
        <p:spPr bwMode="auto">
          <a:xfrm>
            <a:off x="4876800" y="5029200"/>
            <a:ext cx="762000" cy="400050"/>
          </a:xfrm>
          <a:prstGeom prst="rect">
            <a:avLst/>
          </a:prstGeom>
          <a:noFill/>
          <a:ln w="9525">
            <a:noFill/>
            <a:miter lim="800000"/>
            <a:headEnd/>
            <a:tailEnd/>
          </a:ln>
        </p:spPr>
        <p:txBody>
          <a:bodyPr>
            <a:spAutoFit/>
          </a:bodyPr>
          <a:lstStyle/>
          <a:p>
            <a:pPr algn="ctr"/>
            <a:r>
              <a:rPr lang="en-US" sz="1000" dirty="0">
                <a:solidFill>
                  <a:schemeClr val="bg1"/>
                </a:solidFill>
              </a:rPr>
              <a:t>Operating energy</a:t>
            </a: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Energy and Atmosphere</a:t>
            </a:r>
            <a:endParaRPr lang="en-CA" dirty="0">
              <a:solidFill>
                <a:schemeClr val="bg1"/>
              </a:solidFill>
            </a:endParaRPr>
          </a:p>
        </p:txBody>
      </p:sp>
      <p:pic>
        <p:nvPicPr>
          <p:cNvPr id="7" name="Picture 6" descr="ss-title.jpg"/>
          <p:cNvPicPr>
            <a:picLocks noChangeAspect="1"/>
          </p:cNvPicPr>
          <p:nvPr/>
        </p:nvPicPr>
        <p:blipFill>
          <a:blip r:embed="rId2" cstate="print"/>
          <a:stretch>
            <a:fillRect/>
          </a:stretch>
        </p:blipFill>
        <p:spPr>
          <a:xfrm>
            <a:off x="0" y="1371600"/>
            <a:ext cx="9144000" cy="524469"/>
          </a:xfrm>
          <a:prstGeom prst="rect">
            <a:avLst/>
          </a:prstGeom>
        </p:spPr>
      </p:pic>
      <p:pic>
        <p:nvPicPr>
          <p:cNvPr id="6" name="Content Placeholder 5" descr="ea2.jpg"/>
          <p:cNvPicPr>
            <a:picLocks noGrp="1" noChangeAspect="1"/>
          </p:cNvPicPr>
          <p:nvPr>
            <p:ph idx="1"/>
          </p:nvPr>
        </p:nvPicPr>
        <p:blipFill>
          <a:blip r:embed="rId3" cstate="print"/>
          <a:stretch>
            <a:fillRect/>
          </a:stretch>
        </p:blipFill>
        <p:spPr>
          <a:xfrm>
            <a:off x="-1" y="1905000"/>
            <a:ext cx="9144001" cy="3095940"/>
          </a:xfrm>
        </p:spPr>
      </p:pic>
      <p:pic>
        <p:nvPicPr>
          <p:cNvPr id="9" name="Picture 8" descr="ea-title.jpg"/>
          <p:cNvPicPr>
            <a:picLocks noChangeAspect="1"/>
          </p:cNvPicPr>
          <p:nvPr/>
        </p:nvPicPr>
        <p:blipFill>
          <a:blip r:embed="rId4" cstate="print"/>
          <a:stretch>
            <a:fillRect/>
          </a:stretch>
        </p:blipFill>
        <p:spPr>
          <a:xfrm>
            <a:off x="0" y="1600200"/>
            <a:ext cx="11818372" cy="304800"/>
          </a:xfrm>
          <a:prstGeom prst="rect">
            <a:avLst/>
          </a:prstGeom>
        </p:spPr>
      </p:pic>
      <p:pic>
        <p:nvPicPr>
          <p:cNvPr id="10" name="Picture 9" descr="energy"/>
          <p:cNvPicPr>
            <a:picLocks noChangeAspect="1" noChangeArrowheads="1"/>
          </p:cNvPicPr>
          <p:nvPr/>
        </p:nvPicPr>
        <p:blipFill>
          <a:blip r:embed="rId5" cstate="print"/>
          <a:srcRect/>
          <a:stretch>
            <a:fillRect/>
          </a:stretch>
        </p:blipFill>
        <p:spPr bwMode="auto">
          <a:xfrm>
            <a:off x="8020050" y="5657850"/>
            <a:ext cx="1123950" cy="1200150"/>
          </a:xfrm>
          <a:prstGeom prst="rect">
            <a:avLst/>
          </a:prstGeom>
          <a:noFill/>
          <a:ln w="9525">
            <a:noFill/>
            <a:miter lim="800000"/>
            <a:headEnd/>
            <a:tailEnd/>
          </a:ln>
        </p:spPr>
      </p:pic>
      <p:sp>
        <p:nvSpPr>
          <p:cNvPr id="11" name="Oval 10"/>
          <p:cNvSpPr>
            <a:spLocks noChangeArrowheads="1"/>
          </p:cNvSpPr>
          <p:nvPr/>
        </p:nvSpPr>
        <p:spPr bwMode="auto">
          <a:xfrm>
            <a:off x="4800600" y="5029200"/>
            <a:ext cx="990600" cy="990600"/>
          </a:xfrm>
          <a:prstGeom prst="ellipse">
            <a:avLst/>
          </a:prstGeom>
          <a:solidFill>
            <a:srgbClr val="0040CC"/>
          </a:solidFill>
          <a:ln w="9525">
            <a:solidFill>
              <a:srgbClr val="000CCC"/>
            </a:solidFill>
            <a:round/>
            <a:headEnd/>
            <a:tailEnd/>
          </a:ln>
          <a:effectLst>
            <a:outerShdw blurRad="50800" dist="38100" dir="2700000" algn="tl" rotWithShape="0">
              <a:prstClr val="black">
                <a:alpha val="40000"/>
              </a:prstClr>
            </a:outerShdw>
          </a:effectLst>
        </p:spPr>
        <p:txBody>
          <a:bodyPr wrap="none" anchor="ctr"/>
          <a:lstStyle/>
          <a:p>
            <a:pPr algn="ctr"/>
            <a:endParaRPr lang="en-US">
              <a:solidFill>
                <a:srgbClr val="000CCC"/>
              </a:solidFill>
            </a:endParaRPr>
          </a:p>
        </p:txBody>
      </p:sp>
      <p:sp>
        <p:nvSpPr>
          <p:cNvPr id="12" name="TextBox 11"/>
          <p:cNvSpPr txBox="1">
            <a:spLocks noChangeArrowheads="1"/>
          </p:cNvSpPr>
          <p:nvPr/>
        </p:nvSpPr>
        <p:spPr bwMode="auto">
          <a:xfrm>
            <a:off x="4876800" y="5334000"/>
            <a:ext cx="762000" cy="400050"/>
          </a:xfrm>
          <a:prstGeom prst="rect">
            <a:avLst/>
          </a:prstGeom>
          <a:noFill/>
          <a:ln w="9525">
            <a:noFill/>
            <a:miter lim="800000"/>
            <a:headEnd/>
            <a:tailEnd/>
          </a:ln>
        </p:spPr>
        <p:txBody>
          <a:bodyPr>
            <a:spAutoFit/>
          </a:bodyPr>
          <a:lstStyle/>
          <a:p>
            <a:pPr algn="ctr"/>
            <a:r>
              <a:rPr lang="en-US" sz="1000" dirty="0">
                <a:solidFill>
                  <a:schemeClr val="bg1"/>
                </a:solidFill>
              </a:rPr>
              <a:t>Operating energy</a:t>
            </a:r>
          </a:p>
        </p:txBody>
      </p:sp>
      <p:sp>
        <p:nvSpPr>
          <p:cNvPr id="13" name="Rectangle 12"/>
          <p:cNvSpPr/>
          <p:nvPr/>
        </p:nvSpPr>
        <p:spPr bwMode="auto">
          <a:xfrm>
            <a:off x="0" y="3429000"/>
            <a:ext cx="9144000" cy="1524000"/>
          </a:xfrm>
          <a:prstGeom prst="rect">
            <a:avLst/>
          </a:prstGeom>
          <a:noFill/>
          <a:ln w="28575"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Materials and Resources</a:t>
            </a:r>
            <a:endParaRPr lang="en-CA" dirty="0">
              <a:solidFill>
                <a:schemeClr val="bg1"/>
              </a:solidFill>
            </a:endParaRPr>
          </a:p>
        </p:txBody>
      </p:sp>
      <p:pic>
        <p:nvPicPr>
          <p:cNvPr id="8" name="Content Placeholder 7" descr="materials.jpg"/>
          <p:cNvPicPr>
            <a:picLocks noGrp="1" noChangeAspect="1"/>
          </p:cNvPicPr>
          <p:nvPr>
            <p:ph idx="1"/>
          </p:nvPr>
        </p:nvPicPr>
        <p:blipFill>
          <a:blip r:embed="rId2" cstate="print"/>
          <a:stretch>
            <a:fillRect/>
          </a:stretch>
        </p:blipFill>
        <p:spPr>
          <a:xfrm>
            <a:off x="1295400" y="1524000"/>
            <a:ext cx="7162800" cy="2316282"/>
          </a:xfrm>
          <a:effectLst>
            <a:outerShdw blurRad="50800" dist="38100" dir="2700000" algn="tl" rotWithShape="0">
              <a:prstClr val="black">
                <a:alpha val="40000"/>
              </a:prstClr>
            </a:outerShdw>
          </a:effectLst>
        </p:spPr>
      </p:pic>
      <p:pic>
        <p:nvPicPr>
          <p:cNvPr id="9" name="Picture 6" descr="wood"/>
          <p:cNvPicPr>
            <a:picLocks noChangeAspect="1" noChangeArrowheads="1"/>
          </p:cNvPicPr>
          <p:nvPr/>
        </p:nvPicPr>
        <p:blipFill>
          <a:blip r:embed="rId3" cstate="print"/>
          <a:srcRect/>
          <a:stretch>
            <a:fillRect/>
          </a:stretch>
        </p:blipFill>
        <p:spPr bwMode="auto">
          <a:xfrm>
            <a:off x="8058150" y="5753100"/>
            <a:ext cx="1085850" cy="1104900"/>
          </a:xfrm>
          <a:prstGeom prst="rect">
            <a:avLst/>
          </a:prstGeom>
          <a:noFill/>
          <a:ln w="9525">
            <a:noFill/>
            <a:miter lim="800000"/>
            <a:headEnd/>
            <a:tailEnd/>
          </a:ln>
        </p:spPr>
      </p:pic>
      <p:sp>
        <p:nvSpPr>
          <p:cNvPr id="12" name="TextBox 11"/>
          <p:cNvSpPr txBox="1"/>
          <p:nvPr/>
        </p:nvSpPr>
        <p:spPr>
          <a:xfrm>
            <a:off x="1752600" y="4343400"/>
            <a:ext cx="4572000" cy="646331"/>
          </a:xfrm>
          <a:prstGeom prst="rect">
            <a:avLst/>
          </a:prstGeom>
          <a:noFill/>
        </p:spPr>
        <p:txBody>
          <a:bodyPr wrap="square" rtlCol="0">
            <a:spAutoFit/>
          </a:bodyPr>
          <a:lstStyle/>
          <a:p>
            <a:r>
              <a:rPr lang="en-CA" sz="1800" b="1" dirty="0" smtClean="0"/>
              <a:t>Not much has changed in this section that will impact carbon.</a:t>
            </a:r>
            <a:endParaRPr lang="en-CA" sz="1800" dirty="0"/>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Materials and Resources</a:t>
            </a:r>
            <a:endParaRPr lang="en-CA" dirty="0">
              <a:solidFill>
                <a:schemeClr val="bg1"/>
              </a:solidFill>
            </a:endParaRPr>
          </a:p>
        </p:txBody>
      </p:sp>
      <p:pic>
        <p:nvPicPr>
          <p:cNvPr id="7" name="Picture 6" descr="ss-title.jpg"/>
          <p:cNvPicPr>
            <a:picLocks noChangeAspect="1"/>
          </p:cNvPicPr>
          <p:nvPr/>
        </p:nvPicPr>
        <p:blipFill>
          <a:blip r:embed="rId2" cstate="print"/>
          <a:stretch>
            <a:fillRect/>
          </a:stretch>
        </p:blipFill>
        <p:spPr>
          <a:xfrm>
            <a:off x="0" y="1371600"/>
            <a:ext cx="9144000" cy="524469"/>
          </a:xfrm>
          <a:prstGeom prst="rect">
            <a:avLst/>
          </a:prstGeom>
        </p:spPr>
      </p:pic>
      <p:pic>
        <p:nvPicPr>
          <p:cNvPr id="10" name="Content Placeholder 9" descr="me_r1.jpg"/>
          <p:cNvPicPr>
            <a:picLocks noGrp="1" noChangeAspect="1"/>
          </p:cNvPicPr>
          <p:nvPr>
            <p:ph idx="1"/>
          </p:nvPr>
        </p:nvPicPr>
        <p:blipFill>
          <a:blip r:embed="rId3" cstate="print"/>
          <a:stretch>
            <a:fillRect/>
          </a:stretch>
        </p:blipFill>
        <p:spPr>
          <a:xfrm>
            <a:off x="-1" y="1600200"/>
            <a:ext cx="9078293" cy="3124200"/>
          </a:xfrm>
        </p:spPr>
      </p:pic>
      <p:pic>
        <p:nvPicPr>
          <p:cNvPr id="11" name="Picture 10" descr="mr2.jpg"/>
          <p:cNvPicPr>
            <a:picLocks noChangeAspect="1"/>
          </p:cNvPicPr>
          <p:nvPr/>
        </p:nvPicPr>
        <p:blipFill>
          <a:blip r:embed="rId4" cstate="print"/>
          <a:stretch>
            <a:fillRect/>
          </a:stretch>
        </p:blipFill>
        <p:spPr>
          <a:xfrm>
            <a:off x="0" y="4648200"/>
            <a:ext cx="9144000" cy="462891"/>
          </a:xfrm>
          <a:prstGeom prst="rect">
            <a:avLst/>
          </a:prstGeom>
        </p:spPr>
      </p:pic>
      <p:pic>
        <p:nvPicPr>
          <p:cNvPr id="12" name="Picture 6" descr="wood"/>
          <p:cNvPicPr>
            <a:picLocks noChangeAspect="1" noChangeArrowheads="1"/>
          </p:cNvPicPr>
          <p:nvPr/>
        </p:nvPicPr>
        <p:blipFill>
          <a:blip r:embed="rId5" cstate="print"/>
          <a:srcRect/>
          <a:stretch>
            <a:fillRect/>
          </a:stretch>
        </p:blipFill>
        <p:spPr bwMode="auto">
          <a:xfrm>
            <a:off x="8058150" y="5753100"/>
            <a:ext cx="1085850" cy="1104900"/>
          </a:xfrm>
          <a:prstGeom prst="rect">
            <a:avLst/>
          </a:prstGeom>
          <a:noFill/>
          <a:ln w="9525">
            <a:noFill/>
            <a:miter lim="800000"/>
            <a:headEnd/>
            <a:tailEnd/>
          </a:ln>
        </p:spPr>
      </p:pic>
      <p:sp>
        <p:nvSpPr>
          <p:cNvPr id="13" name="Oval 7"/>
          <p:cNvSpPr>
            <a:spLocks noChangeArrowheads="1"/>
          </p:cNvSpPr>
          <p:nvPr/>
        </p:nvSpPr>
        <p:spPr bwMode="auto">
          <a:xfrm>
            <a:off x="7604125" y="2438400"/>
            <a:ext cx="1006475" cy="990600"/>
          </a:xfrm>
          <a:prstGeom prst="ellipse">
            <a:avLst/>
          </a:prstGeom>
          <a:solidFill>
            <a:srgbClr val="FF9933"/>
          </a:solidFill>
          <a:ln w="9525">
            <a:solidFill>
              <a:srgbClr val="FF9933"/>
            </a:solidFill>
            <a:round/>
            <a:headEnd/>
            <a:tailEnd/>
          </a:ln>
          <a:effectLst>
            <a:outerShdw blurRad="50800" dist="38100" dir="2700000" algn="tl" rotWithShape="0">
              <a:prstClr val="black">
                <a:alpha val="40000"/>
              </a:prstClr>
            </a:outerShdw>
          </a:effectLst>
        </p:spPr>
        <p:txBody>
          <a:bodyPr wrap="none" anchor="ctr"/>
          <a:lstStyle/>
          <a:p>
            <a:endParaRPr lang="en-US" sz="1000"/>
          </a:p>
        </p:txBody>
      </p:sp>
      <p:sp>
        <p:nvSpPr>
          <p:cNvPr id="14" name="Text Box 11"/>
          <p:cNvSpPr txBox="1">
            <a:spLocks noChangeArrowheads="1"/>
          </p:cNvSpPr>
          <p:nvPr/>
        </p:nvSpPr>
        <p:spPr bwMode="auto">
          <a:xfrm>
            <a:off x="7680325" y="2590800"/>
            <a:ext cx="914400" cy="708025"/>
          </a:xfrm>
          <a:prstGeom prst="rect">
            <a:avLst/>
          </a:prstGeom>
          <a:noFill/>
          <a:ln w="9525">
            <a:noFill/>
            <a:miter lim="800000"/>
            <a:headEnd/>
            <a:tailEnd/>
          </a:ln>
        </p:spPr>
        <p:txBody>
          <a:bodyPr>
            <a:spAutoFit/>
          </a:bodyPr>
          <a:lstStyle/>
          <a:p>
            <a:pPr algn="ctr">
              <a:spcBef>
                <a:spcPct val="50000"/>
              </a:spcBef>
            </a:pPr>
            <a:r>
              <a:rPr lang="en-US" sz="1000" dirty="0">
                <a:solidFill>
                  <a:schemeClr val="bg1"/>
                </a:solidFill>
              </a:rPr>
              <a:t>Embodied Carbon in Building Materials</a:t>
            </a:r>
          </a:p>
        </p:txBody>
      </p:sp>
      <p:sp>
        <p:nvSpPr>
          <p:cNvPr id="15" name="Rectangle 3"/>
          <p:cNvSpPr>
            <a:spLocks noChangeArrowheads="1"/>
          </p:cNvSpPr>
          <p:nvPr/>
        </p:nvSpPr>
        <p:spPr bwMode="auto">
          <a:xfrm flipV="1">
            <a:off x="0" y="2209800"/>
            <a:ext cx="8763000" cy="2895600"/>
          </a:xfrm>
          <a:prstGeom prst="rect">
            <a:avLst/>
          </a:prstGeom>
          <a:noFill/>
          <a:ln w="31750">
            <a:solidFill>
              <a:srgbClr val="FF0000"/>
            </a:solidFill>
            <a:round/>
            <a:headEnd/>
            <a:tailEnd/>
          </a:ln>
          <a:effectLst>
            <a:outerShdw blurRad="50800" dist="38100" dir="2700000" algn="tl" rotWithShape="0">
              <a:prstClr val="black">
                <a:alpha val="40000"/>
              </a:prstClr>
            </a:outerShdw>
          </a:effectLst>
        </p:spPr>
        <p:txBody>
          <a:bodyPr/>
          <a:lstStyle/>
          <a:p>
            <a:endParaRPr lang="en-US"/>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Indoor Environmental Quality</a:t>
            </a:r>
            <a:endParaRPr lang="en-CA" dirty="0">
              <a:solidFill>
                <a:schemeClr val="bg1"/>
              </a:solidFill>
            </a:endParaRPr>
          </a:p>
        </p:txBody>
      </p:sp>
      <p:pic>
        <p:nvPicPr>
          <p:cNvPr id="6" name="Content Placeholder 5" descr="indoor.jpg"/>
          <p:cNvPicPr>
            <a:picLocks noGrp="1" noChangeAspect="1"/>
          </p:cNvPicPr>
          <p:nvPr>
            <p:ph idx="1"/>
          </p:nvPr>
        </p:nvPicPr>
        <p:blipFill>
          <a:blip r:embed="rId2" cstate="print"/>
          <a:stretch>
            <a:fillRect/>
          </a:stretch>
        </p:blipFill>
        <p:spPr>
          <a:xfrm>
            <a:off x="1295400" y="1447800"/>
            <a:ext cx="7162800" cy="4008961"/>
          </a:xfrm>
          <a:effectLst>
            <a:outerShdw blurRad="50800" dist="38100" dir="2700000" algn="tl" rotWithShape="0">
              <a:prstClr val="black">
                <a:alpha val="40000"/>
              </a:prstClr>
            </a:outerShdw>
          </a:effectLst>
        </p:spPr>
      </p:pic>
      <p:pic>
        <p:nvPicPr>
          <p:cNvPr id="8" name="Picture 9" descr="air"/>
          <p:cNvPicPr>
            <a:picLocks noChangeAspect="1" noChangeArrowheads="1"/>
          </p:cNvPicPr>
          <p:nvPr/>
        </p:nvPicPr>
        <p:blipFill>
          <a:blip r:embed="rId3" cstate="print"/>
          <a:srcRect/>
          <a:stretch>
            <a:fillRect/>
          </a:stretch>
        </p:blipFill>
        <p:spPr bwMode="auto">
          <a:xfrm>
            <a:off x="7962900" y="5676900"/>
            <a:ext cx="1181100" cy="1181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Indoor Environmental Quality</a:t>
            </a:r>
            <a:endParaRPr lang="en-CA" dirty="0">
              <a:solidFill>
                <a:schemeClr val="bg1"/>
              </a:solidFill>
            </a:endParaRPr>
          </a:p>
        </p:txBody>
      </p:sp>
      <p:pic>
        <p:nvPicPr>
          <p:cNvPr id="7" name="Picture 6" descr="ss-title.jpg"/>
          <p:cNvPicPr>
            <a:picLocks noChangeAspect="1"/>
          </p:cNvPicPr>
          <p:nvPr/>
        </p:nvPicPr>
        <p:blipFill>
          <a:blip r:embed="rId2" cstate="print"/>
          <a:stretch>
            <a:fillRect/>
          </a:stretch>
        </p:blipFill>
        <p:spPr>
          <a:xfrm>
            <a:off x="0" y="1371600"/>
            <a:ext cx="9144000" cy="524469"/>
          </a:xfrm>
          <a:prstGeom prst="rect">
            <a:avLst/>
          </a:prstGeom>
        </p:spPr>
      </p:pic>
      <p:pic>
        <p:nvPicPr>
          <p:cNvPr id="12" name="Content Placeholder 11" descr="eq1.jpg"/>
          <p:cNvPicPr>
            <a:picLocks noGrp="1" noChangeAspect="1"/>
          </p:cNvPicPr>
          <p:nvPr>
            <p:ph idx="1"/>
          </p:nvPr>
        </p:nvPicPr>
        <p:blipFill>
          <a:blip r:embed="rId3" cstate="print"/>
          <a:stretch>
            <a:fillRect/>
          </a:stretch>
        </p:blipFill>
        <p:spPr>
          <a:xfrm>
            <a:off x="0" y="1600200"/>
            <a:ext cx="9099458" cy="4114800"/>
          </a:xfrm>
        </p:spPr>
      </p:pic>
      <p:pic>
        <p:nvPicPr>
          <p:cNvPr id="13" name="Picture 9" descr="air"/>
          <p:cNvPicPr>
            <a:picLocks noChangeAspect="1" noChangeArrowheads="1"/>
          </p:cNvPicPr>
          <p:nvPr/>
        </p:nvPicPr>
        <p:blipFill>
          <a:blip r:embed="rId4" cstate="print"/>
          <a:srcRect/>
          <a:stretch>
            <a:fillRect/>
          </a:stretch>
        </p:blipFill>
        <p:spPr bwMode="auto">
          <a:xfrm>
            <a:off x="7962900" y="5676900"/>
            <a:ext cx="1181100" cy="1181100"/>
          </a:xfrm>
          <a:prstGeom prst="rect">
            <a:avLst/>
          </a:prstGeom>
          <a:noFill/>
          <a:ln w="9525">
            <a:noFill/>
            <a:miter lim="800000"/>
            <a:headEnd/>
            <a:tailEnd/>
          </a:ln>
        </p:spPr>
      </p:pic>
      <p:sp>
        <p:nvSpPr>
          <p:cNvPr id="14" name="Rectangle 5"/>
          <p:cNvSpPr>
            <a:spLocks noChangeArrowheads="1"/>
          </p:cNvSpPr>
          <p:nvPr/>
        </p:nvSpPr>
        <p:spPr bwMode="auto">
          <a:xfrm flipV="1">
            <a:off x="0" y="4648200"/>
            <a:ext cx="8991600" cy="1066800"/>
          </a:xfrm>
          <a:prstGeom prst="rect">
            <a:avLst/>
          </a:prstGeom>
          <a:noFill/>
          <a:ln w="31750">
            <a:solidFill>
              <a:srgbClr val="FF0000"/>
            </a:solidFill>
            <a:round/>
            <a:headEnd/>
            <a:tailEnd/>
          </a:ln>
          <a:effectLst>
            <a:outerShdw blurRad="50800" dist="38100" dir="2700000" algn="tl" rotWithShape="0">
              <a:prstClr val="black">
                <a:alpha val="40000"/>
              </a:prstClr>
            </a:outerShdw>
          </a:effectLst>
        </p:spPr>
        <p:txBody>
          <a:bodyPr/>
          <a:lstStyle/>
          <a:p>
            <a:endParaRPr lang="en-US"/>
          </a:p>
        </p:txBody>
      </p:sp>
      <p:sp>
        <p:nvSpPr>
          <p:cNvPr id="15" name="TextBox 14"/>
          <p:cNvSpPr txBox="1"/>
          <p:nvPr/>
        </p:nvSpPr>
        <p:spPr>
          <a:xfrm>
            <a:off x="1828800" y="5867400"/>
            <a:ext cx="4572000" cy="646331"/>
          </a:xfrm>
          <a:prstGeom prst="rect">
            <a:avLst/>
          </a:prstGeom>
          <a:noFill/>
        </p:spPr>
        <p:txBody>
          <a:bodyPr wrap="square" rtlCol="0">
            <a:spAutoFit/>
          </a:bodyPr>
          <a:lstStyle/>
          <a:p>
            <a:r>
              <a:rPr lang="en-CA" sz="1800" dirty="0" smtClean="0"/>
              <a:t>Ventilation can help to avert use of Air Conditioning for cooling.</a:t>
            </a:r>
            <a:endParaRPr lang="en-CA" sz="1800" dirty="0"/>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Indoor Environmental Quality</a:t>
            </a:r>
            <a:endParaRPr lang="en-CA" dirty="0">
              <a:solidFill>
                <a:schemeClr val="bg1"/>
              </a:solidFill>
            </a:endParaRPr>
          </a:p>
        </p:txBody>
      </p:sp>
      <p:pic>
        <p:nvPicPr>
          <p:cNvPr id="7" name="Picture 6" descr="ss-title.jpg"/>
          <p:cNvPicPr>
            <a:picLocks noChangeAspect="1"/>
          </p:cNvPicPr>
          <p:nvPr/>
        </p:nvPicPr>
        <p:blipFill>
          <a:blip r:embed="rId2" cstate="print"/>
          <a:stretch>
            <a:fillRect/>
          </a:stretch>
        </p:blipFill>
        <p:spPr>
          <a:xfrm>
            <a:off x="0" y="1371600"/>
            <a:ext cx="9144000" cy="524469"/>
          </a:xfrm>
          <a:prstGeom prst="rect">
            <a:avLst/>
          </a:prstGeom>
        </p:spPr>
      </p:pic>
      <p:pic>
        <p:nvPicPr>
          <p:cNvPr id="6" name="Content Placeholder 5" descr="eq-title.jpg"/>
          <p:cNvPicPr>
            <a:picLocks noGrp="1" noChangeAspect="1"/>
          </p:cNvPicPr>
          <p:nvPr>
            <p:ph idx="1"/>
          </p:nvPr>
        </p:nvPicPr>
        <p:blipFill>
          <a:blip r:embed="rId3" cstate="print"/>
          <a:stretch>
            <a:fillRect/>
          </a:stretch>
        </p:blipFill>
        <p:spPr>
          <a:xfrm>
            <a:off x="0" y="1600200"/>
            <a:ext cx="11828178" cy="304800"/>
          </a:xfrm>
        </p:spPr>
      </p:pic>
      <p:pic>
        <p:nvPicPr>
          <p:cNvPr id="9" name="Picture 8" descr="eq2a.jpg"/>
          <p:cNvPicPr>
            <a:picLocks noChangeAspect="1"/>
          </p:cNvPicPr>
          <p:nvPr/>
        </p:nvPicPr>
        <p:blipFill>
          <a:blip r:embed="rId4" cstate="print"/>
          <a:stretch>
            <a:fillRect/>
          </a:stretch>
        </p:blipFill>
        <p:spPr>
          <a:xfrm>
            <a:off x="0" y="1905000"/>
            <a:ext cx="9144000" cy="972120"/>
          </a:xfrm>
          <a:prstGeom prst="rect">
            <a:avLst/>
          </a:prstGeom>
        </p:spPr>
      </p:pic>
      <p:pic>
        <p:nvPicPr>
          <p:cNvPr id="10" name="Picture 9" descr="eq2.jpg"/>
          <p:cNvPicPr>
            <a:picLocks noChangeAspect="1"/>
          </p:cNvPicPr>
          <p:nvPr/>
        </p:nvPicPr>
        <p:blipFill>
          <a:blip r:embed="rId5" cstate="print"/>
          <a:stretch>
            <a:fillRect/>
          </a:stretch>
        </p:blipFill>
        <p:spPr>
          <a:xfrm>
            <a:off x="0" y="2819400"/>
            <a:ext cx="9144000" cy="2810625"/>
          </a:xfrm>
          <a:prstGeom prst="rect">
            <a:avLst/>
          </a:prstGeom>
        </p:spPr>
      </p:pic>
      <p:pic>
        <p:nvPicPr>
          <p:cNvPr id="11" name="Picture 9" descr="air"/>
          <p:cNvPicPr>
            <a:picLocks noChangeAspect="1" noChangeArrowheads="1"/>
          </p:cNvPicPr>
          <p:nvPr/>
        </p:nvPicPr>
        <p:blipFill>
          <a:blip r:embed="rId6" cstate="print"/>
          <a:srcRect/>
          <a:stretch>
            <a:fillRect/>
          </a:stretch>
        </p:blipFill>
        <p:spPr bwMode="auto">
          <a:xfrm>
            <a:off x="7962900" y="5676900"/>
            <a:ext cx="1181100" cy="1181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9" descr="air"/>
          <p:cNvPicPr>
            <a:picLocks noChangeAspect="1" noChangeArrowheads="1"/>
          </p:cNvPicPr>
          <p:nvPr/>
        </p:nvPicPr>
        <p:blipFill>
          <a:blip r:embed="rId2" cstate="print"/>
          <a:srcRect/>
          <a:stretch>
            <a:fillRect/>
          </a:stretch>
        </p:blipFill>
        <p:spPr bwMode="auto">
          <a:xfrm>
            <a:off x="7962900" y="5676900"/>
            <a:ext cx="1181100" cy="1181100"/>
          </a:xfrm>
          <a:prstGeom prst="rect">
            <a:avLst/>
          </a:prstGeom>
          <a:noFill/>
          <a:ln w="9525">
            <a:noFill/>
            <a:miter lim="800000"/>
            <a:headEnd/>
            <a:tailEnd/>
          </a:ln>
        </p:spPr>
      </p:pic>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Indoor Environmental Quality</a:t>
            </a:r>
            <a:endParaRPr lang="en-CA" dirty="0">
              <a:solidFill>
                <a:schemeClr val="bg1"/>
              </a:solidFill>
            </a:endParaRPr>
          </a:p>
        </p:txBody>
      </p:sp>
      <p:pic>
        <p:nvPicPr>
          <p:cNvPr id="7" name="Picture 6" descr="ss-title.jpg"/>
          <p:cNvPicPr>
            <a:picLocks noChangeAspect="1"/>
          </p:cNvPicPr>
          <p:nvPr/>
        </p:nvPicPr>
        <p:blipFill>
          <a:blip r:embed="rId3" cstate="print"/>
          <a:stretch>
            <a:fillRect/>
          </a:stretch>
        </p:blipFill>
        <p:spPr>
          <a:xfrm>
            <a:off x="0" y="1371600"/>
            <a:ext cx="9144000" cy="524469"/>
          </a:xfrm>
          <a:prstGeom prst="rect">
            <a:avLst/>
          </a:prstGeom>
        </p:spPr>
      </p:pic>
      <p:pic>
        <p:nvPicPr>
          <p:cNvPr id="6" name="Content Placeholder 5" descr="eq-title.jpg"/>
          <p:cNvPicPr>
            <a:picLocks noGrp="1" noChangeAspect="1"/>
          </p:cNvPicPr>
          <p:nvPr>
            <p:ph idx="1"/>
          </p:nvPr>
        </p:nvPicPr>
        <p:blipFill>
          <a:blip r:embed="rId4" cstate="print"/>
          <a:stretch>
            <a:fillRect/>
          </a:stretch>
        </p:blipFill>
        <p:spPr>
          <a:xfrm>
            <a:off x="0" y="1600200"/>
            <a:ext cx="11828178" cy="304800"/>
          </a:xfrm>
        </p:spPr>
      </p:pic>
      <p:pic>
        <p:nvPicPr>
          <p:cNvPr id="8" name="Picture 7" descr="eq3.jpg"/>
          <p:cNvPicPr>
            <a:picLocks noChangeAspect="1"/>
          </p:cNvPicPr>
          <p:nvPr/>
        </p:nvPicPr>
        <p:blipFill>
          <a:blip r:embed="rId5" cstate="print"/>
          <a:stretch>
            <a:fillRect/>
          </a:stretch>
        </p:blipFill>
        <p:spPr>
          <a:xfrm>
            <a:off x="0" y="1893627"/>
            <a:ext cx="9144000" cy="3070746"/>
          </a:xfrm>
          <a:prstGeom prst="rect">
            <a:avLst/>
          </a:prstGeom>
        </p:spPr>
      </p:pic>
      <p:pic>
        <p:nvPicPr>
          <p:cNvPr id="11" name="Picture 10" descr="ea4.jpg"/>
          <p:cNvPicPr>
            <a:picLocks noChangeAspect="1"/>
          </p:cNvPicPr>
          <p:nvPr/>
        </p:nvPicPr>
        <p:blipFill>
          <a:blip r:embed="rId6" cstate="print"/>
          <a:stretch>
            <a:fillRect/>
          </a:stretch>
        </p:blipFill>
        <p:spPr>
          <a:xfrm>
            <a:off x="0" y="4918571"/>
            <a:ext cx="9144000" cy="1101229"/>
          </a:xfrm>
          <a:prstGeom prst="rect">
            <a:avLst/>
          </a:prstGeom>
        </p:spPr>
      </p:pic>
      <p:sp>
        <p:nvSpPr>
          <p:cNvPr id="13" name="Rectangle 5"/>
          <p:cNvSpPr>
            <a:spLocks noChangeArrowheads="1"/>
          </p:cNvSpPr>
          <p:nvPr/>
        </p:nvSpPr>
        <p:spPr bwMode="auto">
          <a:xfrm flipV="1">
            <a:off x="0" y="5486400"/>
            <a:ext cx="8991600" cy="609600"/>
          </a:xfrm>
          <a:prstGeom prst="rect">
            <a:avLst/>
          </a:prstGeom>
          <a:noFill/>
          <a:ln w="31750">
            <a:solidFill>
              <a:srgbClr val="00B0F0"/>
            </a:solidFill>
            <a:round/>
            <a:headEnd/>
            <a:tailEnd/>
          </a:ln>
          <a:effectLst>
            <a:outerShdw blurRad="50800" dist="38100" dir="2700000" algn="tl" rotWithShape="0">
              <a:prstClr val="black">
                <a:alpha val="40000"/>
              </a:prstClr>
            </a:outerShdw>
          </a:effectLst>
        </p:spPr>
        <p:txBody>
          <a:bodyPr/>
          <a:lstStyle/>
          <a:p>
            <a:endParaRPr lang="en-US"/>
          </a:p>
        </p:txBody>
      </p:sp>
      <p:sp>
        <p:nvSpPr>
          <p:cNvPr id="14" name="Oval 4"/>
          <p:cNvSpPr>
            <a:spLocks noChangeArrowheads="1"/>
          </p:cNvSpPr>
          <p:nvPr/>
        </p:nvSpPr>
        <p:spPr bwMode="auto">
          <a:xfrm>
            <a:off x="8001000" y="5257800"/>
            <a:ext cx="990600" cy="990600"/>
          </a:xfrm>
          <a:prstGeom prst="ellipse">
            <a:avLst/>
          </a:prstGeom>
          <a:solidFill>
            <a:srgbClr val="0040CC"/>
          </a:solidFill>
          <a:ln w="9525">
            <a:solidFill>
              <a:srgbClr val="000CCC"/>
            </a:solidFill>
            <a:round/>
            <a:headEnd/>
            <a:tailEnd/>
          </a:ln>
          <a:effectLst>
            <a:outerShdw blurRad="50800" dist="38100" dir="2700000" algn="tl" rotWithShape="0">
              <a:prstClr val="black">
                <a:alpha val="40000"/>
              </a:prstClr>
            </a:outerShdw>
          </a:effectLst>
        </p:spPr>
        <p:txBody>
          <a:bodyPr wrap="none" anchor="ctr"/>
          <a:lstStyle/>
          <a:p>
            <a:pPr algn="ctr"/>
            <a:endParaRPr lang="en-US">
              <a:solidFill>
                <a:srgbClr val="000CCC"/>
              </a:solidFill>
            </a:endParaRPr>
          </a:p>
        </p:txBody>
      </p:sp>
      <p:sp>
        <p:nvSpPr>
          <p:cNvPr id="15" name="TextBox 5"/>
          <p:cNvSpPr txBox="1">
            <a:spLocks noChangeArrowheads="1"/>
          </p:cNvSpPr>
          <p:nvPr/>
        </p:nvSpPr>
        <p:spPr bwMode="auto">
          <a:xfrm>
            <a:off x="8077200" y="5562600"/>
            <a:ext cx="762000" cy="400050"/>
          </a:xfrm>
          <a:prstGeom prst="rect">
            <a:avLst/>
          </a:prstGeom>
          <a:noFill/>
          <a:ln w="9525">
            <a:noFill/>
            <a:miter lim="800000"/>
            <a:headEnd/>
            <a:tailEnd/>
          </a:ln>
        </p:spPr>
        <p:txBody>
          <a:bodyPr>
            <a:spAutoFit/>
          </a:bodyPr>
          <a:lstStyle/>
          <a:p>
            <a:pPr algn="ctr"/>
            <a:r>
              <a:rPr lang="en-US" sz="1000" dirty="0">
                <a:solidFill>
                  <a:schemeClr val="bg1"/>
                </a:solidFill>
              </a:rPr>
              <a:t>Operating energy</a:t>
            </a:r>
          </a:p>
        </p:txBody>
      </p:sp>
      <p:sp>
        <p:nvSpPr>
          <p:cNvPr id="16" name="Rectangle 5"/>
          <p:cNvSpPr>
            <a:spLocks noChangeArrowheads="1"/>
          </p:cNvSpPr>
          <p:nvPr/>
        </p:nvSpPr>
        <p:spPr bwMode="auto">
          <a:xfrm flipV="1">
            <a:off x="0" y="3505200"/>
            <a:ext cx="8839200" cy="1219200"/>
          </a:xfrm>
          <a:prstGeom prst="rect">
            <a:avLst/>
          </a:prstGeom>
          <a:noFill/>
          <a:ln w="31750">
            <a:solidFill>
              <a:srgbClr val="FF0000"/>
            </a:solidFill>
            <a:round/>
            <a:headEnd/>
            <a:tailEnd/>
          </a:ln>
          <a:effectLst>
            <a:outerShdw blurRad="50800" dist="38100" dir="2700000" algn="tl" rotWithShape="0">
              <a:prstClr val="black">
                <a:alpha val="40000"/>
              </a:prstClr>
            </a:outerShdw>
          </a:effectLst>
        </p:spPr>
        <p:txBody>
          <a:bodyPr/>
          <a:lstStyle/>
          <a:p>
            <a:endParaRPr lang="en-US"/>
          </a:p>
        </p:txBody>
      </p:sp>
      <p:sp>
        <p:nvSpPr>
          <p:cNvPr id="17" name="Oval 4"/>
          <p:cNvSpPr>
            <a:spLocks noChangeArrowheads="1"/>
          </p:cNvSpPr>
          <p:nvPr/>
        </p:nvSpPr>
        <p:spPr bwMode="auto">
          <a:xfrm>
            <a:off x="7924800" y="3581400"/>
            <a:ext cx="990600" cy="990600"/>
          </a:xfrm>
          <a:prstGeom prst="ellipse">
            <a:avLst/>
          </a:prstGeom>
          <a:solidFill>
            <a:srgbClr val="00B0F0"/>
          </a:solidFill>
          <a:ln w="9525">
            <a:solidFill>
              <a:srgbClr val="000CCC"/>
            </a:solidFill>
            <a:round/>
            <a:headEnd/>
            <a:tailEnd/>
          </a:ln>
          <a:effectLst>
            <a:outerShdw blurRad="50800" dist="38100" dir="2700000" algn="tl" rotWithShape="0">
              <a:prstClr val="black">
                <a:alpha val="40000"/>
              </a:prstClr>
            </a:outerShdw>
          </a:effectLst>
        </p:spPr>
        <p:txBody>
          <a:bodyPr wrap="none" anchor="ctr"/>
          <a:lstStyle/>
          <a:p>
            <a:pPr algn="ctr"/>
            <a:endParaRPr lang="en-US">
              <a:solidFill>
                <a:srgbClr val="000CCC"/>
              </a:solidFill>
            </a:endParaRPr>
          </a:p>
        </p:txBody>
      </p:sp>
      <p:sp>
        <p:nvSpPr>
          <p:cNvPr id="18" name="TextBox 5"/>
          <p:cNvSpPr txBox="1">
            <a:spLocks noChangeArrowheads="1"/>
          </p:cNvSpPr>
          <p:nvPr/>
        </p:nvSpPr>
        <p:spPr bwMode="auto">
          <a:xfrm>
            <a:off x="8001000" y="3810000"/>
            <a:ext cx="762000" cy="553998"/>
          </a:xfrm>
          <a:prstGeom prst="rect">
            <a:avLst/>
          </a:prstGeom>
          <a:noFill/>
          <a:ln w="9525">
            <a:noFill/>
            <a:miter lim="800000"/>
            <a:headEnd/>
            <a:tailEnd/>
          </a:ln>
        </p:spPr>
        <p:txBody>
          <a:bodyPr>
            <a:spAutoFit/>
          </a:bodyPr>
          <a:lstStyle/>
          <a:p>
            <a:pPr algn="ctr"/>
            <a:r>
              <a:rPr lang="en-US" sz="1000" dirty="0" smtClean="0">
                <a:solidFill>
                  <a:schemeClr val="bg1"/>
                </a:solidFill>
              </a:rPr>
              <a:t>Pro Passive Design</a:t>
            </a:r>
            <a:endParaRPr lang="en-US" sz="1000" dirty="0">
              <a:solidFill>
                <a:schemeClr val="bg1"/>
              </a:solidFill>
            </a:endParaRPr>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Innovation in Design + Regional Priority</a:t>
            </a:r>
            <a:endParaRPr lang="en-CA" dirty="0">
              <a:solidFill>
                <a:schemeClr val="bg1"/>
              </a:solidFill>
            </a:endParaRPr>
          </a:p>
        </p:txBody>
      </p:sp>
      <p:pic>
        <p:nvPicPr>
          <p:cNvPr id="6" name="Content Placeholder 5" descr="innovation.jpg"/>
          <p:cNvPicPr>
            <a:picLocks noGrp="1" noChangeAspect="1"/>
          </p:cNvPicPr>
          <p:nvPr>
            <p:ph idx="1"/>
          </p:nvPr>
        </p:nvPicPr>
        <p:blipFill>
          <a:blip r:embed="rId2" cstate="print"/>
          <a:stretch>
            <a:fillRect/>
          </a:stretch>
        </p:blipFill>
        <p:spPr>
          <a:xfrm>
            <a:off x="1295400" y="1524000"/>
            <a:ext cx="7162800" cy="2166355"/>
          </a:xfrm>
          <a:effectLst>
            <a:outerShdw blurRad="50800" dist="38100" dir="2700000" algn="tl" rotWithShape="0">
              <a:prstClr val="black">
                <a:alpha val="40000"/>
              </a:prstClr>
            </a:outerShdw>
          </a:effectLst>
        </p:spPr>
      </p:pic>
      <p:pic>
        <p:nvPicPr>
          <p:cNvPr id="8" name="Picture 4" descr="images"/>
          <p:cNvPicPr>
            <a:picLocks noChangeAspect="1" noChangeArrowheads="1"/>
          </p:cNvPicPr>
          <p:nvPr/>
        </p:nvPicPr>
        <p:blipFill>
          <a:blip r:embed="rId3" cstate="print"/>
          <a:srcRect/>
          <a:stretch>
            <a:fillRect/>
          </a:stretch>
        </p:blipFill>
        <p:spPr bwMode="auto">
          <a:xfrm>
            <a:off x="7981950" y="5734050"/>
            <a:ext cx="1162050" cy="1123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Innovation in Design</a:t>
            </a:r>
            <a:endParaRPr lang="en-CA" dirty="0">
              <a:solidFill>
                <a:schemeClr val="bg1"/>
              </a:solidFill>
            </a:endParaRPr>
          </a:p>
        </p:txBody>
      </p:sp>
      <p:pic>
        <p:nvPicPr>
          <p:cNvPr id="7" name="Picture 6" descr="ss-title.jpg"/>
          <p:cNvPicPr>
            <a:picLocks noChangeAspect="1"/>
          </p:cNvPicPr>
          <p:nvPr/>
        </p:nvPicPr>
        <p:blipFill>
          <a:blip r:embed="rId2" cstate="print"/>
          <a:stretch>
            <a:fillRect/>
          </a:stretch>
        </p:blipFill>
        <p:spPr>
          <a:xfrm>
            <a:off x="0" y="1371600"/>
            <a:ext cx="9144000" cy="524469"/>
          </a:xfrm>
          <a:prstGeom prst="rect">
            <a:avLst/>
          </a:prstGeom>
        </p:spPr>
      </p:pic>
      <p:pic>
        <p:nvPicPr>
          <p:cNvPr id="10" name="Content Placeholder 9" descr="id.jpg"/>
          <p:cNvPicPr>
            <a:picLocks noGrp="1" noChangeAspect="1"/>
          </p:cNvPicPr>
          <p:nvPr>
            <p:ph idx="1"/>
          </p:nvPr>
        </p:nvPicPr>
        <p:blipFill>
          <a:blip r:embed="rId3" cstate="print"/>
          <a:stretch>
            <a:fillRect/>
          </a:stretch>
        </p:blipFill>
        <p:spPr>
          <a:xfrm>
            <a:off x="-1" y="1600200"/>
            <a:ext cx="9482963" cy="914400"/>
          </a:xfrm>
        </p:spPr>
      </p:pic>
      <p:pic>
        <p:nvPicPr>
          <p:cNvPr id="12" name="Picture 4" descr="images"/>
          <p:cNvPicPr>
            <a:picLocks noChangeAspect="1" noChangeArrowheads="1"/>
          </p:cNvPicPr>
          <p:nvPr/>
        </p:nvPicPr>
        <p:blipFill>
          <a:blip r:embed="rId4" cstate="print"/>
          <a:srcRect/>
          <a:stretch>
            <a:fillRect/>
          </a:stretch>
        </p:blipFill>
        <p:spPr bwMode="auto">
          <a:xfrm>
            <a:off x="7981950" y="5734050"/>
            <a:ext cx="1162050" cy="1123950"/>
          </a:xfrm>
          <a:prstGeom prst="rect">
            <a:avLst/>
          </a:prstGeom>
          <a:noFill/>
          <a:ln w="9525">
            <a:noFill/>
            <a:miter lim="800000"/>
            <a:headEnd/>
            <a:tailEnd/>
          </a:ln>
        </p:spPr>
      </p:pic>
      <p:sp>
        <p:nvSpPr>
          <p:cNvPr id="13" name="TextBox 12"/>
          <p:cNvSpPr txBox="1"/>
          <p:nvPr/>
        </p:nvSpPr>
        <p:spPr>
          <a:xfrm>
            <a:off x="1828800" y="3505200"/>
            <a:ext cx="4572000" cy="646331"/>
          </a:xfrm>
          <a:prstGeom prst="rect">
            <a:avLst/>
          </a:prstGeom>
          <a:noFill/>
        </p:spPr>
        <p:txBody>
          <a:bodyPr wrap="square" rtlCol="0">
            <a:spAutoFit/>
          </a:bodyPr>
          <a:lstStyle/>
          <a:p>
            <a:r>
              <a:rPr lang="en-CA" sz="1800" dirty="0" smtClean="0"/>
              <a:t>Focusing on carbon can earn you quite a few of these credits.</a:t>
            </a:r>
            <a:endParaRPr lang="en-CA" sz="1800" dirty="0"/>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CA" dirty="0" smtClean="0">
                <a:solidFill>
                  <a:schemeClr val="bg1"/>
                </a:solidFill>
              </a:rPr>
              <a:t>Regional Priority</a:t>
            </a:r>
            <a:endParaRPr lang="en-CA" dirty="0">
              <a:solidFill>
                <a:schemeClr val="bg1"/>
              </a:solidFill>
            </a:endParaRPr>
          </a:p>
        </p:txBody>
      </p:sp>
      <p:pic>
        <p:nvPicPr>
          <p:cNvPr id="7" name="Picture 6" descr="ss-title.jpg"/>
          <p:cNvPicPr>
            <a:picLocks noChangeAspect="1"/>
          </p:cNvPicPr>
          <p:nvPr/>
        </p:nvPicPr>
        <p:blipFill>
          <a:blip r:embed="rId2" cstate="print"/>
          <a:stretch>
            <a:fillRect/>
          </a:stretch>
        </p:blipFill>
        <p:spPr>
          <a:xfrm>
            <a:off x="0" y="1371600"/>
            <a:ext cx="9144000" cy="524469"/>
          </a:xfrm>
          <a:prstGeom prst="rect">
            <a:avLst/>
          </a:prstGeom>
        </p:spPr>
      </p:pic>
      <p:pic>
        <p:nvPicPr>
          <p:cNvPr id="6" name="Content Placeholder 5" descr="rp.jpg"/>
          <p:cNvPicPr>
            <a:picLocks noGrp="1" noChangeAspect="1"/>
          </p:cNvPicPr>
          <p:nvPr>
            <p:ph idx="1"/>
          </p:nvPr>
        </p:nvPicPr>
        <p:blipFill>
          <a:blip r:embed="rId3" cstate="print"/>
          <a:stretch>
            <a:fillRect/>
          </a:stretch>
        </p:blipFill>
        <p:spPr>
          <a:xfrm>
            <a:off x="-1" y="1600200"/>
            <a:ext cx="9216883" cy="990600"/>
          </a:xfrm>
        </p:spPr>
      </p:pic>
      <p:pic>
        <p:nvPicPr>
          <p:cNvPr id="8" name="Picture 4" descr="images"/>
          <p:cNvPicPr>
            <a:picLocks noChangeAspect="1" noChangeArrowheads="1"/>
          </p:cNvPicPr>
          <p:nvPr/>
        </p:nvPicPr>
        <p:blipFill>
          <a:blip r:embed="rId4" cstate="print"/>
          <a:srcRect/>
          <a:stretch>
            <a:fillRect/>
          </a:stretch>
        </p:blipFill>
        <p:spPr bwMode="auto">
          <a:xfrm>
            <a:off x="7981950" y="5734050"/>
            <a:ext cx="1162050" cy="1123950"/>
          </a:xfrm>
          <a:prstGeom prst="rect">
            <a:avLst/>
          </a:prstGeom>
          <a:noFill/>
          <a:ln w="9525">
            <a:noFill/>
            <a:miter lim="800000"/>
            <a:headEnd/>
            <a:tailEnd/>
          </a:ln>
        </p:spPr>
      </p:pic>
      <p:sp>
        <p:nvSpPr>
          <p:cNvPr id="9" name="TextBox 8"/>
          <p:cNvSpPr txBox="1"/>
          <p:nvPr/>
        </p:nvSpPr>
        <p:spPr>
          <a:xfrm>
            <a:off x="1828800" y="3505200"/>
            <a:ext cx="4572000" cy="646331"/>
          </a:xfrm>
          <a:prstGeom prst="rect">
            <a:avLst/>
          </a:prstGeom>
          <a:noFill/>
        </p:spPr>
        <p:txBody>
          <a:bodyPr wrap="square" rtlCol="0">
            <a:spAutoFit/>
          </a:bodyPr>
          <a:lstStyle/>
          <a:p>
            <a:r>
              <a:rPr lang="en-CA" sz="1800" dirty="0" smtClean="0"/>
              <a:t>Not sure yet what the Regional Credit might do for carbon.</a:t>
            </a:r>
            <a:endParaRPr lang="en-CA" sz="1800" dirty="0"/>
          </a:p>
        </p:txBody>
      </p:sp>
      <p:sp>
        <p:nvSpPr>
          <p:cNvPr id="12" name="Oval 7"/>
          <p:cNvSpPr>
            <a:spLocks noChangeArrowheads="1"/>
          </p:cNvSpPr>
          <p:nvPr/>
        </p:nvSpPr>
        <p:spPr bwMode="auto">
          <a:xfrm>
            <a:off x="7604125" y="2356509"/>
            <a:ext cx="1006475" cy="990600"/>
          </a:xfrm>
          <a:prstGeom prst="ellipse">
            <a:avLst/>
          </a:prstGeom>
          <a:solidFill>
            <a:srgbClr val="FF9933"/>
          </a:solidFill>
          <a:ln w="9525">
            <a:solidFill>
              <a:srgbClr val="FF9933"/>
            </a:solidFill>
            <a:round/>
            <a:headEnd/>
            <a:tailEnd/>
          </a:ln>
          <a:effectLst>
            <a:outerShdw blurRad="50800" dist="38100" dir="2700000" algn="tl" rotWithShape="0">
              <a:prstClr val="black">
                <a:alpha val="40000"/>
              </a:prstClr>
            </a:outerShdw>
          </a:effectLst>
        </p:spPr>
        <p:txBody>
          <a:bodyPr wrap="none" anchor="ctr"/>
          <a:lstStyle/>
          <a:p>
            <a:endParaRPr lang="en-US" sz="1000"/>
          </a:p>
        </p:txBody>
      </p:sp>
      <p:sp>
        <p:nvSpPr>
          <p:cNvPr id="13" name="Text Box 11"/>
          <p:cNvSpPr txBox="1">
            <a:spLocks noChangeArrowheads="1"/>
          </p:cNvSpPr>
          <p:nvPr/>
        </p:nvSpPr>
        <p:spPr bwMode="auto">
          <a:xfrm>
            <a:off x="7680325" y="2508909"/>
            <a:ext cx="914400" cy="708025"/>
          </a:xfrm>
          <a:prstGeom prst="rect">
            <a:avLst/>
          </a:prstGeom>
          <a:noFill/>
          <a:ln w="9525">
            <a:noFill/>
            <a:miter lim="800000"/>
            <a:headEnd/>
            <a:tailEnd/>
          </a:ln>
        </p:spPr>
        <p:txBody>
          <a:bodyPr>
            <a:spAutoFit/>
          </a:bodyPr>
          <a:lstStyle/>
          <a:p>
            <a:pPr algn="ctr">
              <a:spcBef>
                <a:spcPct val="50000"/>
              </a:spcBef>
            </a:pPr>
            <a:r>
              <a:rPr lang="en-US" sz="1000" dirty="0">
                <a:solidFill>
                  <a:schemeClr val="bg1"/>
                </a:solidFill>
              </a:rPr>
              <a:t>Embodied Carbon in Building Materials</a:t>
            </a:r>
          </a:p>
        </p:txBody>
      </p:sp>
      <p:sp>
        <p:nvSpPr>
          <p:cNvPr id="14" name="Rectangle 3"/>
          <p:cNvSpPr>
            <a:spLocks noChangeArrowheads="1"/>
          </p:cNvSpPr>
          <p:nvPr/>
        </p:nvSpPr>
        <p:spPr bwMode="auto">
          <a:xfrm flipV="1">
            <a:off x="0" y="1905000"/>
            <a:ext cx="8763000" cy="304800"/>
          </a:xfrm>
          <a:prstGeom prst="rect">
            <a:avLst/>
          </a:prstGeom>
          <a:noFill/>
          <a:ln w="31750">
            <a:solidFill>
              <a:srgbClr val="00B0F0"/>
            </a:solidFill>
            <a:round/>
            <a:headEnd/>
            <a:tailEnd/>
          </a:ln>
          <a:effectLst>
            <a:outerShdw blurRad="50800" dist="38100" dir="2700000" algn="tl" rotWithShape="0">
              <a:prstClr val="black">
                <a:alpha val="40000"/>
              </a:prstClr>
            </a:outerShdw>
          </a:effectLst>
        </p:spPr>
        <p:txBody>
          <a:bodyPr/>
          <a:lstStyle/>
          <a:p>
            <a:endParaRPr lang="en-US"/>
          </a:p>
        </p:txBody>
      </p: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6"/>
          <p:cNvSpPr>
            <a:spLocks noChangeArrowheads="1"/>
          </p:cNvSpPr>
          <p:nvPr/>
        </p:nvSpPr>
        <p:spPr bwMode="auto">
          <a:xfrm>
            <a:off x="-76200" y="0"/>
            <a:ext cx="9220200" cy="6858000"/>
          </a:xfrm>
          <a:prstGeom prst="rect">
            <a:avLst/>
          </a:prstGeom>
          <a:solidFill>
            <a:srgbClr val="009900"/>
          </a:solidFill>
          <a:ln w="9525">
            <a:solidFill>
              <a:srgbClr val="29D033"/>
            </a:solidFill>
            <a:miter lim="800000"/>
            <a:headEnd/>
            <a:tailEnd/>
          </a:ln>
        </p:spPr>
        <p:txBody>
          <a:bodyPr wrap="none" anchor="ctr"/>
          <a:lstStyle/>
          <a:p>
            <a:endParaRPr lang="en-US"/>
          </a:p>
        </p:txBody>
      </p:sp>
      <p:sp>
        <p:nvSpPr>
          <p:cNvPr id="4" name="Title 1"/>
          <p:cNvSpPr txBox="1">
            <a:spLocks/>
          </p:cNvSpPr>
          <p:nvPr/>
        </p:nvSpPr>
        <p:spPr bwMode="auto">
          <a:xfrm>
            <a:off x="914400" y="2133600"/>
            <a:ext cx="7162800" cy="251460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3000" b="1" i="0" u="none" strike="noStrike" kern="0" cap="none" spc="0" normalizeH="0" baseline="0" noProof="0" dirty="0" smtClean="0">
              <a:ln>
                <a:noFill/>
              </a:ln>
              <a:solidFill>
                <a:schemeClr val="bg1"/>
              </a:solidFill>
              <a:effectLst/>
              <a:uLnTx/>
              <a:uFillTx/>
              <a:latin typeface="+mj-lt"/>
              <a:ea typeface="+mj-ea"/>
              <a:cs typeface="+mj-cs"/>
            </a:endParaRPr>
          </a:p>
        </p:txBody>
      </p:sp>
      <p:sp>
        <p:nvSpPr>
          <p:cNvPr id="137219" name="Title 1"/>
          <p:cNvSpPr>
            <a:spLocks noGrp="1"/>
          </p:cNvSpPr>
          <p:nvPr>
            <p:ph type="title"/>
          </p:nvPr>
        </p:nvSpPr>
        <p:spPr>
          <a:xfrm>
            <a:off x="1066800" y="3124200"/>
            <a:ext cx="7162800" cy="838200"/>
          </a:xfrm>
        </p:spPr>
        <p:txBody>
          <a:bodyPr/>
          <a:lstStyle/>
          <a:p>
            <a:pPr algn="ctr"/>
            <a:r>
              <a:rPr lang="en-US" dirty="0" smtClean="0">
                <a:solidFill>
                  <a:schemeClr val="bg1"/>
                </a:solidFill>
              </a:rPr>
              <a:t>Calculating Carbon</a:t>
            </a:r>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sz="2800" dirty="0" smtClean="0">
                <a:solidFill>
                  <a:schemeClr val="bg1"/>
                </a:solidFill>
              </a:rPr>
              <a:t>How much Carbon – numeric validation?</a:t>
            </a:r>
          </a:p>
        </p:txBody>
      </p:sp>
      <p:sp>
        <p:nvSpPr>
          <p:cNvPr id="142339" name="Rectangle 3"/>
          <p:cNvSpPr>
            <a:spLocks noGrp="1" noChangeArrowheads="1"/>
          </p:cNvSpPr>
          <p:nvPr>
            <p:ph type="body" idx="1"/>
          </p:nvPr>
        </p:nvSpPr>
        <p:spPr>
          <a:xfrm>
            <a:off x="1295400" y="1295400"/>
            <a:ext cx="6172200" cy="4724400"/>
          </a:xfrm>
        </p:spPr>
        <p:txBody>
          <a:bodyPr/>
          <a:lstStyle/>
          <a:p>
            <a:pPr marL="0" indent="0" eaLnBrk="1" hangingPunct="1"/>
            <a:r>
              <a:rPr lang="en-US" b="1" dirty="0" smtClean="0">
                <a:solidFill>
                  <a:schemeClr val="tx1"/>
                </a:solidFill>
              </a:rPr>
              <a:t>Zero Carbon</a:t>
            </a:r>
            <a:r>
              <a:rPr lang="en-US" dirty="0" smtClean="0"/>
              <a:t> requires designers to numerically validate the effectiveness of their approaches. </a:t>
            </a:r>
            <a:r>
              <a:rPr lang="en-US" b="1" dirty="0" smtClean="0">
                <a:solidFill>
                  <a:srgbClr val="FF0000"/>
                </a:solidFill>
              </a:rPr>
              <a:t>ZERO IS A NUMBER!</a:t>
            </a:r>
          </a:p>
          <a:p>
            <a:pPr marL="0" indent="0" eaLnBrk="1" hangingPunct="1">
              <a:buFontTx/>
              <a:buChar char="-"/>
            </a:pPr>
            <a:r>
              <a:rPr lang="en-US" dirty="0" smtClean="0"/>
              <a:t> </a:t>
            </a:r>
            <a:r>
              <a:rPr lang="en-US" sz="2000" b="1" dirty="0" smtClean="0"/>
              <a:t>Carbon Footprint</a:t>
            </a:r>
            <a:r>
              <a:rPr lang="en-US" sz="2000" dirty="0" smtClean="0"/>
              <a:t> calculators are available online to look at your </a:t>
            </a:r>
            <a:r>
              <a:rPr lang="en-US" sz="2000" i="1" dirty="0" smtClean="0"/>
              <a:t>personal carbon emissions</a:t>
            </a:r>
          </a:p>
          <a:p>
            <a:pPr marL="0" indent="0" eaLnBrk="1" hangingPunct="1">
              <a:buFontTx/>
              <a:buChar char="-"/>
            </a:pPr>
            <a:r>
              <a:rPr lang="en-US" sz="2000" dirty="0" smtClean="0"/>
              <a:t> </a:t>
            </a:r>
            <a:r>
              <a:rPr lang="en-US" sz="2000" b="1" dirty="0" smtClean="0"/>
              <a:t>Carbon Estimators</a:t>
            </a:r>
            <a:r>
              <a:rPr lang="en-US" sz="2000" dirty="0" smtClean="0"/>
              <a:t> are available online to begin to assess the </a:t>
            </a:r>
            <a:r>
              <a:rPr lang="en-US" sz="2000" i="1" dirty="0" smtClean="0"/>
              <a:t>impact of buildings</a:t>
            </a:r>
          </a:p>
          <a:p>
            <a:pPr marL="0" indent="0" eaLnBrk="1" hangingPunct="1">
              <a:buFontTx/>
              <a:buChar char="-"/>
            </a:pPr>
            <a:r>
              <a:rPr lang="en-US" sz="2000" dirty="0" smtClean="0"/>
              <a:t> </a:t>
            </a:r>
            <a:r>
              <a:rPr lang="en-US" sz="2000" b="1" dirty="0" smtClean="0"/>
              <a:t>Carbon Calculators</a:t>
            </a:r>
            <a:r>
              <a:rPr lang="en-US" sz="2000" dirty="0" smtClean="0"/>
              <a:t> are available for purchase that will work with BIM systems and provide a fairly </a:t>
            </a:r>
            <a:r>
              <a:rPr lang="en-US" sz="2000" i="1" dirty="0" smtClean="0"/>
              <a:t>accurate feedback mechanism</a:t>
            </a:r>
          </a:p>
          <a:p>
            <a:pPr marL="0" indent="0" eaLnBrk="1" hangingPunct="1">
              <a:buFontTx/>
              <a:buChar char="-"/>
            </a:pPr>
            <a:r>
              <a:rPr lang="en-US" sz="2000" dirty="0" smtClean="0"/>
              <a:t> Carbon can be calculated by other methods, more project specific</a:t>
            </a:r>
          </a:p>
          <a:p>
            <a:pPr marL="0" indent="0" eaLnBrk="1" hangingPunct="1">
              <a:buFontTx/>
              <a:buChar char="-"/>
            </a:pPr>
            <a:endParaRPr lang="en-US" dirty="0" smtClean="0"/>
          </a:p>
          <a:p>
            <a:pPr marL="0" indent="0" eaLnBrk="1" hangingPunct="1"/>
            <a:endParaRPr lang="en-US" dirty="0" smtClean="0"/>
          </a:p>
        </p:txBody>
      </p:sp>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6"/>
          <p:cNvSpPr>
            <a:spLocks noChangeArrowheads="1"/>
          </p:cNvSpPr>
          <p:nvPr/>
        </p:nvSpPr>
        <p:spPr bwMode="auto">
          <a:xfrm>
            <a:off x="-76200" y="0"/>
            <a:ext cx="9220200" cy="6858000"/>
          </a:xfrm>
          <a:prstGeom prst="rect">
            <a:avLst/>
          </a:prstGeom>
          <a:solidFill>
            <a:srgbClr val="009900"/>
          </a:solidFill>
          <a:ln w="9525">
            <a:solidFill>
              <a:srgbClr val="29D033"/>
            </a:solidFill>
            <a:miter lim="800000"/>
            <a:headEnd/>
            <a:tailEnd/>
          </a:ln>
        </p:spPr>
        <p:txBody>
          <a:bodyPr wrap="none" anchor="ctr"/>
          <a:lstStyle/>
          <a:p>
            <a:endParaRPr lang="en-US"/>
          </a:p>
        </p:txBody>
      </p:sp>
      <p:sp>
        <p:nvSpPr>
          <p:cNvPr id="4" name="Title 1"/>
          <p:cNvSpPr txBox="1">
            <a:spLocks/>
          </p:cNvSpPr>
          <p:nvPr/>
        </p:nvSpPr>
        <p:spPr bwMode="auto">
          <a:xfrm>
            <a:off x="914400" y="2133600"/>
            <a:ext cx="7162800" cy="251460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3000" b="1" i="0" u="none" strike="noStrike" kern="0" cap="none" spc="0" normalizeH="0" baseline="0" noProof="0" dirty="0" smtClean="0">
              <a:ln>
                <a:noFill/>
              </a:ln>
              <a:solidFill>
                <a:schemeClr val="bg1"/>
              </a:solidFill>
              <a:effectLst/>
              <a:uLnTx/>
              <a:uFillTx/>
              <a:latin typeface="+mj-lt"/>
              <a:ea typeface="+mj-ea"/>
              <a:cs typeface="+mj-cs"/>
            </a:endParaRPr>
          </a:p>
        </p:txBody>
      </p:sp>
      <p:sp>
        <p:nvSpPr>
          <p:cNvPr id="164867" name="Title 1"/>
          <p:cNvSpPr>
            <a:spLocks noGrp="1"/>
          </p:cNvSpPr>
          <p:nvPr>
            <p:ph type="title"/>
          </p:nvPr>
        </p:nvSpPr>
        <p:spPr>
          <a:xfrm>
            <a:off x="990600" y="3124200"/>
            <a:ext cx="7162800" cy="838200"/>
          </a:xfrm>
        </p:spPr>
        <p:txBody>
          <a:bodyPr/>
          <a:lstStyle/>
          <a:p>
            <a:pPr algn="ctr"/>
            <a:r>
              <a:rPr lang="en-US" smtClean="0">
                <a:solidFill>
                  <a:schemeClr val="bg1"/>
                </a:solidFill>
              </a:rPr>
              <a:t>The Carbon Neutral Design Project Web Site</a:t>
            </a:r>
          </a:p>
        </p:txBody>
      </p: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dirty="0" smtClean="0">
                <a:solidFill>
                  <a:schemeClr val="bg1"/>
                </a:solidFill>
              </a:rPr>
              <a:t>The Carbon Neutral Design Project</a:t>
            </a:r>
          </a:p>
        </p:txBody>
      </p:sp>
      <p:sp>
        <p:nvSpPr>
          <p:cNvPr id="165891" name="Content Placeholder 2"/>
          <p:cNvSpPr>
            <a:spLocks noGrp="1"/>
          </p:cNvSpPr>
          <p:nvPr>
            <p:ph idx="1"/>
          </p:nvPr>
        </p:nvSpPr>
        <p:spPr>
          <a:xfrm>
            <a:off x="1295400" y="1295400"/>
            <a:ext cx="7543800" cy="4724400"/>
          </a:xfrm>
        </p:spPr>
        <p:txBody>
          <a:bodyPr/>
          <a:lstStyle/>
          <a:p>
            <a:pPr>
              <a:buFontTx/>
              <a:buChar char="•"/>
            </a:pPr>
            <a:r>
              <a:rPr lang="en-US" sz="2000" dirty="0" smtClean="0"/>
              <a:t>Curriculum materials project</a:t>
            </a:r>
          </a:p>
          <a:p>
            <a:pPr>
              <a:buFontTx/>
              <a:buChar char="•"/>
            </a:pPr>
            <a:r>
              <a:rPr lang="en-US" sz="2000" dirty="0" smtClean="0"/>
              <a:t>Society of Building Science Educators </a:t>
            </a:r>
            <a:r>
              <a:rPr lang="en-US" sz="2000" dirty="0" smtClean="0">
                <a:hlinkClick r:id="rId2"/>
              </a:rPr>
              <a:t>www.sbse.org</a:t>
            </a:r>
            <a:endParaRPr lang="en-US" sz="2000" dirty="0" smtClean="0"/>
          </a:p>
          <a:p>
            <a:pPr>
              <a:buFontTx/>
              <a:buChar char="•"/>
            </a:pPr>
            <a:r>
              <a:rPr lang="en-US" sz="2000" dirty="0" smtClean="0"/>
              <a:t>Funded by the American Institute of Architects</a:t>
            </a:r>
          </a:p>
          <a:p>
            <a:pPr>
              <a:buFontTx/>
              <a:buChar char="•"/>
            </a:pPr>
            <a:r>
              <a:rPr lang="en-US" sz="2000" dirty="0" smtClean="0"/>
              <a:t>Web site dedicated to</a:t>
            </a:r>
          </a:p>
          <a:p>
            <a:r>
              <a:rPr lang="en-US" sz="2000" dirty="0" smtClean="0"/>
              <a:t>	- explaining carbon neutral design</a:t>
            </a:r>
          </a:p>
          <a:p>
            <a:r>
              <a:rPr lang="en-US" sz="2000" dirty="0" smtClean="0"/>
              <a:t>	- examination of building case studies</a:t>
            </a:r>
          </a:p>
          <a:p>
            <a:r>
              <a:rPr lang="en-US" sz="2000" dirty="0" smtClean="0"/>
              <a:t>	- exploration of carbon calculation tools/software</a:t>
            </a:r>
          </a:p>
          <a:p>
            <a:r>
              <a:rPr lang="en-US" sz="2000" dirty="0" smtClean="0"/>
              <a:t>	- exposition of teaching materials at the University level</a:t>
            </a:r>
          </a:p>
          <a:p>
            <a:endParaRPr lang="en-US" sz="2000" dirty="0" smtClean="0"/>
          </a:p>
          <a:p>
            <a:r>
              <a:rPr lang="en-US" sz="2000" dirty="0" smtClean="0">
                <a:hlinkClick r:id="rId3"/>
              </a:rPr>
              <a:t>www.aia.org/carbonneutraldesignproject</a:t>
            </a:r>
            <a:endParaRPr lang="en-US" sz="2000" dirty="0" smtClean="0"/>
          </a:p>
          <a:p>
            <a:endParaRPr lang="en-US" sz="2000" dirty="0" smtClean="0"/>
          </a:p>
        </p:txBody>
      </p:sp>
      <p:pic>
        <p:nvPicPr>
          <p:cNvPr id="165892" name="Picture 3" descr="sbse_logo2.jpg"/>
          <p:cNvPicPr>
            <a:picLocks noChangeAspect="1"/>
          </p:cNvPicPr>
          <p:nvPr/>
        </p:nvPicPr>
        <p:blipFill>
          <a:blip r:embed="rId4" cstate="print"/>
          <a:srcRect/>
          <a:stretch>
            <a:fillRect/>
          </a:stretch>
        </p:blipFill>
        <p:spPr bwMode="auto">
          <a:xfrm>
            <a:off x="7315200" y="5257800"/>
            <a:ext cx="1468438" cy="1114425"/>
          </a:xfrm>
          <a:prstGeom prst="rect">
            <a:avLst/>
          </a:prstGeom>
          <a:noFill/>
          <a:ln w="9525">
            <a:noFill/>
            <a:miter lim="800000"/>
            <a:headEnd/>
            <a:tailEnd/>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1" descr="cnd-web-cover.jpg"/>
          <p:cNvPicPr>
            <a:picLocks noChangeAspect="1"/>
          </p:cNvPicPr>
          <p:nvPr/>
        </p:nvPicPr>
        <p:blipFill>
          <a:blip r:embed="rId2" cstate="print"/>
          <a:srcRect/>
          <a:stretch>
            <a:fillRect/>
          </a:stretch>
        </p:blipFill>
        <p:spPr bwMode="auto">
          <a:xfrm>
            <a:off x="1965325" y="76200"/>
            <a:ext cx="6645275" cy="670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1" descr="tools-survey.jpg"/>
          <p:cNvPicPr>
            <a:picLocks noChangeAspect="1"/>
          </p:cNvPicPr>
          <p:nvPr/>
        </p:nvPicPr>
        <p:blipFill>
          <a:blip r:embed="rId2" cstate="print"/>
          <a:srcRect/>
          <a:stretch>
            <a:fillRect/>
          </a:stretch>
        </p:blipFill>
        <p:spPr bwMode="auto">
          <a:xfrm>
            <a:off x="1981200" y="228600"/>
            <a:ext cx="6365875" cy="6430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qua8april09.jpeg"/>
          <p:cNvPicPr>
            <a:picLocks noGrp="1" noChangeAspect="1"/>
          </p:cNvPicPr>
          <p:nvPr>
            <p:ph idx="1"/>
          </p:nvPr>
        </p:nvPicPr>
        <p:blipFill>
          <a:blip r:embed="rId2" cstate="print"/>
          <a:stretch>
            <a:fillRect/>
          </a:stretch>
        </p:blipFill>
        <p:spPr>
          <a:xfrm>
            <a:off x="1828800" y="152400"/>
            <a:ext cx="2514600" cy="3352800"/>
          </a:xfrm>
        </p:spPr>
      </p:pic>
      <p:pic>
        <p:nvPicPr>
          <p:cNvPr id="5" name="Picture 4" descr="DSC_0841.JPG"/>
          <p:cNvPicPr>
            <a:picLocks noChangeAspect="1"/>
          </p:cNvPicPr>
          <p:nvPr/>
        </p:nvPicPr>
        <p:blipFill>
          <a:blip r:embed="rId3" cstate="print"/>
          <a:stretch>
            <a:fillRect/>
          </a:stretch>
        </p:blipFill>
        <p:spPr>
          <a:xfrm>
            <a:off x="4419600" y="762000"/>
            <a:ext cx="4130830" cy="2772905"/>
          </a:xfrm>
          <a:prstGeom prst="rect">
            <a:avLst/>
          </a:prstGeom>
        </p:spPr>
      </p:pic>
      <p:pic>
        <p:nvPicPr>
          <p:cNvPr id="6" name="Picture 5" descr="DSC_8926.JPG"/>
          <p:cNvPicPr>
            <a:picLocks noChangeAspect="1"/>
          </p:cNvPicPr>
          <p:nvPr/>
        </p:nvPicPr>
        <p:blipFill>
          <a:blip r:embed="rId4" cstate="print"/>
          <a:stretch>
            <a:fillRect/>
          </a:stretch>
        </p:blipFill>
        <p:spPr>
          <a:xfrm>
            <a:off x="4416464" y="3657600"/>
            <a:ext cx="4492840" cy="3015912"/>
          </a:xfrm>
          <a:prstGeom prst="rect">
            <a:avLst/>
          </a:prstGeom>
        </p:spPr>
      </p:pic>
      <p:pic>
        <p:nvPicPr>
          <p:cNvPr id="7" name="Picture 6" descr="DSC_2945.JPG"/>
          <p:cNvPicPr>
            <a:picLocks noChangeAspect="1"/>
          </p:cNvPicPr>
          <p:nvPr/>
        </p:nvPicPr>
        <p:blipFill>
          <a:blip r:embed="rId5" cstate="print"/>
          <a:stretch>
            <a:fillRect/>
          </a:stretch>
        </p:blipFill>
        <p:spPr>
          <a:xfrm>
            <a:off x="2209800" y="3657600"/>
            <a:ext cx="2097184" cy="3124200"/>
          </a:xfrm>
          <a:prstGeom prst="rect">
            <a:avLst/>
          </a:prstGeom>
        </p:spPr>
      </p:pic>
      <p:pic>
        <p:nvPicPr>
          <p:cNvPr id="10" name="Picture 4" descr="DSC_0198.JPG"/>
          <p:cNvPicPr>
            <a:picLocks noChangeAspect="1"/>
          </p:cNvPicPr>
          <p:nvPr/>
        </p:nvPicPr>
        <p:blipFill>
          <a:blip r:embed="rId6" cstate="print"/>
          <a:srcRect/>
          <a:stretch>
            <a:fillRect/>
          </a:stretch>
        </p:blipFill>
        <p:spPr bwMode="auto">
          <a:xfrm>
            <a:off x="-76200" y="0"/>
            <a:ext cx="4603750" cy="6858000"/>
          </a:xfrm>
          <a:prstGeom prst="rect">
            <a:avLst/>
          </a:prstGeom>
          <a:noFill/>
          <a:ln w="9525">
            <a:noFill/>
            <a:miter lim="800000"/>
            <a:headEnd/>
            <a:tailEnd/>
          </a:ln>
        </p:spPr>
      </p:pic>
      <p:pic>
        <p:nvPicPr>
          <p:cNvPr id="11" name="Picture 7" descr="DSCN0200_2"/>
          <p:cNvPicPr>
            <a:picLocks noChangeAspect="1" noChangeArrowheads="1"/>
          </p:cNvPicPr>
          <p:nvPr/>
        </p:nvPicPr>
        <p:blipFill>
          <a:blip r:embed="rId7" cstate="print"/>
          <a:srcRect/>
          <a:stretch>
            <a:fillRect/>
          </a:stretch>
        </p:blipFill>
        <p:spPr>
          <a:xfrm>
            <a:off x="4495800" y="0"/>
            <a:ext cx="5143974" cy="6858000"/>
          </a:xfrm>
          <a:prstGeom prst="rect">
            <a:avLst/>
          </a:prstGeom>
          <a:noFill/>
        </p:spPr>
      </p:pic>
      <p:pic>
        <p:nvPicPr>
          <p:cNvPr id="9" name="Picture 8" descr="DSC_2485.JPG"/>
          <p:cNvPicPr>
            <a:picLocks noChangeAspect="1"/>
          </p:cNvPicPr>
          <p:nvPr/>
        </p:nvPicPr>
        <p:blipFill>
          <a:blip r:embed="rId8" cstate="print"/>
          <a:stretch>
            <a:fillRect/>
          </a:stretch>
        </p:blipFill>
        <p:spPr>
          <a:xfrm>
            <a:off x="4114800" y="3200400"/>
            <a:ext cx="5108222" cy="3429000"/>
          </a:xfrm>
          <a:prstGeom prst="rect">
            <a:avLst/>
          </a:prstGeom>
          <a:effectLst>
            <a:outerShdw blurRad="50800" dist="38100" dir="2700000" algn="tl" rotWithShape="0">
              <a:prstClr val="black">
                <a:alpha val="40000"/>
              </a:prstClr>
            </a:outerShdw>
          </a:effectLst>
        </p:spPr>
      </p:pic>
      <p:pic>
        <p:nvPicPr>
          <p:cNvPr id="8" name="Picture 7" descr="DSC_2527.JPG"/>
          <p:cNvPicPr>
            <a:picLocks noChangeAspect="1"/>
          </p:cNvPicPr>
          <p:nvPr/>
        </p:nvPicPr>
        <p:blipFill>
          <a:blip r:embed="rId9" cstate="print"/>
          <a:stretch>
            <a:fillRect/>
          </a:stretch>
        </p:blipFill>
        <p:spPr>
          <a:xfrm>
            <a:off x="615872" y="609600"/>
            <a:ext cx="4940632" cy="3316502"/>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6"/>
          <p:cNvSpPr>
            <a:spLocks noChangeArrowheads="1"/>
          </p:cNvSpPr>
          <p:nvPr/>
        </p:nvSpPr>
        <p:spPr bwMode="auto">
          <a:xfrm>
            <a:off x="-76200" y="0"/>
            <a:ext cx="9220200" cy="6858000"/>
          </a:xfrm>
          <a:prstGeom prst="rect">
            <a:avLst/>
          </a:prstGeom>
          <a:solidFill>
            <a:srgbClr val="FF0000"/>
          </a:solidFill>
          <a:ln w="9525">
            <a:solidFill>
              <a:srgbClr val="29D033"/>
            </a:solidFill>
            <a:miter lim="800000"/>
            <a:headEnd/>
            <a:tailEnd/>
          </a:ln>
        </p:spPr>
        <p:txBody>
          <a:bodyPr wrap="none" anchor="ctr"/>
          <a:lstStyle/>
          <a:p>
            <a:endParaRPr lang="en-US"/>
          </a:p>
        </p:txBody>
      </p:sp>
      <p:sp>
        <p:nvSpPr>
          <p:cNvPr id="4" name="Rectangle 3"/>
          <p:cNvSpPr/>
          <p:nvPr/>
        </p:nvSpPr>
        <p:spPr bwMode="auto">
          <a:xfrm>
            <a:off x="1447800" y="2209800"/>
            <a:ext cx="6172200" cy="2514600"/>
          </a:xfrm>
          <a:prstGeom prst="rect">
            <a:avLst/>
          </a:prstGeom>
          <a:solidFill>
            <a:schemeClr val="tx1"/>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ヒラギノ角ゴ Pro W3" pitchFamily="-128" charset="-128"/>
            </a:endParaRPr>
          </a:p>
        </p:txBody>
      </p:sp>
      <p:sp>
        <p:nvSpPr>
          <p:cNvPr id="168963" name="Title 1"/>
          <p:cNvSpPr>
            <a:spLocks noGrp="1"/>
          </p:cNvSpPr>
          <p:nvPr>
            <p:ph type="title"/>
          </p:nvPr>
        </p:nvSpPr>
        <p:spPr>
          <a:xfrm>
            <a:off x="990600" y="3124200"/>
            <a:ext cx="7162800" cy="838200"/>
          </a:xfrm>
        </p:spPr>
        <p:txBody>
          <a:bodyPr/>
          <a:lstStyle/>
          <a:p>
            <a:pPr algn="ctr"/>
            <a:r>
              <a:rPr lang="en-US" smtClean="0">
                <a:solidFill>
                  <a:schemeClr val="bg1"/>
                </a:solidFill>
              </a:rPr>
              <a:t>Remaining “Wicked Problems”</a:t>
            </a:r>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dirty="0" smtClean="0">
                <a:solidFill>
                  <a:srgbClr val="FF0000"/>
                </a:solidFill>
              </a:rPr>
              <a:t>#1 – Building Size and Shape</a:t>
            </a:r>
          </a:p>
        </p:txBody>
      </p:sp>
      <p:sp>
        <p:nvSpPr>
          <p:cNvPr id="169987" name="Content Placeholder 2"/>
          <p:cNvSpPr>
            <a:spLocks noGrp="1"/>
          </p:cNvSpPr>
          <p:nvPr>
            <p:ph idx="1"/>
          </p:nvPr>
        </p:nvSpPr>
        <p:spPr/>
        <p:txBody>
          <a:bodyPr/>
          <a:lstStyle/>
          <a:p>
            <a:pPr>
              <a:buFont typeface="Arial" pitchFamily="34" charset="0"/>
              <a:buChar char="•"/>
            </a:pPr>
            <a:r>
              <a:rPr lang="en-US" dirty="0" smtClean="0"/>
              <a:t>Most carbon neutral or ZED buildings to date are small</a:t>
            </a:r>
          </a:p>
          <a:p>
            <a:pPr>
              <a:buFont typeface="Arial" pitchFamily="34" charset="0"/>
              <a:buChar char="•"/>
            </a:pPr>
            <a:r>
              <a:rPr lang="en-US" dirty="0" smtClean="0"/>
              <a:t>No ZED buildings at a large scale to examine or emulate</a:t>
            </a:r>
          </a:p>
          <a:p>
            <a:pPr>
              <a:buFont typeface="Arial" pitchFamily="34" charset="0"/>
              <a:buChar char="•"/>
            </a:pPr>
            <a:r>
              <a:rPr lang="en-US" dirty="0" smtClean="0"/>
              <a:t>Buildings must be designed with a thin plan to allow for </a:t>
            </a:r>
            <a:r>
              <a:rPr lang="en-US" dirty="0" err="1" smtClean="0"/>
              <a:t>daylighting</a:t>
            </a:r>
            <a:endParaRPr lang="en-US" dirty="0" smtClean="0"/>
          </a:p>
          <a:p>
            <a:pPr>
              <a:buFont typeface="Arial" pitchFamily="34" charset="0"/>
              <a:buChar char="•"/>
            </a:pPr>
            <a:r>
              <a:rPr lang="en-US" dirty="0" smtClean="0"/>
              <a:t>Tall buildings will have limited roof area for the installation of PV arrays</a:t>
            </a:r>
          </a:p>
          <a:p>
            <a:pPr>
              <a:buFont typeface="Arial" pitchFamily="34" charset="0"/>
              <a:buChar char="•"/>
            </a:pPr>
            <a:r>
              <a:rPr lang="en-US" dirty="0" smtClean="0"/>
              <a:t>Solar potential of wall areas needs to be studied</a:t>
            </a:r>
          </a:p>
          <a:p>
            <a:endParaRPr lang="en-US" dirty="0" smtClean="0"/>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dirty="0" smtClean="0">
                <a:solidFill>
                  <a:srgbClr val="FF0000"/>
                </a:solidFill>
              </a:rPr>
              <a:t>#2 - Location</a:t>
            </a:r>
          </a:p>
        </p:txBody>
      </p:sp>
      <p:sp>
        <p:nvSpPr>
          <p:cNvPr id="171011" name="Content Placeholder 2"/>
          <p:cNvSpPr>
            <a:spLocks noGrp="1"/>
          </p:cNvSpPr>
          <p:nvPr>
            <p:ph idx="1"/>
          </p:nvPr>
        </p:nvSpPr>
        <p:spPr/>
        <p:txBody>
          <a:bodyPr/>
          <a:lstStyle/>
          <a:p>
            <a:pPr>
              <a:buFont typeface="Arial" pitchFamily="34" charset="0"/>
              <a:buChar char="•"/>
            </a:pPr>
            <a:r>
              <a:rPr lang="en-US" dirty="0" smtClean="0"/>
              <a:t>Most current ZED buildings have been constructed in rural areas</a:t>
            </a:r>
          </a:p>
          <a:p>
            <a:pPr>
              <a:buFont typeface="Arial" pitchFamily="34" charset="0"/>
              <a:buChar char="•"/>
            </a:pPr>
            <a:r>
              <a:rPr lang="en-US" dirty="0" smtClean="0"/>
              <a:t>Rural areas have a higher potential for solar harvesting, wind harvesting, installation of </a:t>
            </a:r>
            <a:r>
              <a:rPr lang="en-US" dirty="0" err="1" smtClean="0"/>
              <a:t>renewables</a:t>
            </a:r>
            <a:r>
              <a:rPr lang="en-US" dirty="0" smtClean="0"/>
              <a:t>, fresh air, carbon sequestration through use of the property/green space</a:t>
            </a:r>
          </a:p>
          <a:p>
            <a:pPr>
              <a:buFont typeface="Arial" pitchFamily="34" charset="0"/>
              <a:buChar char="•"/>
            </a:pPr>
            <a:r>
              <a:rPr lang="en-US" dirty="0" smtClean="0"/>
              <a:t>Urban areas will have severe issues with overshadowing and other limits on the installation of </a:t>
            </a:r>
            <a:r>
              <a:rPr lang="en-US" dirty="0" err="1" smtClean="0"/>
              <a:t>renewables</a:t>
            </a:r>
            <a:endParaRPr lang="en-US" dirty="0" smtClean="0"/>
          </a:p>
          <a:p>
            <a:pPr>
              <a:buFont typeface="Arial" pitchFamily="34" charset="0"/>
              <a:buChar char="•"/>
            </a:pPr>
            <a:r>
              <a:rPr lang="en-US" dirty="0" smtClean="0"/>
              <a:t>Urban areas have limited site area</a:t>
            </a:r>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dirty="0" smtClean="0">
                <a:solidFill>
                  <a:srgbClr val="FF0000"/>
                </a:solidFill>
              </a:rPr>
              <a:t>#3 – Natural Ventilation</a:t>
            </a:r>
          </a:p>
        </p:txBody>
      </p:sp>
      <p:sp>
        <p:nvSpPr>
          <p:cNvPr id="172035" name="Content Placeholder 2"/>
          <p:cNvSpPr>
            <a:spLocks noGrp="1"/>
          </p:cNvSpPr>
          <p:nvPr>
            <p:ph idx="1"/>
          </p:nvPr>
        </p:nvSpPr>
        <p:spPr/>
        <p:txBody>
          <a:bodyPr/>
          <a:lstStyle/>
          <a:p>
            <a:pPr>
              <a:buFont typeface="Arial" pitchFamily="34" charset="0"/>
              <a:buChar char="•"/>
            </a:pPr>
            <a:r>
              <a:rPr lang="en-US" dirty="0" smtClean="0"/>
              <a:t>A key way to reduce the energy required to power a building is via the elimination of A/C</a:t>
            </a:r>
          </a:p>
          <a:p>
            <a:pPr>
              <a:buFont typeface="Arial" pitchFamily="34" charset="0"/>
              <a:buChar char="•"/>
            </a:pPr>
            <a:r>
              <a:rPr lang="en-US" dirty="0" smtClean="0"/>
              <a:t>Not all buildings can tolerate the resulting humidity or fluctuations in interior environment that can result from no A/C</a:t>
            </a:r>
          </a:p>
          <a:p>
            <a:pPr>
              <a:buFont typeface="Arial" pitchFamily="34" charset="0"/>
              <a:buChar char="•"/>
            </a:pPr>
            <a:r>
              <a:rPr lang="en-US" dirty="0" smtClean="0"/>
              <a:t>Urban environments can be too “dirty” for natural ventilation</a:t>
            </a:r>
          </a:p>
          <a:p>
            <a:pPr>
              <a:buFont typeface="Arial" pitchFamily="34" charset="0"/>
              <a:buChar char="•"/>
            </a:pPr>
            <a:r>
              <a:rPr lang="en-US" dirty="0" smtClean="0"/>
              <a:t>Urban environments can be too noisy for natural ventilation</a:t>
            </a:r>
          </a:p>
        </p:txBody>
      </p:sp>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dirty="0" smtClean="0">
                <a:solidFill>
                  <a:srgbClr val="FF0000"/>
                </a:solidFill>
              </a:rPr>
              <a:t>#4 – Severe climates</a:t>
            </a:r>
          </a:p>
        </p:txBody>
      </p:sp>
      <p:sp>
        <p:nvSpPr>
          <p:cNvPr id="173059" name="Content Placeholder 2"/>
          <p:cNvSpPr>
            <a:spLocks noGrp="1"/>
          </p:cNvSpPr>
          <p:nvPr>
            <p:ph idx="1"/>
          </p:nvPr>
        </p:nvSpPr>
        <p:spPr/>
        <p:txBody>
          <a:bodyPr/>
          <a:lstStyle/>
          <a:p>
            <a:pPr>
              <a:buFont typeface="Arial" pitchFamily="34" charset="0"/>
              <a:buChar char="•"/>
            </a:pPr>
            <a:r>
              <a:rPr lang="en-US" dirty="0" smtClean="0"/>
              <a:t>Severe climates will require more energy to heat and cool buildings</a:t>
            </a:r>
          </a:p>
          <a:p>
            <a:pPr>
              <a:buFont typeface="Arial" pitchFamily="34" charset="0"/>
              <a:buChar char="•"/>
            </a:pPr>
            <a:r>
              <a:rPr lang="en-US" dirty="0" smtClean="0"/>
              <a:t>Northern climates have limited solar potential for both </a:t>
            </a:r>
            <a:r>
              <a:rPr lang="en-US" dirty="0" err="1" smtClean="0"/>
              <a:t>daylighting</a:t>
            </a:r>
            <a:r>
              <a:rPr lang="en-US" dirty="0" smtClean="0"/>
              <a:t> and passive heating</a:t>
            </a:r>
          </a:p>
          <a:p>
            <a:pPr>
              <a:buFont typeface="Arial" pitchFamily="34" charset="0"/>
              <a:buChar char="•"/>
            </a:pPr>
            <a:r>
              <a:rPr lang="en-US" dirty="0" smtClean="0"/>
              <a:t>Hot-humid climates may require additional energy to bring interior environments to a state of reasonable comfort</a:t>
            </a:r>
          </a:p>
        </p:txBody>
      </p:sp>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dirty="0" smtClean="0">
                <a:solidFill>
                  <a:srgbClr val="FF0000"/>
                </a:solidFill>
              </a:rPr>
              <a:t>#5 – Fee structures</a:t>
            </a:r>
          </a:p>
        </p:txBody>
      </p:sp>
      <p:sp>
        <p:nvSpPr>
          <p:cNvPr id="174083" name="Content Placeholder 2"/>
          <p:cNvSpPr>
            <a:spLocks noGrp="1"/>
          </p:cNvSpPr>
          <p:nvPr>
            <p:ph idx="1"/>
          </p:nvPr>
        </p:nvSpPr>
        <p:spPr/>
        <p:txBody>
          <a:bodyPr/>
          <a:lstStyle/>
          <a:p>
            <a:pPr>
              <a:buFont typeface="Arial" pitchFamily="34" charset="0"/>
              <a:buChar char="•"/>
            </a:pPr>
            <a:r>
              <a:rPr lang="en-US" dirty="0" smtClean="0"/>
              <a:t>The bottom line in reduction is to consider building less</a:t>
            </a:r>
          </a:p>
          <a:p>
            <a:pPr>
              <a:buFont typeface="Arial" pitchFamily="34" charset="0"/>
              <a:buChar char="•"/>
            </a:pPr>
            <a:r>
              <a:rPr lang="en-US" dirty="0" smtClean="0"/>
              <a:t>Fees are normally based as a percentage of construction cost</a:t>
            </a:r>
          </a:p>
          <a:p>
            <a:pPr>
              <a:buFont typeface="Arial" pitchFamily="34" charset="0"/>
              <a:buChar char="•"/>
            </a:pPr>
            <a:r>
              <a:rPr lang="en-US" dirty="0" smtClean="0"/>
              <a:t>Disincentive to reduce scope of building as it reduces income</a:t>
            </a:r>
          </a:p>
          <a:p>
            <a:pPr>
              <a:buFont typeface="Arial" pitchFamily="34" charset="0"/>
              <a:buChar char="•"/>
            </a:pPr>
            <a:r>
              <a:rPr lang="en-US" dirty="0" smtClean="0"/>
              <a:t>Need to find a way to link fees to energy savings </a:t>
            </a:r>
          </a:p>
          <a:p>
            <a:pPr>
              <a:buFont typeface="Arial" pitchFamily="34" charset="0"/>
              <a:buChar char="•"/>
            </a:pPr>
            <a:r>
              <a:rPr lang="en-US" dirty="0" smtClean="0"/>
              <a:t>Need to have additional fees to properly engineer the synchronized systems of carbon neutral buildings</a:t>
            </a:r>
          </a:p>
        </p:txBody>
      </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9"/>
          <p:cNvSpPr>
            <a:spLocks noChangeArrowheads="1"/>
          </p:cNvSpPr>
          <p:nvPr/>
        </p:nvSpPr>
        <p:spPr bwMode="auto">
          <a:xfrm>
            <a:off x="6248400" y="1219200"/>
            <a:ext cx="2514600" cy="4648200"/>
          </a:xfrm>
          <a:prstGeom prst="rect">
            <a:avLst/>
          </a:prstGeom>
          <a:solidFill>
            <a:srgbClr val="29D033"/>
          </a:solidFill>
          <a:ln w="9525">
            <a:solidFill>
              <a:srgbClr val="29D033"/>
            </a:solidFill>
            <a:miter lim="800000"/>
            <a:headEnd/>
            <a:tailEnd/>
          </a:ln>
          <a:effectLst>
            <a:outerShdw blurRad="50800" dist="38100" dir="2700000" algn="tl" rotWithShape="0">
              <a:prstClr val="black">
                <a:alpha val="40000"/>
              </a:prstClr>
            </a:outerShdw>
          </a:effectLst>
        </p:spPr>
        <p:txBody>
          <a:bodyPr wrap="none" anchor="ctr"/>
          <a:lstStyle/>
          <a:p>
            <a:endParaRPr lang="en-US"/>
          </a:p>
        </p:txBody>
      </p:sp>
      <p:sp>
        <p:nvSpPr>
          <p:cNvPr id="49155" name="Rectangle 2"/>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b="0" dirty="0" smtClean="0">
                <a:solidFill>
                  <a:srgbClr val="29D033"/>
                </a:solidFill>
              </a:rPr>
              <a:t>Smaller is better</a:t>
            </a:r>
          </a:p>
        </p:txBody>
      </p:sp>
      <p:sp>
        <p:nvSpPr>
          <p:cNvPr id="128003" name="Rectangle 3"/>
          <p:cNvSpPr>
            <a:spLocks noGrp="1" noChangeArrowheads="1"/>
          </p:cNvSpPr>
          <p:nvPr>
            <p:ph type="body" idx="1"/>
          </p:nvPr>
        </p:nvSpPr>
        <p:spPr>
          <a:xfrm>
            <a:off x="1295400" y="1219200"/>
            <a:ext cx="4953000" cy="5257800"/>
          </a:xfrm>
        </p:spPr>
        <p:txBody>
          <a:bodyPr/>
          <a:lstStyle/>
          <a:p>
            <a:pPr marL="0" indent="0" eaLnBrk="1" hangingPunct="1">
              <a:buFontTx/>
              <a:buChar char="-"/>
            </a:pPr>
            <a:r>
              <a:rPr lang="en-US" sz="1800" dirty="0" smtClean="0"/>
              <a:t> </a:t>
            </a:r>
            <a:r>
              <a:rPr lang="en-US" sz="1800" b="1" i="1" dirty="0" smtClean="0"/>
              <a:t>Simple!</a:t>
            </a:r>
            <a:r>
              <a:rPr lang="en-US" sz="1800" dirty="0" smtClean="0"/>
              <a:t>…</a:t>
            </a:r>
            <a:r>
              <a:rPr lang="en-US" sz="1800" b="1" dirty="0" smtClean="0"/>
              <a:t>less</a:t>
            </a:r>
            <a:r>
              <a:rPr lang="en-US" sz="1800" dirty="0" smtClean="0"/>
              <a:t> building results in </a:t>
            </a:r>
            <a:r>
              <a:rPr lang="en-US" sz="1800" b="1" dirty="0" smtClean="0"/>
              <a:t>less</a:t>
            </a:r>
            <a:r>
              <a:rPr lang="en-US" sz="1800" dirty="0" smtClean="0"/>
              <a:t> embodied carbon; i.e. </a:t>
            </a:r>
            <a:r>
              <a:rPr lang="en-US" sz="1800" b="1" dirty="0" smtClean="0"/>
              <a:t>less</a:t>
            </a:r>
            <a:r>
              <a:rPr lang="en-US" sz="1800" dirty="0" smtClean="0"/>
              <a:t> carbon from materials used in the project, </a:t>
            </a:r>
            <a:r>
              <a:rPr lang="en-US" sz="1800" b="1" dirty="0" smtClean="0"/>
              <a:t>less</a:t>
            </a:r>
            <a:r>
              <a:rPr lang="en-US" sz="1800" dirty="0" smtClean="0"/>
              <a:t> requirements for heating, cooling and electricity….</a:t>
            </a:r>
          </a:p>
          <a:p>
            <a:pPr marL="0" indent="0" eaLnBrk="1" hangingPunct="1">
              <a:buFontTx/>
              <a:buChar char="-"/>
            </a:pPr>
            <a:r>
              <a:rPr lang="en-US" sz="1800" dirty="0" smtClean="0"/>
              <a:t> Re-examine the building program to see what is </a:t>
            </a:r>
            <a:r>
              <a:rPr lang="en-US" sz="1800" i="1" dirty="0" smtClean="0"/>
              <a:t>really</a:t>
            </a:r>
            <a:r>
              <a:rPr lang="en-US" sz="1800" dirty="0" smtClean="0"/>
              <a:t> required</a:t>
            </a:r>
          </a:p>
          <a:p>
            <a:pPr marL="0" indent="0" eaLnBrk="1" hangingPunct="1">
              <a:buFontTx/>
              <a:buChar char="-"/>
            </a:pPr>
            <a:r>
              <a:rPr lang="en-US" sz="1800" dirty="0" smtClean="0"/>
              <a:t> How is the space to be used? </a:t>
            </a:r>
          </a:p>
          <a:p>
            <a:pPr marL="0" indent="0" eaLnBrk="1" hangingPunct="1">
              <a:buFontTx/>
              <a:buChar char="-"/>
            </a:pPr>
            <a:r>
              <a:rPr lang="en-US" sz="1800" dirty="0" smtClean="0"/>
              <a:t> Can the program benefit from more inventive double uses of spaces?</a:t>
            </a:r>
          </a:p>
          <a:p>
            <a:pPr marL="0" indent="0" eaLnBrk="1" hangingPunct="1">
              <a:buFontTx/>
              <a:buChar char="-"/>
            </a:pPr>
            <a:r>
              <a:rPr lang="en-US" sz="1800" dirty="0" smtClean="0"/>
              <a:t> Can you take advantage of outdoor or more seasonally used spaces? </a:t>
            </a:r>
          </a:p>
          <a:p>
            <a:pPr marL="0" indent="0" eaLnBrk="1" hangingPunct="1">
              <a:buFontTx/>
              <a:buChar char="-"/>
            </a:pPr>
            <a:r>
              <a:rPr lang="en-US" sz="1800" dirty="0" smtClean="0"/>
              <a:t> </a:t>
            </a:r>
            <a:r>
              <a:rPr lang="en-US" sz="1800" b="1" dirty="0" smtClean="0"/>
              <a:t>How much building do you </a:t>
            </a:r>
            <a:r>
              <a:rPr lang="en-US" sz="1800" b="1" i="1" dirty="0" smtClean="0"/>
              <a:t>really need?</a:t>
            </a:r>
            <a:r>
              <a:rPr lang="en-US" sz="1800" i="1" dirty="0" smtClean="0"/>
              <a:t> </a:t>
            </a:r>
          </a:p>
          <a:p>
            <a:pPr marL="0" indent="0" eaLnBrk="1" hangingPunct="1">
              <a:buFontTx/>
              <a:buChar char="-"/>
            </a:pPr>
            <a:endParaRPr lang="en-US" sz="1800" i="1" dirty="0" smtClean="0"/>
          </a:p>
          <a:p>
            <a:pPr marL="0" indent="0" eaLnBrk="1" hangingPunct="1">
              <a:buFontTx/>
              <a:buChar char="-"/>
            </a:pPr>
            <a:r>
              <a:rPr lang="en-US" sz="1800" i="1" dirty="0" smtClean="0"/>
              <a:t>INFERENCE OF LIFESTYLE CHANGES!</a:t>
            </a:r>
          </a:p>
        </p:txBody>
      </p:sp>
      <p:pic>
        <p:nvPicPr>
          <p:cNvPr id="49157" name="Picture 6" descr="Ecological-footprint"/>
          <p:cNvPicPr>
            <a:picLocks noChangeAspect="1" noChangeArrowheads="1"/>
          </p:cNvPicPr>
          <p:nvPr/>
        </p:nvPicPr>
        <p:blipFill>
          <a:blip r:embed="rId3" cstate="print"/>
          <a:srcRect/>
          <a:stretch>
            <a:fillRect/>
          </a:stretch>
        </p:blipFill>
        <p:spPr bwMode="auto">
          <a:xfrm>
            <a:off x="6324600" y="1371600"/>
            <a:ext cx="2328863" cy="2990850"/>
          </a:xfrm>
          <a:prstGeom prst="rect">
            <a:avLst/>
          </a:prstGeom>
          <a:noFill/>
          <a:ln w="9525">
            <a:noFill/>
            <a:miter lim="800000"/>
            <a:headEnd/>
            <a:tailEnd/>
          </a:ln>
        </p:spPr>
      </p:pic>
      <p:sp>
        <p:nvSpPr>
          <p:cNvPr id="49158" name="Text Box 7"/>
          <p:cNvSpPr txBox="1">
            <a:spLocks noChangeArrowheads="1"/>
          </p:cNvSpPr>
          <p:nvPr/>
        </p:nvSpPr>
        <p:spPr bwMode="auto">
          <a:xfrm>
            <a:off x="6324600" y="4495800"/>
            <a:ext cx="2286000" cy="1581150"/>
          </a:xfrm>
          <a:prstGeom prst="rect">
            <a:avLst/>
          </a:prstGeom>
          <a:noFill/>
          <a:ln w="9525">
            <a:noFill/>
            <a:miter lim="800000"/>
            <a:headEnd/>
            <a:tailEnd/>
          </a:ln>
        </p:spPr>
        <p:txBody>
          <a:bodyPr>
            <a:spAutoFit/>
          </a:bodyPr>
          <a:lstStyle/>
          <a:p>
            <a:pPr>
              <a:spcBef>
                <a:spcPct val="50000"/>
              </a:spcBef>
            </a:pPr>
            <a:r>
              <a:rPr lang="en-US" sz="1400"/>
              <a:t>Calculating your “ecological footprint”</a:t>
            </a:r>
          </a:p>
          <a:p>
            <a:pPr>
              <a:spcBef>
                <a:spcPct val="50000"/>
              </a:spcBef>
            </a:pPr>
            <a:r>
              <a:rPr lang="en-US" sz="1400"/>
              <a:t>… can naturally extend to an understanding of your “carbon footprint”</a:t>
            </a:r>
          </a:p>
          <a:p>
            <a:pPr>
              <a:spcBef>
                <a:spcPct val="50000"/>
              </a:spcBef>
            </a:pPr>
            <a:endParaRPr lang="en-US" sz="1400"/>
          </a:p>
        </p:txBody>
      </p:sp>
      <p:sp>
        <p:nvSpPr>
          <p:cNvPr id="49159" name="Text Box 8"/>
          <p:cNvSpPr txBox="1">
            <a:spLocks noChangeArrowheads="1"/>
          </p:cNvSpPr>
          <p:nvPr/>
        </p:nvSpPr>
        <p:spPr bwMode="auto">
          <a:xfrm rot="-5400000">
            <a:off x="7231856" y="3650457"/>
            <a:ext cx="3794125" cy="792162"/>
          </a:xfrm>
          <a:prstGeom prst="rect">
            <a:avLst/>
          </a:prstGeom>
          <a:noFill/>
          <a:ln w="9525">
            <a:noFill/>
            <a:miter lim="800000"/>
            <a:headEnd/>
            <a:tailEnd/>
          </a:ln>
        </p:spPr>
        <p:txBody>
          <a:bodyPr>
            <a:spAutoFit/>
          </a:bodyPr>
          <a:lstStyle/>
          <a:p>
            <a:pPr>
              <a:spcBef>
                <a:spcPct val="50000"/>
              </a:spcBef>
            </a:pPr>
            <a:r>
              <a:rPr lang="en-US" sz="1000" b="1"/>
              <a:t>Source: </a:t>
            </a:r>
            <a:r>
              <a:rPr lang="en-US" sz="1000" b="1">
                <a:hlinkClick r:id="rId4"/>
              </a:rPr>
              <a:t>http://www.cycleoflife.ca/kids/education.htm</a:t>
            </a:r>
            <a:endParaRPr lang="en-US" sz="1000" b="1"/>
          </a:p>
          <a:p>
            <a:pPr>
              <a:spcBef>
                <a:spcPct val="50000"/>
              </a:spcBef>
            </a:pPr>
            <a:endParaRPr lang="en-US"/>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itle 1"/>
          <p:cNvSpPr>
            <a:spLocks noGrp="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r>
              <a:rPr lang="en-US" dirty="0" smtClean="0">
                <a:solidFill>
                  <a:srgbClr val="FF0000"/>
                </a:solidFill>
              </a:rPr>
              <a:t>#6 – Integrated Design</a:t>
            </a:r>
          </a:p>
        </p:txBody>
      </p:sp>
      <p:sp>
        <p:nvSpPr>
          <p:cNvPr id="175107" name="Content Placeholder 2"/>
          <p:cNvSpPr>
            <a:spLocks noGrp="1"/>
          </p:cNvSpPr>
          <p:nvPr>
            <p:ph idx="1"/>
          </p:nvPr>
        </p:nvSpPr>
        <p:spPr/>
        <p:txBody>
          <a:bodyPr/>
          <a:lstStyle/>
          <a:p>
            <a:r>
              <a:rPr lang="en-US" smtClean="0"/>
              <a:t>Carbon Neutral cannot be done without the highest level of early and continued cooperation amongst the client, architect and engineers</a:t>
            </a:r>
          </a:p>
          <a:p>
            <a:endParaRPr lang="en-US" smtClean="0"/>
          </a:p>
        </p:txBody>
      </p:sp>
      <p:pic>
        <p:nvPicPr>
          <p:cNvPr id="4" name="Picture 3" descr="iStock_000002953886_greenplandrawing2.gif"/>
          <p:cNvPicPr>
            <a:picLocks noChangeAspect="1"/>
          </p:cNvPicPr>
          <p:nvPr/>
        </p:nvPicPr>
        <p:blipFill>
          <a:blip r:embed="rId2" cstate="print"/>
          <a:stretch>
            <a:fillRect/>
          </a:stretch>
        </p:blipFill>
        <p:spPr>
          <a:xfrm>
            <a:off x="2057400" y="2667000"/>
            <a:ext cx="5257800" cy="3484385"/>
          </a:xfrm>
          <a:prstGeom prst="rect">
            <a:avLst/>
          </a:prstGeom>
        </p:spPr>
      </p:pic>
      <p:sp>
        <p:nvSpPr>
          <p:cNvPr id="5" name="TextBox 4"/>
          <p:cNvSpPr txBox="1"/>
          <p:nvPr/>
        </p:nvSpPr>
        <p:spPr>
          <a:xfrm rot="16200000">
            <a:off x="5190412" y="3572591"/>
            <a:ext cx="4800600" cy="246221"/>
          </a:xfrm>
          <a:prstGeom prst="rect">
            <a:avLst/>
          </a:prstGeom>
          <a:noFill/>
        </p:spPr>
        <p:txBody>
          <a:bodyPr wrap="square" rtlCol="0">
            <a:spAutoFit/>
          </a:bodyPr>
          <a:lstStyle/>
          <a:p>
            <a:r>
              <a:rPr lang="en-CA" sz="1000" dirty="0" smtClean="0"/>
              <a:t>http://www.greenhome.org/policy/makers/how_p.html</a:t>
            </a:r>
            <a:endParaRPr lang="en-CA" sz="1000" dirty="0"/>
          </a:p>
        </p:txBody>
      </p:sp>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1295400" y="381000"/>
            <a:ext cx="7848600" cy="838200"/>
          </a:xfrm>
          <a:solidFill>
            <a:schemeClr val="tx1"/>
          </a:solidFill>
          <a:effectLst>
            <a:outerShdw blurRad="50800" dist="38100" dir="2700000" algn="tl" rotWithShape="0">
              <a:prstClr val="black">
                <a:alpha val="40000"/>
              </a:prstClr>
            </a:outerShdw>
          </a:effectLst>
        </p:spPr>
        <p:txBody>
          <a:bodyPr/>
          <a:lstStyle/>
          <a:p>
            <a:pPr eaLnBrk="1" hangingPunct="1"/>
            <a:r>
              <a:rPr lang="en-US" dirty="0" smtClean="0">
                <a:solidFill>
                  <a:schemeClr val="bg1"/>
                </a:solidFill>
              </a:rPr>
              <a:t>Contact Information</a:t>
            </a:r>
          </a:p>
        </p:txBody>
      </p:sp>
      <p:sp>
        <p:nvSpPr>
          <p:cNvPr id="180227" name="Rectangle 3"/>
          <p:cNvSpPr>
            <a:spLocks noGrp="1" noChangeArrowheads="1"/>
          </p:cNvSpPr>
          <p:nvPr>
            <p:ph type="body" idx="1"/>
          </p:nvPr>
        </p:nvSpPr>
        <p:spPr>
          <a:xfrm>
            <a:off x="1295400" y="1295400"/>
            <a:ext cx="7162800" cy="3581400"/>
          </a:xfrm>
        </p:spPr>
        <p:txBody>
          <a:bodyPr/>
          <a:lstStyle/>
          <a:p>
            <a:pPr marL="0" indent="0" eaLnBrk="1" hangingPunct="1">
              <a:lnSpc>
                <a:spcPct val="100000"/>
              </a:lnSpc>
            </a:pPr>
            <a:r>
              <a:rPr lang="en-US" sz="2000" b="1" dirty="0" smtClean="0"/>
              <a:t>Terri Meyer </a:t>
            </a:r>
            <a:r>
              <a:rPr lang="en-US" sz="2000" b="1" dirty="0" err="1" smtClean="0"/>
              <a:t>Boake</a:t>
            </a:r>
            <a:r>
              <a:rPr lang="en-US" sz="2000" dirty="0" smtClean="0"/>
              <a:t>, BES, </a:t>
            </a:r>
            <a:r>
              <a:rPr lang="en-US" sz="2000" dirty="0" err="1" smtClean="0"/>
              <a:t>BArch</a:t>
            </a:r>
            <a:r>
              <a:rPr lang="en-US" sz="2000" dirty="0" smtClean="0"/>
              <a:t>, </a:t>
            </a:r>
            <a:r>
              <a:rPr lang="en-US" sz="2000" dirty="0" err="1" smtClean="0"/>
              <a:t>MArch</a:t>
            </a:r>
            <a:r>
              <a:rPr lang="en-US" sz="2000" dirty="0" smtClean="0"/>
              <a:t>, LEED AP</a:t>
            </a:r>
            <a:br>
              <a:rPr lang="en-US" sz="2000" dirty="0" smtClean="0"/>
            </a:br>
            <a:r>
              <a:rPr lang="en-US" sz="2000" dirty="0" smtClean="0"/>
              <a:t>Associate Director, School of Architecture, University of Waterloo | Past President Society of Building Science Educators</a:t>
            </a:r>
          </a:p>
          <a:p>
            <a:pPr marL="0" indent="0" eaLnBrk="1" hangingPunct="1">
              <a:lnSpc>
                <a:spcPct val="100000"/>
              </a:lnSpc>
            </a:pPr>
            <a:r>
              <a:rPr lang="en-US" sz="2000" dirty="0" smtClean="0">
                <a:hlinkClick r:id="rId3"/>
              </a:rPr>
              <a:t>tboake@uwaterloo.ca</a:t>
            </a:r>
            <a:endParaRPr lang="en-US" sz="2000" dirty="0" smtClean="0"/>
          </a:p>
          <a:p>
            <a:pPr marL="0" indent="0" eaLnBrk="1" hangingPunct="1">
              <a:lnSpc>
                <a:spcPct val="100000"/>
              </a:lnSpc>
            </a:pPr>
            <a:endParaRPr lang="en-US" sz="2000" dirty="0" smtClean="0"/>
          </a:p>
          <a:p>
            <a:pPr marL="0" indent="0" eaLnBrk="1" hangingPunct="1">
              <a:lnSpc>
                <a:spcPct val="100000"/>
              </a:lnSpc>
            </a:pPr>
            <a:endParaRPr lang="en-US" sz="2000" dirty="0" smtClean="0"/>
          </a:p>
          <a:p>
            <a:pPr marL="0" indent="0" eaLnBrk="1" hangingPunct="1">
              <a:lnSpc>
                <a:spcPct val="100000"/>
              </a:lnSpc>
            </a:pPr>
            <a:r>
              <a:rPr lang="en-US" sz="2000" dirty="0" smtClean="0"/>
              <a:t>A </a:t>
            </a:r>
            <a:r>
              <a:rPr lang="en-US" sz="2000" dirty="0" err="1" smtClean="0"/>
              <a:t>pdf</a:t>
            </a:r>
            <a:r>
              <a:rPr lang="en-US" sz="2000" dirty="0" smtClean="0"/>
              <a:t> of this presentation will be found at:</a:t>
            </a:r>
          </a:p>
          <a:p>
            <a:pPr marL="0" indent="0" eaLnBrk="1" hangingPunct="1">
              <a:lnSpc>
                <a:spcPct val="100000"/>
              </a:lnSpc>
            </a:pPr>
            <a:r>
              <a:rPr lang="en-US" sz="2000" dirty="0" smtClean="0">
                <a:hlinkClick r:id="rId4"/>
              </a:rPr>
              <a:t>www.architecture.uwaterloo.ca/faculty_projects/terri/</a:t>
            </a:r>
            <a:endParaRPr lang="en-US" sz="2000" dirty="0" smtClean="0"/>
          </a:p>
          <a:p>
            <a:pPr marL="0" indent="0" eaLnBrk="1" hangingPunct="1">
              <a:lnSpc>
                <a:spcPct val="100000"/>
              </a:lnSpc>
            </a:pPr>
            <a:endParaRPr lang="en-US" sz="2000" dirty="0" smtClean="0"/>
          </a:p>
          <a:p>
            <a:pPr marL="0" indent="0" eaLnBrk="1" hangingPunct="1">
              <a:lnSpc>
                <a:spcPct val="100000"/>
              </a:lnSpc>
            </a:pPr>
            <a:endParaRPr lang="en-US" sz="2000" dirty="0" smtClean="0"/>
          </a:p>
          <a:p>
            <a:pPr marL="0" indent="0" eaLnBrk="1" hangingPunct="1">
              <a:lnSpc>
                <a:spcPct val="100000"/>
              </a:lnSpc>
            </a:pPr>
            <a:endParaRPr lang="en-US" sz="2000" dirty="0" smtClean="0"/>
          </a:p>
        </p:txBody>
      </p:sp>
      <p:pic>
        <p:nvPicPr>
          <p:cNvPr id="4" name="Picture 10" descr="http://www.eng.uwaterloo.ca/~rracing/uw.jpg"/>
          <p:cNvPicPr>
            <a:picLocks noChangeAspect="1" noChangeArrowheads="1"/>
          </p:cNvPicPr>
          <p:nvPr/>
        </p:nvPicPr>
        <p:blipFill>
          <a:blip r:embed="rId5" cstate="print"/>
          <a:srcRect/>
          <a:stretch>
            <a:fillRect/>
          </a:stretch>
        </p:blipFill>
        <p:spPr bwMode="auto">
          <a:xfrm>
            <a:off x="6553200" y="5105400"/>
            <a:ext cx="1928812" cy="1250950"/>
          </a:xfrm>
          <a:prstGeom prst="rect">
            <a:avLst/>
          </a:prstGeom>
          <a:noFill/>
          <a:ln w="12700">
            <a:noFill/>
            <a:miter lim="800000"/>
            <a:headEnd/>
            <a:tailEnd/>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2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2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green">
      <a:dk1>
        <a:sysClr val="windowText" lastClr="000000"/>
      </a:dk1>
      <a:lt1>
        <a:sysClr val="window" lastClr="FFFFFF"/>
      </a:lt1>
      <a:dk2>
        <a:srgbClr val="04617B"/>
      </a:dk2>
      <a:lt2>
        <a:srgbClr val="DBF5F9"/>
      </a:lt2>
      <a:accent1>
        <a:srgbClr val="54A838"/>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9254</TotalTime>
  <Words>10065</Words>
  <Application>Microsoft Office PowerPoint</Application>
  <PresentationFormat>On-screen Show (4:3)</PresentationFormat>
  <Paragraphs>1318</Paragraphs>
  <Slides>208</Slides>
  <Notes>59</Notes>
  <HiddenSlides>0</HiddenSlides>
  <MMClips>0</MMClips>
  <ScaleCrop>false</ScaleCrop>
  <HeadingPairs>
    <vt:vector size="4" baseType="variant">
      <vt:variant>
        <vt:lpstr>Theme</vt:lpstr>
      </vt:variant>
      <vt:variant>
        <vt:i4>2</vt:i4>
      </vt:variant>
      <vt:variant>
        <vt:lpstr>Slide Titles</vt:lpstr>
      </vt:variant>
      <vt:variant>
        <vt:i4>208</vt:i4>
      </vt:variant>
    </vt:vector>
  </HeadingPairs>
  <TitlesOfParts>
    <vt:vector size="210" baseType="lpstr">
      <vt:lpstr>Blank Presentation</vt:lpstr>
      <vt:lpstr>Office Theme</vt:lpstr>
      <vt:lpstr>Radical  Green</vt:lpstr>
      <vt:lpstr>GREEN  is  the  NEW  BLACK</vt:lpstr>
      <vt:lpstr>A continuation of Preparing for the 2030 Challenge:</vt:lpstr>
      <vt:lpstr>Global Warming and Sustainable Design:</vt:lpstr>
      <vt:lpstr>Differentiating Sustainable vs.  Zero Carbon/Carbon Neutral: </vt:lpstr>
      <vt:lpstr>Carbon Neutral is ALL about ENERGY</vt:lpstr>
      <vt:lpstr>Why Assess Carbon Neutrality?</vt:lpstr>
      <vt:lpstr>2030’s Fossil Fuel Reduction Standard:</vt:lpstr>
      <vt:lpstr>Slide 9</vt:lpstr>
      <vt:lpstr>Being less BAD is not GOOD enough</vt:lpstr>
      <vt:lpstr>Radical CONFLICT!??</vt:lpstr>
      <vt:lpstr>Slide 12</vt:lpstr>
      <vt:lpstr>Slide 13</vt:lpstr>
      <vt:lpstr>Slide 14</vt:lpstr>
      <vt:lpstr>Radical PHILOSOPHY!??</vt:lpstr>
      <vt:lpstr>Slide 16</vt:lpstr>
      <vt:lpstr>Radical PROPOSITION!??</vt:lpstr>
      <vt:lpstr>Slide 18</vt:lpstr>
      <vt:lpstr>Inconvenient TRUTH</vt:lpstr>
      <vt:lpstr>Slide 20</vt:lpstr>
      <vt:lpstr>Background </vt:lpstr>
      <vt:lpstr>Energy Use in Buildings</vt:lpstr>
      <vt:lpstr>CO2 Production by Country in 1997  “Pre-LEED”</vt:lpstr>
      <vt:lpstr>CO2 Production by Country in 2007 10 Years into LEED</vt:lpstr>
      <vt:lpstr>The Elephant in the Room….</vt:lpstr>
      <vt:lpstr>Radical REALIZATION</vt:lpstr>
      <vt:lpstr>Slide 27</vt:lpstr>
      <vt:lpstr>Slide 28</vt:lpstr>
      <vt:lpstr>Slide 29</vt:lpstr>
      <vt:lpstr>THE AIR MUST BE CLEAN BECAUSE:</vt:lpstr>
      <vt:lpstr>Slide 31</vt:lpstr>
      <vt:lpstr>Slide 32</vt:lpstr>
      <vt:lpstr>Slide 33</vt:lpstr>
      <vt:lpstr>Slide 34</vt:lpstr>
      <vt:lpstr>Slide 35</vt:lpstr>
      <vt:lpstr>Sustainable Design has gone mainstream  as a result of LEEDTM  The question remains,   “How effective are current sustainable design practices and rating systems at achieving Greenhouse Gas Reduction?”</vt:lpstr>
      <vt:lpstr>And the answer is:  “Really, NOT very…  Most LEEDTM Gold and Platinum buildings earn less than 5/17 of the Energy and Atmosphere credits.  </vt:lpstr>
      <vt:lpstr>Canada’s GHG Emissions 1996 - 2006</vt:lpstr>
      <vt:lpstr>Slide 39</vt:lpstr>
      <vt:lpstr>Copenhagen Climate Summit 2009</vt:lpstr>
      <vt:lpstr>Canada’s Copenhagen Targets</vt:lpstr>
      <vt:lpstr>Slide 42</vt:lpstr>
      <vt:lpstr>Slide 43</vt:lpstr>
      <vt:lpstr>Slide 44</vt:lpstr>
      <vt:lpstr>LEED and Predicted Energy Credits</vt:lpstr>
      <vt:lpstr>Radical Wake Up Call</vt:lpstr>
      <vt:lpstr>Slide 47</vt:lpstr>
      <vt:lpstr>Slide 48</vt:lpstr>
      <vt:lpstr>Radical PROBLEM!</vt:lpstr>
      <vt:lpstr>Slide 50</vt:lpstr>
      <vt:lpstr>Radical AWAKENING!</vt:lpstr>
      <vt:lpstr>Radical THOUGHT!??</vt:lpstr>
      <vt:lpstr>Four Key Steps:</vt:lpstr>
      <vt:lpstr>Radical IS Passive…</vt:lpstr>
      <vt:lpstr>Reduce loads: Passive Strategies</vt:lpstr>
      <vt:lpstr>Passive Heating Strategies:  Maximize Heat Retention</vt:lpstr>
      <vt:lpstr>Passive Heating Strategies:  Maximize Solar Gain</vt:lpstr>
      <vt:lpstr>Thermal Mass is Critical!</vt:lpstr>
      <vt:lpstr>Reduce loads: Passive Strategies</vt:lpstr>
      <vt:lpstr>Passive Cooling Strategies:  Heat Avoidance</vt:lpstr>
      <vt:lpstr>Passive Cooling Strategies:  Ventilation</vt:lpstr>
      <vt:lpstr>Reduce loads: Daylighting</vt:lpstr>
      <vt:lpstr>The Global Warming Pie....</vt:lpstr>
      <vt:lpstr>Energy vs Greenhouse Gas Emissions</vt:lpstr>
      <vt:lpstr>Energy Use in Buildings</vt:lpstr>
      <vt:lpstr>Initial Embodied Energy of Building Materials  Per Unit Mass</vt:lpstr>
      <vt:lpstr>Embodied Carbon Dioxide of Building Materials  Per Unit Mass</vt:lpstr>
      <vt:lpstr>The Life Cycle of a Material</vt:lpstr>
      <vt:lpstr>Slide 69</vt:lpstr>
      <vt:lpstr>Energy in Common Building Components</vt:lpstr>
      <vt:lpstr>Energy in Common Building Components</vt:lpstr>
      <vt:lpstr>Slide 72</vt:lpstr>
      <vt:lpstr>Energy Use in Buildings </vt:lpstr>
      <vt:lpstr>Energy Use in Buildings </vt:lpstr>
      <vt:lpstr>Energy Use in Buildings </vt:lpstr>
      <vt:lpstr>Embodied Energy Findings</vt:lpstr>
      <vt:lpstr> </vt:lpstr>
      <vt:lpstr> </vt:lpstr>
      <vt:lpstr>Slide 79</vt:lpstr>
      <vt:lpstr>The Goal is Reduction</vt:lpstr>
      <vt:lpstr>Four Key Steps – IN ORDER:</vt:lpstr>
      <vt:lpstr> Climate as the Starting Point for  ENERGY REDUCTIVE DESIGN</vt:lpstr>
      <vt:lpstr>Carbon Reduction: The Tier Approach</vt:lpstr>
      <vt:lpstr>Radically Rethinking our Expectations</vt:lpstr>
      <vt:lpstr>Radical POTENTIAL!!</vt:lpstr>
      <vt:lpstr>Designing to the Comfort Zone vs. Comfort Point:</vt:lpstr>
      <vt:lpstr>Passive Bio-climatic Design: COMFORT ZONE</vt:lpstr>
      <vt:lpstr>Begin with Passive Strategies for Climate Control to Reduce Energy Requirements</vt:lpstr>
      <vt:lpstr>Bio-climatic Design:</vt:lpstr>
      <vt:lpstr>The climate regions of Canada</vt:lpstr>
      <vt:lpstr>Slide 91</vt:lpstr>
      <vt:lpstr>Slide 92</vt:lpstr>
      <vt:lpstr>Climate as the Starting Point for a Climate Responsive Design  PASSIVE STRATEGIES</vt:lpstr>
      <vt:lpstr>Bio-climatic Design: HOT-ARID</vt:lpstr>
      <vt:lpstr>Bio-climatic Design: HOT-HUMID</vt:lpstr>
      <vt:lpstr>Bio-climatic Design: TEMPERATE</vt:lpstr>
      <vt:lpstr>Bio-climatic Design: COLD</vt:lpstr>
      <vt:lpstr>The Controversial “Cover” of Greensource Magazine</vt:lpstr>
      <vt:lpstr>Slide 99</vt:lpstr>
      <vt:lpstr>Slide 100</vt:lpstr>
      <vt:lpstr>Graphic Interpretations of Climate Data</vt:lpstr>
      <vt:lpstr>Graphic Interpretations of Climate Data</vt:lpstr>
      <vt:lpstr>Climate Data for Toronto</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Mining LEEDTM for Carbon:</vt:lpstr>
      <vt:lpstr>Comparing Carbon Neutral to LEEDTM</vt:lpstr>
      <vt:lpstr>Existing Carbon Neutral/Zero Energy Buildings</vt:lpstr>
      <vt:lpstr>Aldo Leopold Legacy Center    Baraboo, Wisconsin</vt:lpstr>
      <vt:lpstr>Aldo Leopold Center LEEDTM Analysis</vt:lpstr>
      <vt:lpstr>Slide 121</vt:lpstr>
      <vt:lpstr>Leopold Approach to Carbon Neutral Design</vt:lpstr>
      <vt:lpstr>Climate Analysis as the Starting Point</vt:lpstr>
      <vt:lpstr>Site Analysis to Determine Solar Potential</vt:lpstr>
      <vt:lpstr>Slide 125</vt:lpstr>
      <vt:lpstr>The buildings were arranged in a U shape around a solar meadow that ensured access to sun for passive solar heating and energy collection.</vt:lpstr>
      <vt:lpstr>Architectural Design Strategies</vt:lpstr>
      <vt:lpstr>Energy and Atmosphere, 17 of 17 possible points: EA Credit 1  </vt:lpstr>
      <vt:lpstr>Thermal Zones ~ Perimeter Zones</vt:lpstr>
      <vt:lpstr>Slide 130</vt:lpstr>
      <vt:lpstr>Slide 131</vt:lpstr>
      <vt:lpstr>Slide 132</vt:lpstr>
      <vt:lpstr>Passive Solar Heating</vt:lpstr>
      <vt:lpstr>Slide 134</vt:lpstr>
      <vt:lpstr>Passive Cooling:  Shade Windows During Summer</vt:lpstr>
      <vt:lpstr>Slide 136</vt:lpstr>
      <vt:lpstr>Natural Ventilation</vt:lpstr>
      <vt:lpstr>Earth Duct for Air Pretreatment</vt:lpstr>
      <vt:lpstr>Radiant Heating and Cooling</vt:lpstr>
      <vt:lpstr>Three Season Hall</vt:lpstr>
      <vt:lpstr>Energy and Atmosphere, 17 of 17 possible points: EA Credit 2 and Credit 6  </vt:lpstr>
      <vt:lpstr>#1 - Net Zero Energy Design</vt:lpstr>
      <vt:lpstr>Slide 143</vt:lpstr>
      <vt:lpstr>Ground Source Heat Pumps</vt:lpstr>
      <vt:lpstr>Sustainable Sites, 12 of 14 possible points: SS Credit 3  </vt:lpstr>
      <vt:lpstr>Sustainable Sites, 12 of 14 possible points: SS Credit 4  </vt:lpstr>
      <vt:lpstr>Sustainable Sites, 12 of 14 possible points: SS Credit 5  </vt:lpstr>
      <vt:lpstr>Sustainable Sites, 12 of 14 possible points: SS Credit 7  </vt:lpstr>
      <vt:lpstr>Material choice matters.</vt:lpstr>
      <vt:lpstr>Transportation choice matters.</vt:lpstr>
      <vt:lpstr>Materials and Resources, 7 of 13 possible points: MR Credit 4 </vt:lpstr>
      <vt:lpstr>Slide 152</vt:lpstr>
      <vt:lpstr>Materials and Resources, 7 of 13 possible points: MR Credit 5 </vt:lpstr>
      <vt:lpstr>Materials and Resources, 7 of 13 possible points: MR Credit 7 </vt:lpstr>
      <vt:lpstr>#2 - Site Harvested Lumber:</vt:lpstr>
      <vt:lpstr>Reuse to reduce impact</vt:lpstr>
      <vt:lpstr>Materials and Resources, other opportunities MR Credit 1</vt:lpstr>
      <vt:lpstr>Materials and Resources, other opportunities MR Credit 3</vt:lpstr>
      <vt:lpstr>Indoor Environmental Quality, 15 of 15 possible points: EQ Prerequisite 2 </vt:lpstr>
      <vt:lpstr>Indoor Environmental Quality, 15 of 15 possible points: EQ Credit 8 </vt:lpstr>
      <vt:lpstr>Passive Lighting Strategies: </vt:lpstr>
      <vt:lpstr>Passive Lighting Strategies:  Orientation and building planning</vt:lpstr>
      <vt:lpstr>Passive Lighting Strategies:  Glare, color, reflectivity and materials</vt:lpstr>
      <vt:lpstr>Daylight All Occupied Zones</vt:lpstr>
      <vt:lpstr>“Double-Skin Façades: Integrated Planning.” Oesterle, Lieb, Lutz, Heusler. Prestel, 2001. p.80</vt:lpstr>
      <vt:lpstr>Slide 166</vt:lpstr>
      <vt:lpstr>Innovation and Design Process, 5 of 5 possible points  </vt:lpstr>
      <vt:lpstr>What is new in LEED 2009?</vt:lpstr>
      <vt:lpstr>LEED 2009 and Carbon</vt:lpstr>
      <vt:lpstr>LEED 2009 Credit Distribution</vt:lpstr>
      <vt:lpstr>LEED NC Credit Distribution</vt:lpstr>
      <vt:lpstr>LEED 2009 Credit Comparison</vt:lpstr>
      <vt:lpstr>LEED 2009 vs LEED Credit Distribution</vt:lpstr>
      <vt:lpstr>LEED 2009 Awards</vt:lpstr>
      <vt:lpstr>Sustainable Sites</vt:lpstr>
      <vt:lpstr>Sustainable Sites</vt:lpstr>
      <vt:lpstr>Sustainable Sites</vt:lpstr>
      <vt:lpstr>Sustainable Sites</vt:lpstr>
      <vt:lpstr>Water Efficiency</vt:lpstr>
      <vt:lpstr>Water Efficiency</vt:lpstr>
      <vt:lpstr>Energy and Atmosphere</vt:lpstr>
      <vt:lpstr>Energy and Atmosphere</vt:lpstr>
      <vt:lpstr>Energy and Atmosphere</vt:lpstr>
      <vt:lpstr>Materials and Resources</vt:lpstr>
      <vt:lpstr>Materials and Resources</vt:lpstr>
      <vt:lpstr>Indoor Environmental Quality</vt:lpstr>
      <vt:lpstr>Indoor Environmental Quality</vt:lpstr>
      <vt:lpstr>Indoor Environmental Quality</vt:lpstr>
      <vt:lpstr>Indoor Environmental Quality</vt:lpstr>
      <vt:lpstr>Innovation in Design + Regional Priority</vt:lpstr>
      <vt:lpstr>Innovation in Design</vt:lpstr>
      <vt:lpstr>Regional Priority</vt:lpstr>
      <vt:lpstr>Calculating Carbon</vt:lpstr>
      <vt:lpstr>How much Carbon – numeric validation?</vt:lpstr>
      <vt:lpstr>The Carbon Neutral Design Project Web Site</vt:lpstr>
      <vt:lpstr>The Carbon Neutral Design Project</vt:lpstr>
      <vt:lpstr>Slide 197</vt:lpstr>
      <vt:lpstr>Slide 198</vt:lpstr>
      <vt:lpstr>Slide 199</vt:lpstr>
      <vt:lpstr>Remaining “Wicked Problems”</vt:lpstr>
      <vt:lpstr>#1 – Building Size and Shape</vt:lpstr>
      <vt:lpstr>#2 - Location</vt:lpstr>
      <vt:lpstr>#3 – Natural Ventilation</vt:lpstr>
      <vt:lpstr>#4 – Severe climates</vt:lpstr>
      <vt:lpstr>#5 – Fee structures</vt:lpstr>
      <vt:lpstr>Smaller is better</vt:lpstr>
      <vt:lpstr>#6 – Integrated Design</vt:lpstr>
      <vt:lpstr>Contact Information</vt:lpstr>
    </vt:vector>
  </TitlesOfParts>
  <Company>Peter King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King</dc:creator>
  <cp:lastModifiedBy>Terri Boake</cp:lastModifiedBy>
  <cp:revision>899</cp:revision>
  <dcterms:created xsi:type="dcterms:W3CDTF">2006-09-11T23:34:37Z</dcterms:created>
  <dcterms:modified xsi:type="dcterms:W3CDTF">2010-06-03T17:08:06Z</dcterms:modified>
</cp:coreProperties>
</file>