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Default Extension="emf" ContentType="image/x-emf"/>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Default Extension="xls" ContentType="application/vnd.ms-exce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54"/>
  </p:notesMasterIdLst>
  <p:handoutMasterIdLst>
    <p:handoutMasterId r:id="rId155"/>
  </p:handoutMasterIdLst>
  <p:sldIdLst>
    <p:sldId id="453" r:id="rId2"/>
    <p:sldId id="454" r:id="rId3"/>
    <p:sldId id="456" r:id="rId4"/>
    <p:sldId id="457" r:id="rId5"/>
    <p:sldId id="458" r:id="rId6"/>
    <p:sldId id="459" r:id="rId7"/>
    <p:sldId id="460" r:id="rId8"/>
    <p:sldId id="461" r:id="rId9"/>
    <p:sldId id="462" r:id="rId10"/>
    <p:sldId id="463" r:id="rId11"/>
    <p:sldId id="464" r:id="rId12"/>
    <p:sldId id="498" r:id="rId13"/>
    <p:sldId id="481" r:id="rId14"/>
    <p:sldId id="482" r:id="rId15"/>
    <p:sldId id="317" r:id="rId16"/>
    <p:sldId id="499" r:id="rId17"/>
    <p:sldId id="500" r:id="rId18"/>
    <p:sldId id="501" r:id="rId19"/>
    <p:sldId id="557" r:id="rId20"/>
    <p:sldId id="558" r:id="rId21"/>
    <p:sldId id="559" r:id="rId22"/>
    <p:sldId id="502" r:id="rId23"/>
    <p:sldId id="503" r:id="rId24"/>
    <p:sldId id="504" r:id="rId25"/>
    <p:sldId id="505" r:id="rId26"/>
    <p:sldId id="506" r:id="rId27"/>
    <p:sldId id="507" r:id="rId28"/>
    <p:sldId id="508" r:id="rId29"/>
    <p:sldId id="509" r:id="rId30"/>
    <p:sldId id="510" r:id="rId31"/>
    <p:sldId id="511" r:id="rId32"/>
    <p:sldId id="512" r:id="rId33"/>
    <p:sldId id="305" r:id="rId34"/>
    <p:sldId id="513" r:id="rId35"/>
    <p:sldId id="311" r:id="rId36"/>
    <p:sldId id="308" r:id="rId37"/>
    <p:sldId id="310" r:id="rId38"/>
    <p:sldId id="312" r:id="rId39"/>
    <p:sldId id="330" r:id="rId40"/>
    <p:sldId id="435" r:id="rId41"/>
    <p:sldId id="344" r:id="rId42"/>
    <p:sldId id="331" r:id="rId43"/>
    <p:sldId id="332" r:id="rId44"/>
    <p:sldId id="333" r:id="rId45"/>
    <p:sldId id="334" r:id="rId46"/>
    <p:sldId id="335" r:id="rId47"/>
    <p:sldId id="336" r:id="rId48"/>
    <p:sldId id="337" r:id="rId49"/>
    <p:sldId id="338" r:id="rId50"/>
    <p:sldId id="339" r:id="rId51"/>
    <p:sldId id="340" r:id="rId52"/>
    <p:sldId id="341" r:id="rId53"/>
    <p:sldId id="342" r:id="rId54"/>
    <p:sldId id="343" r:id="rId55"/>
    <p:sldId id="345" r:id="rId56"/>
    <p:sldId id="346" r:id="rId57"/>
    <p:sldId id="347" r:id="rId58"/>
    <p:sldId id="348" r:id="rId59"/>
    <p:sldId id="349" r:id="rId60"/>
    <p:sldId id="350" r:id="rId61"/>
    <p:sldId id="351" r:id="rId62"/>
    <p:sldId id="352" r:id="rId63"/>
    <p:sldId id="353" r:id="rId64"/>
    <p:sldId id="354" r:id="rId65"/>
    <p:sldId id="355" r:id="rId66"/>
    <p:sldId id="514" r:id="rId67"/>
    <p:sldId id="489" r:id="rId68"/>
    <p:sldId id="515" r:id="rId69"/>
    <p:sldId id="560" r:id="rId70"/>
    <p:sldId id="561" r:id="rId71"/>
    <p:sldId id="564" r:id="rId72"/>
    <p:sldId id="565" r:id="rId73"/>
    <p:sldId id="568" r:id="rId74"/>
    <p:sldId id="569" r:id="rId75"/>
    <p:sldId id="570" r:id="rId76"/>
    <p:sldId id="573" r:id="rId77"/>
    <p:sldId id="574" r:id="rId78"/>
    <p:sldId id="575" r:id="rId79"/>
    <p:sldId id="580" r:id="rId80"/>
    <p:sldId id="581" r:id="rId81"/>
    <p:sldId id="585" r:id="rId82"/>
    <p:sldId id="586" r:id="rId83"/>
    <p:sldId id="587" r:id="rId84"/>
    <p:sldId id="588" r:id="rId85"/>
    <p:sldId id="589" r:id="rId86"/>
    <p:sldId id="493" r:id="rId87"/>
    <p:sldId id="495" r:id="rId88"/>
    <p:sldId id="496" r:id="rId89"/>
    <p:sldId id="519" r:id="rId90"/>
    <p:sldId id="497" r:id="rId91"/>
    <p:sldId id="520" r:id="rId92"/>
    <p:sldId id="517" r:id="rId93"/>
    <p:sldId id="518" r:id="rId94"/>
    <p:sldId id="521" r:id="rId95"/>
    <p:sldId id="522" r:id="rId96"/>
    <p:sldId id="523" r:id="rId97"/>
    <p:sldId id="524" r:id="rId98"/>
    <p:sldId id="525" r:id="rId99"/>
    <p:sldId id="526" r:id="rId100"/>
    <p:sldId id="527" r:id="rId101"/>
    <p:sldId id="528" r:id="rId102"/>
    <p:sldId id="529" r:id="rId103"/>
    <p:sldId id="530" r:id="rId104"/>
    <p:sldId id="531" r:id="rId105"/>
    <p:sldId id="532" r:id="rId106"/>
    <p:sldId id="533" r:id="rId107"/>
    <p:sldId id="534" r:id="rId108"/>
    <p:sldId id="535" r:id="rId109"/>
    <p:sldId id="536" r:id="rId110"/>
    <p:sldId id="537" r:id="rId111"/>
    <p:sldId id="538" r:id="rId112"/>
    <p:sldId id="539" r:id="rId113"/>
    <p:sldId id="540" r:id="rId114"/>
    <p:sldId id="541" r:id="rId115"/>
    <p:sldId id="542" r:id="rId116"/>
    <p:sldId id="543" r:id="rId117"/>
    <p:sldId id="544" r:id="rId118"/>
    <p:sldId id="545" r:id="rId119"/>
    <p:sldId id="546" r:id="rId120"/>
    <p:sldId id="547" r:id="rId121"/>
    <p:sldId id="548" r:id="rId122"/>
    <p:sldId id="549" r:id="rId123"/>
    <p:sldId id="550" r:id="rId124"/>
    <p:sldId id="551" r:id="rId125"/>
    <p:sldId id="437" r:id="rId126"/>
    <p:sldId id="432" r:id="rId127"/>
    <p:sldId id="395" r:id="rId128"/>
    <p:sldId id="396" r:id="rId129"/>
    <p:sldId id="397" r:id="rId130"/>
    <p:sldId id="398" r:id="rId131"/>
    <p:sldId id="399" r:id="rId132"/>
    <p:sldId id="400" r:id="rId133"/>
    <p:sldId id="401" r:id="rId134"/>
    <p:sldId id="406" r:id="rId135"/>
    <p:sldId id="407" r:id="rId136"/>
    <p:sldId id="408" r:id="rId137"/>
    <p:sldId id="419" r:id="rId138"/>
    <p:sldId id="421" r:id="rId139"/>
    <p:sldId id="422" r:id="rId140"/>
    <p:sldId id="552" r:id="rId141"/>
    <p:sldId id="553" r:id="rId142"/>
    <p:sldId id="554" r:id="rId143"/>
    <p:sldId id="434" r:id="rId144"/>
    <p:sldId id="439" r:id="rId145"/>
    <p:sldId id="440" r:id="rId146"/>
    <p:sldId id="448" r:id="rId147"/>
    <p:sldId id="449" r:id="rId148"/>
    <p:sldId id="450" r:id="rId149"/>
    <p:sldId id="451" r:id="rId150"/>
    <p:sldId id="452" r:id="rId151"/>
    <p:sldId id="556" r:id="rId152"/>
    <p:sldId id="555" r:id="rId153"/>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Arial" charset="0"/>
        <a:ea typeface="Arial" charset="0"/>
        <a:cs typeface="Arial" charset="0"/>
      </a:defRPr>
    </a:lvl1pPr>
    <a:lvl2pPr marL="457200" algn="l" rtl="0" fontAlgn="base">
      <a:spcBef>
        <a:spcPct val="0"/>
      </a:spcBef>
      <a:spcAft>
        <a:spcPct val="0"/>
      </a:spcAft>
      <a:defRPr sz="2400" kern="1200">
        <a:solidFill>
          <a:schemeClr val="tx1"/>
        </a:solidFill>
        <a:latin typeface="Arial" charset="0"/>
        <a:ea typeface="Arial" charset="0"/>
        <a:cs typeface="Arial" charset="0"/>
      </a:defRPr>
    </a:lvl2pPr>
    <a:lvl3pPr marL="914400" algn="l" rtl="0" fontAlgn="base">
      <a:spcBef>
        <a:spcPct val="0"/>
      </a:spcBef>
      <a:spcAft>
        <a:spcPct val="0"/>
      </a:spcAft>
      <a:defRPr sz="2400" kern="1200">
        <a:solidFill>
          <a:schemeClr val="tx1"/>
        </a:solidFill>
        <a:latin typeface="Arial" charset="0"/>
        <a:ea typeface="Arial" charset="0"/>
        <a:cs typeface="Arial" charset="0"/>
      </a:defRPr>
    </a:lvl3pPr>
    <a:lvl4pPr marL="1371600" algn="l" rtl="0" fontAlgn="base">
      <a:spcBef>
        <a:spcPct val="0"/>
      </a:spcBef>
      <a:spcAft>
        <a:spcPct val="0"/>
      </a:spcAft>
      <a:defRPr sz="2400" kern="1200">
        <a:solidFill>
          <a:schemeClr val="tx1"/>
        </a:solidFill>
        <a:latin typeface="Arial" charset="0"/>
        <a:ea typeface="Arial" charset="0"/>
        <a:cs typeface="Arial" charset="0"/>
      </a:defRPr>
    </a:lvl4pPr>
    <a:lvl5pPr marL="1828800" algn="l" rtl="0" fontAlgn="base">
      <a:spcBef>
        <a:spcPct val="0"/>
      </a:spcBef>
      <a:spcAft>
        <a:spcPct val="0"/>
      </a:spcAft>
      <a:defRPr sz="2400" kern="1200">
        <a:solidFill>
          <a:schemeClr val="tx1"/>
        </a:solidFill>
        <a:latin typeface="Arial" charset="0"/>
        <a:ea typeface="Arial" charset="0"/>
        <a:cs typeface="Arial" charset="0"/>
      </a:defRPr>
    </a:lvl5pPr>
    <a:lvl6pPr marL="2286000" algn="l" defTabSz="457200" rtl="0" eaLnBrk="1" latinLnBrk="0" hangingPunct="1">
      <a:defRPr sz="2400" kern="1200">
        <a:solidFill>
          <a:schemeClr val="tx1"/>
        </a:solidFill>
        <a:latin typeface="Arial" charset="0"/>
        <a:ea typeface="Arial" charset="0"/>
        <a:cs typeface="Arial" charset="0"/>
      </a:defRPr>
    </a:lvl6pPr>
    <a:lvl7pPr marL="2743200" algn="l" defTabSz="457200" rtl="0" eaLnBrk="1" latinLnBrk="0" hangingPunct="1">
      <a:defRPr sz="2400" kern="1200">
        <a:solidFill>
          <a:schemeClr val="tx1"/>
        </a:solidFill>
        <a:latin typeface="Arial" charset="0"/>
        <a:ea typeface="Arial" charset="0"/>
        <a:cs typeface="Arial" charset="0"/>
      </a:defRPr>
    </a:lvl7pPr>
    <a:lvl8pPr marL="3200400" algn="l" defTabSz="457200" rtl="0" eaLnBrk="1" latinLnBrk="0" hangingPunct="1">
      <a:defRPr sz="2400" kern="1200">
        <a:solidFill>
          <a:schemeClr val="tx1"/>
        </a:solidFill>
        <a:latin typeface="Arial" charset="0"/>
        <a:ea typeface="Arial" charset="0"/>
        <a:cs typeface="Arial" charset="0"/>
      </a:defRPr>
    </a:lvl8pPr>
    <a:lvl9pPr marL="3657600" algn="l" defTabSz="457200" rtl="0" eaLnBrk="1" latinLnBrk="0" hangingPunct="1">
      <a:defRPr sz="2400" kern="1200">
        <a:solidFill>
          <a:schemeClr val="tx1"/>
        </a:solidFill>
        <a:latin typeface="Arial" charset="0"/>
        <a:ea typeface="Arial"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E49C"/>
    <a:srgbClr val="29D033"/>
    <a:srgbClr val="FF6600"/>
    <a:srgbClr val="000CCC"/>
    <a:srgbClr val="0040CC"/>
    <a:srgbClr val="787878"/>
    <a:srgbClr val="822C04"/>
    <a:srgbClr val="174E9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3300" autoAdjust="0"/>
  </p:normalViewPr>
  <p:slideViewPr>
    <p:cSldViewPr>
      <p:cViewPr varScale="1">
        <p:scale>
          <a:sx n="84" d="100"/>
          <a:sy n="84" d="100"/>
        </p:scale>
        <p:origin x="-237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982"/>
    </p:cViewPr>
  </p:sorterViewPr>
  <p:notesViewPr>
    <p:cSldViewPr>
      <p:cViewPr varScale="1">
        <p:scale>
          <a:sx n="97" d="100"/>
          <a:sy n="97" d="100"/>
        </p:scale>
        <p:origin x="-3480" y="-9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59"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eaLnBrk="0" hangingPunct="0">
              <a:defRPr sz="1300">
                <a:latin typeface="Arial" charset="0"/>
                <a:ea typeface="ヒラギノ角ゴ Pro W3" pitchFamily="-128" charset="-128"/>
                <a:cs typeface="+mn-cs"/>
              </a:defRPr>
            </a:lvl1pPr>
          </a:lstStyle>
          <a:p>
            <a:pPr>
              <a:defRPr/>
            </a:pPr>
            <a:endParaRPr lang="en-US"/>
          </a:p>
        </p:txBody>
      </p:sp>
      <p:sp>
        <p:nvSpPr>
          <p:cNvPr id="3277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eaLnBrk="0" hangingPunct="0">
              <a:defRPr sz="1300">
                <a:latin typeface="Arial" charset="0"/>
                <a:ea typeface="ヒラギノ角ゴ Pro W3" pitchFamily="-128" charset="-128"/>
                <a:cs typeface="+mn-cs"/>
              </a:defRPr>
            </a:lvl1pPr>
          </a:lstStyle>
          <a:p>
            <a:pPr>
              <a:defRPr/>
            </a:pPr>
            <a:endParaRPr lang="en-US"/>
          </a:p>
        </p:txBody>
      </p:sp>
      <p:sp>
        <p:nvSpPr>
          <p:cNvPr id="3277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eaLnBrk="0" hangingPunct="0">
              <a:defRPr sz="1300">
                <a:latin typeface="Arial" charset="0"/>
                <a:ea typeface="ヒラギノ角ゴ Pro W3" pitchFamily="-128" charset="-128"/>
                <a:cs typeface="+mn-cs"/>
              </a:defRPr>
            </a:lvl1pPr>
          </a:lstStyle>
          <a:p>
            <a:pPr>
              <a:defRPr/>
            </a:pPr>
            <a:endParaRPr lang="en-US"/>
          </a:p>
        </p:txBody>
      </p:sp>
      <p:sp>
        <p:nvSpPr>
          <p:cNvPr id="3277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eaLnBrk="0" hangingPunct="0">
              <a:defRPr sz="1300">
                <a:latin typeface="Arial" pitchFamily="-111" charset="0"/>
                <a:ea typeface="ヒラギノ角ゴ Pro W3" pitchFamily="-111" charset="-128"/>
                <a:cs typeface="ヒラギノ角ゴ Pro W3" pitchFamily="-111" charset="-128"/>
              </a:defRPr>
            </a:lvl1pPr>
          </a:lstStyle>
          <a:p>
            <a:pPr>
              <a:defRPr/>
            </a:pPr>
            <a:fld id="{11F67443-054C-8F46-B0CE-41D02A723BA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eaLnBrk="0" hangingPunct="0">
              <a:defRPr sz="1300">
                <a:latin typeface="Arial" charset="0"/>
                <a:ea typeface="ヒラギノ角ゴ Pro W3" pitchFamily="-128" charset="-128"/>
                <a:cs typeface="+mn-cs"/>
              </a:defRPr>
            </a:lvl1pPr>
          </a:lstStyle>
          <a:p>
            <a:pPr>
              <a:defRPr/>
            </a:pPr>
            <a:endParaRPr 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eaLnBrk="0" hangingPunct="0">
              <a:defRPr sz="1300">
                <a:latin typeface="Arial" charset="0"/>
                <a:ea typeface="ヒラギノ角ゴ Pro W3" pitchFamily="-128" charset="-128"/>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eaLnBrk="0" hangingPunct="0">
              <a:defRPr sz="1300">
                <a:latin typeface="Arial" charset="0"/>
                <a:ea typeface="ヒラギノ角ゴ Pro W3" pitchFamily="-128" charset="-128"/>
                <a:cs typeface="+mn-cs"/>
              </a:defRPr>
            </a:lvl1pPr>
          </a:lstStyle>
          <a:p>
            <a:pPr>
              <a:defRPr/>
            </a:pPr>
            <a:endParaRPr 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eaLnBrk="0" hangingPunct="0">
              <a:defRPr sz="1300">
                <a:latin typeface="Arial" pitchFamily="-111" charset="0"/>
                <a:ea typeface="ヒラギノ角ゴ Pro W3" pitchFamily="-111" charset="-128"/>
                <a:cs typeface="ヒラギノ角ゴ Pro W3" pitchFamily="-111" charset="-128"/>
              </a:defRPr>
            </a:lvl1pPr>
          </a:lstStyle>
          <a:p>
            <a:pPr>
              <a:defRPr/>
            </a:pPr>
            <a:fld id="{4B3E96A1-DDA5-E941-AF39-8C4C43DD5BA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ヒラギノ角ゴ Pro W3" pitchFamily="-111"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ヒラギノ角ゴ Pro W3" pitchFamily="-111"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ヒラギノ角ゴ Pro W3" pitchFamily="-111"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ヒラギノ角ゴ Pro W3" pitchFamily="-111"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ヒラギノ角ゴ Pro W3" pitchFamily="-111"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3" Type="http://schemas.openxmlformats.org/officeDocument/2006/relationships/hyperlink" Target="http://www.aldoleopold.org/legacycenter/carbonneutral.html" TargetMode="External"/><Relationship Id="rId2" Type="http://schemas.openxmlformats.org/officeDocument/2006/relationships/slide" Target="../slides/slide111.xml"/><Relationship Id="rId1" Type="http://schemas.openxmlformats.org/officeDocument/2006/relationships/notesMaster" Target="../notesMasters/notesMaster1.xml"/><Relationship Id="rId4" Type="http://schemas.openxmlformats.org/officeDocument/2006/relationships/hyperlink" Target="http://leedcasestudies.usgbc.org/overview.cfm?ProjectID=946" TargetMode="Externa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xfrm>
            <a:off x="990600" y="4495800"/>
            <a:ext cx="5365750" cy="4319588"/>
          </a:xfrm>
          <a:noFill/>
          <a:ln/>
        </p:spPr>
        <p:txBody>
          <a:bodyPr/>
          <a:lstStyle/>
          <a:p>
            <a:r>
              <a:rPr lang="en-CA">
                <a:ea typeface="ヒラギノ角ゴ Pro W3" charset="-128"/>
                <a:cs typeface="ヒラギノ角ゴ Pro W3" charset="-128"/>
              </a:rPr>
              <a:t>Radical Green</a:t>
            </a:r>
          </a:p>
          <a:p>
            <a:endParaRPr lang="en-CA">
              <a:ea typeface="ヒラギノ角ゴ Pro W3" charset="-128"/>
              <a:cs typeface="ヒラギノ角ゴ Pro W3" charset="-128"/>
            </a:endParaRPr>
          </a:p>
          <a:p>
            <a:r>
              <a:rPr lang="en-CA">
                <a:ea typeface="ヒラギノ角ゴ Pro W3" charset="-128"/>
                <a:cs typeface="ヒラギノ角ゴ Pro W3" charset="-128"/>
              </a:rPr>
              <a:t>Part One:</a:t>
            </a:r>
          </a:p>
          <a:p>
            <a:endParaRPr lang="en-CA">
              <a:ea typeface="ヒラギノ角ゴ Pro W3" charset="-128"/>
              <a:cs typeface="ヒラギノ角ゴ Pro W3" charset="-128"/>
            </a:endParaRPr>
          </a:p>
          <a:p>
            <a:r>
              <a:rPr lang="en-CA">
                <a:ea typeface="ヒラギノ角ゴ Pro W3" charset="-128"/>
                <a:cs typeface="ヒラギノ角ゴ Pro W3" charset="-128"/>
              </a:rPr>
              <a:t>The Rationale for High Level Green Design</a:t>
            </a:r>
          </a:p>
          <a:p>
            <a:endParaRPr lang="en-CA">
              <a:ea typeface="ヒラギノ角ゴ Pro W3" charset="-128"/>
              <a:cs typeface="ヒラギノ角ゴ Pro W3" charset="-128"/>
            </a:endParaRPr>
          </a:p>
          <a:p>
            <a:r>
              <a:rPr lang="en-US" sz="1400">
                <a:ea typeface="Arial" charset="0"/>
                <a:cs typeface="Arial" charset="0"/>
              </a:rPr>
              <a:t>Professor Terri Meyer Boake</a:t>
            </a:r>
            <a:br>
              <a:rPr lang="en-US" sz="1400">
                <a:ea typeface="Arial" charset="0"/>
                <a:cs typeface="Arial" charset="0"/>
              </a:rPr>
            </a:br>
            <a:r>
              <a:rPr lang="en-US">
                <a:ea typeface="Arial" charset="0"/>
                <a:cs typeface="Arial" charset="0"/>
              </a:rPr>
              <a:t>Associate Director | School of Architecture | University of Waterloo</a:t>
            </a:r>
            <a:br>
              <a:rPr lang="en-US">
                <a:ea typeface="Arial" charset="0"/>
                <a:cs typeface="Arial" charset="0"/>
              </a:rPr>
            </a:br>
            <a:r>
              <a:rPr lang="en-US">
                <a:ea typeface="Arial" charset="0"/>
                <a:cs typeface="Arial" charset="0"/>
              </a:rPr>
              <a:t>President Society of Building Science Educators</a:t>
            </a:r>
            <a:br>
              <a:rPr lang="en-US">
                <a:ea typeface="Arial" charset="0"/>
                <a:cs typeface="Arial" charset="0"/>
              </a:rPr>
            </a:br>
            <a:r>
              <a:rPr lang="en-US">
                <a:ea typeface="Arial" charset="0"/>
                <a:cs typeface="Arial" charset="0"/>
              </a:rPr>
              <a:t>Member OAA Committee for Sustainable Built Environment</a:t>
            </a:r>
            <a:endParaRPr lang="en-US" baseline="2000">
              <a:ea typeface="Arial" charset="0"/>
              <a:cs typeface="Arial" charset="0"/>
            </a:endParaRPr>
          </a:p>
          <a:p>
            <a:endParaRPr lang="en-CA">
              <a:ea typeface="ヒラギノ角ゴ Pro W3" charset="-128"/>
              <a:cs typeface="ヒラギノ角ゴ Pro W3" charset="-128"/>
            </a:endParaRPr>
          </a:p>
          <a:p>
            <a:endParaRPr lang="en-CA">
              <a:ea typeface="ヒラギノ角ゴ Pro W3" charset="-128"/>
              <a:cs typeface="ヒラギノ角ゴ Pro W3" charset="-128"/>
            </a:endParaRPr>
          </a:p>
        </p:txBody>
      </p:sp>
      <p:sp>
        <p:nvSpPr>
          <p:cNvPr id="16388" name="Slide Number Placeholder 3"/>
          <p:cNvSpPr>
            <a:spLocks noGrp="1"/>
          </p:cNvSpPr>
          <p:nvPr>
            <p:ph type="sldNum" sz="quarter" idx="5"/>
          </p:nvPr>
        </p:nvSpPr>
        <p:spPr>
          <a:noFill/>
        </p:spPr>
        <p:txBody>
          <a:bodyPr/>
          <a:lstStyle/>
          <a:p>
            <a:fld id="{FEC6954C-401A-1643-8692-A93BF96EA0BA}" type="slidenum">
              <a:rPr lang="en-US">
                <a:latin typeface="Arial" charset="0"/>
                <a:ea typeface="ヒラギノ角ゴ Pro W3" charset="-128"/>
                <a:cs typeface="ヒラギノ角ゴ Pro W3" charset="-128"/>
              </a:rPr>
              <a:pPr/>
              <a:t>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spcBef>
                <a:spcPct val="50000"/>
              </a:spcBef>
            </a:pPr>
            <a:r>
              <a:rPr lang="en-US" i="1">
                <a:latin typeface="Times New Roman" charset="0"/>
                <a:ea typeface="ヒラギノ角ゴ Pro W3" charset="-128"/>
                <a:cs typeface="ヒラギノ角ゴ Pro W3" charset="-128"/>
              </a:rPr>
              <a:t>“The world will not evolve past its current state of crisis by using the same thinking that created the situation.”</a:t>
            </a:r>
            <a:r>
              <a:rPr lang="en-US">
                <a:ea typeface="ヒラギノ角ゴ Pro W3" charset="-128"/>
                <a:cs typeface="ヒラギノ角ゴ Pro W3" charset="-128"/>
              </a:rPr>
              <a:t> </a:t>
            </a:r>
          </a:p>
          <a:p>
            <a:pPr eaLnBrk="1" hangingPunct="1">
              <a:spcBef>
                <a:spcPct val="50000"/>
              </a:spcBef>
            </a:pPr>
            <a:r>
              <a:rPr lang="en-US">
                <a:ea typeface="ヒラギノ角ゴ Pro W3" charset="-128"/>
                <a:cs typeface="ヒラギノ角ゴ Pro W3" charset="-128"/>
              </a:rPr>
              <a:t>– Albert Einstein</a:t>
            </a:r>
          </a:p>
          <a:p>
            <a:endParaRPr lang="en-CA">
              <a:ea typeface="ヒラギノ角ゴ Pro W3" charset="-128"/>
              <a:cs typeface="ヒラギノ角ゴ Pro W3" charset="-128"/>
            </a:endParaRPr>
          </a:p>
          <a:p>
            <a:r>
              <a:rPr lang="en-US">
                <a:latin typeface="Calibri" charset="0"/>
                <a:ea typeface="ヒラギノ角ゴ Pro W3" charset="-128"/>
                <a:cs typeface="ヒラギノ角ゴ Pro W3" charset="-128"/>
              </a:rPr>
              <a:t>…the world of DESIGN needs some </a:t>
            </a:r>
            <a:r>
              <a:rPr lang="en-US">
                <a:latin typeface="Marker Felt" charset="0"/>
                <a:ea typeface="ヒラギノ角ゴ Pro W3" charset="-128"/>
                <a:cs typeface="ヒラギノ角ゴ Pro W3" charset="-128"/>
              </a:rPr>
              <a:t>Radical</a:t>
            </a:r>
            <a:r>
              <a:rPr lang="en-US">
                <a:latin typeface="Calibri" charset="0"/>
                <a:ea typeface="ヒラギノ角ゴ Pro W3" charset="-128"/>
                <a:cs typeface="ヒラギノ角ゴ Pro W3" charset="-128"/>
              </a:rPr>
              <a:t> thinking!</a:t>
            </a:r>
          </a:p>
          <a:p>
            <a:endParaRPr lang="en-CA">
              <a:ea typeface="ヒラギノ角ゴ Pro W3" charset="-128"/>
              <a:cs typeface="ヒラギノ角ゴ Pro W3" charset="-128"/>
            </a:endParaRPr>
          </a:p>
        </p:txBody>
      </p:sp>
      <p:sp>
        <p:nvSpPr>
          <p:cNvPr id="18436" name="Slide Number Placeholder 3"/>
          <p:cNvSpPr>
            <a:spLocks noGrp="1"/>
          </p:cNvSpPr>
          <p:nvPr>
            <p:ph type="sldNum" sz="quarter" idx="5"/>
          </p:nvPr>
        </p:nvSpPr>
        <p:spPr>
          <a:noFill/>
        </p:spPr>
        <p:txBody>
          <a:bodyPr/>
          <a:lstStyle/>
          <a:p>
            <a:fld id="{259F1C9E-AF80-3348-AC38-2F4BD17CDA69}" type="slidenum">
              <a:rPr lang="en-US">
                <a:latin typeface="Arial" charset="0"/>
                <a:ea typeface="ヒラギノ角ゴ Pro W3" charset="-128"/>
                <a:cs typeface="ヒラギノ角ゴ Pro W3" charset="-128"/>
              </a:rPr>
              <a:pPr/>
              <a:t>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r>
              <a:rPr lang="en-US">
                <a:latin typeface="Marker Felt" charset="0"/>
                <a:ea typeface="ヒラギノ角ゴ Pro W3" charset="-128"/>
                <a:cs typeface="ヒラギノ角ゴ Pro W3" charset="-128"/>
              </a:rPr>
              <a:t>Are we in the middle of a Radical</a:t>
            </a:r>
            <a:r>
              <a:rPr lang="en-US">
                <a:ea typeface="ヒラギノ角ゴ Pro W3" charset="-128"/>
                <a:cs typeface="ヒラギノ角ゴ Pro W3" charset="-128"/>
              </a:rPr>
              <a:t> Global CONFLICT!??</a:t>
            </a:r>
          </a:p>
          <a:p>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#1 – GLOBAL WARMING – too much CO</a:t>
            </a:r>
            <a:r>
              <a:rPr lang="en-US" baseline="-25000">
                <a:ea typeface="ヒラギノ角ゴ Pro W3" charset="-128"/>
                <a:cs typeface="ヒラギノ角ゴ Pro W3" charset="-128"/>
              </a:rPr>
              <a:t>2</a:t>
            </a:r>
          </a:p>
          <a:p>
            <a:pPr eaLnBrk="1" hangingPunct="1"/>
            <a:r>
              <a:rPr lang="en-US">
                <a:ea typeface="ヒラギノ角ゴ Pro W3" charset="-128"/>
                <a:cs typeface="ヒラギノ角ゴ Pro W3" charset="-128"/>
              </a:rPr>
              <a:t>#2 – RUNNING OUT OF OIL (oil causes CO</a:t>
            </a:r>
            <a:r>
              <a:rPr lang="en-US" baseline="-25000">
                <a:ea typeface="ヒラギノ角ゴ Pro W3" charset="-128"/>
                <a:cs typeface="ヒラギノ角ゴ Pro W3" charset="-128"/>
              </a:rPr>
              <a:t>2</a:t>
            </a:r>
            <a:r>
              <a:rPr lang="en-US">
                <a:ea typeface="ヒラギノ角ゴ Pro W3" charset="-128"/>
                <a:cs typeface="ヒラギノ角ゴ Pro W3" charset="-128"/>
              </a:rPr>
              <a:t> )</a:t>
            </a:r>
          </a:p>
          <a:p>
            <a:endParaRPr lang="en-CA">
              <a:ea typeface="ヒラギノ角ゴ Pro W3" charset="-128"/>
              <a:cs typeface="ヒラギノ角ゴ Pro W3" charset="-128"/>
            </a:endParaRPr>
          </a:p>
        </p:txBody>
      </p:sp>
      <p:sp>
        <p:nvSpPr>
          <p:cNvPr id="22532" name="Slide Number Placeholder 3"/>
          <p:cNvSpPr>
            <a:spLocks noGrp="1"/>
          </p:cNvSpPr>
          <p:nvPr>
            <p:ph type="sldNum" sz="quarter" idx="5"/>
          </p:nvPr>
        </p:nvSpPr>
        <p:spPr>
          <a:noFill/>
        </p:spPr>
        <p:txBody>
          <a:bodyPr/>
          <a:lstStyle/>
          <a:p>
            <a:fld id="{746D0B4C-722D-104A-AEA1-BBA9B77BEEF4}" type="slidenum">
              <a:rPr lang="en-US">
                <a:latin typeface="Arial" charset="0"/>
                <a:ea typeface="ヒラギノ角ゴ Pro W3" charset="-128"/>
                <a:cs typeface="ヒラギノ角ゴ Pro W3" charset="-128"/>
              </a:rPr>
              <a:pPr/>
              <a:t>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CA">
                <a:ea typeface="ヒラギノ角ゴ Pro W3" charset="-128"/>
                <a:cs typeface="ヒラギノ角ゴ Pro W3" charset="-128"/>
              </a:rPr>
              <a:t>If we ran out of oil right away we would solve part of the Global Warming Problem.</a:t>
            </a:r>
          </a:p>
          <a:p>
            <a:endParaRPr lang="en-CA">
              <a:ea typeface="ヒラギノ角ゴ Pro W3" charset="-128"/>
              <a:cs typeface="ヒラギノ角ゴ Pro W3" charset="-128"/>
            </a:endParaRPr>
          </a:p>
          <a:p>
            <a:r>
              <a:rPr lang="en-CA">
                <a:ea typeface="ヒラギノ角ゴ Pro W3" charset="-128"/>
                <a:cs typeface="ヒラギノ角ゴ Pro W3" charset="-128"/>
              </a:rPr>
              <a:t>Problem is that there is still lots of coal, and coal is even dirtier than burning gas and oil.</a:t>
            </a:r>
          </a:p>
          <a:p>
            <a:endParaRPr lang="en-CA">
              <a:ea typeface="ヒラギノ角ゴ Pro W3" charset="-128"/>
              <a:cs typeface="ヒラギノ角ゴ Pro W3" charset="-128"/>
            </a:endParaRPr>
          </a:p>
          <a:p>
            <a:r>
              <a:rPr lang="en-CA">
                <a:ea typeface="ヒラギノ角ゴ Pro W3" charset="-128"/>
                <a:cs typeface="ヒラギノ角ゴ Pro W3" charset="-128"/>
              </a:rPr>
              <a:t>Coal is still plentiful and its widespread use is even more critical in impacting high levels of green house gas emissions! Coal should NOT be viewed as a reasonable substitute for cheap or no oil, no matter how plentiful it is!</a:t>
            </a:r>
          </a:p>
        </p:txBody>
      </p:sp>
      <p:sp>
        <p:nvSpPr>
          <p:cNvPr id="24580" name="Slide Number Placeholder 3"/>
          <p:cNvSpPr>
            <a:spLocks noGrp="1"/>
          </p:cNvSpPr>
          <p:nvPr>
            <p:ph type="sldNum" sz="quarter" idx="5"/>
          </p:nvPr>
        </p:nvSpPr>
        <p:spPr>
          <a:noFill/>
        </p:spPr>
        <p:txBody>
          <a:bodyPr/>
          <a:lstStyle/>
          <a:p>
            <a:fld id="{C3D24937-CCA5-9E4B-8BA1-2B8239A2394E}" type="slidenum">
              <a:rPr lang="en-US">
                <a:latin typeface="Arial" charset="0"/>
                <a:ea typeface="ヒラギノ角ゴ Pro W3" charset="-128"/>
                <a:cs typeface="ヒラギノ角ゴ Pro W3" charset="-128"/>
              </a:rPr>
              <a:pPr/>
              <a:t>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r>
              <a:rPr lang="en-US">
                <a:ea typeface="ヒラギノ角ゴ Pro W3" charset="-128"/>
                <a:cs typeface="ヒラギノ角ゴ Pro W3" charset="-128"/>
              </a:rPr>
              <a:t>POLLUTION IS AN ACT OF DESIGN</a:t>
            </a:r>
            <a:endParaRPr lang="en-CA">
              <a:ea typeface="ヒラギノ角ゴ Pro W3" charset="-128"/>
              <a:cs typeface="ヒラギノ角ゴ Pro W3" charset="-128"/>
            </a:endParaRPr>
          </a:p>
          <a:p>
            <a:r>
              <a:rPr lang="en-US">
                <a:ea typeface="ヒラギノ角ゴ Pro W3" charset="-128"/>
                <a:cs typeface="ヒラギノ角ゴ Pro W3" charset="-128"/>
              </a:rPr>
              <a:t>Remember, EVERYTHING that is called 'disposable' was DESIGNED from day one to be garbage--as its PRIMARY and overriding design consideration.”</a:t>
            </a:r>
            <a:endParaRPr lang="en-CA">
              <a:ea typeface="ヒラギノ角ゴ Pro W3" charset="-128"/>
              <a:cs typeface="ヒラギノ角ゴ Pro W3" charset="-128"/>
            </a:endParaRPr>
          </a:p>
          <a:p>
            <a:endParaRPr lang="en-CA">
              <a:ea typeface="ヒラギノ角ゴ Pro W3" charset="-128"/>
              <a:cs typeface="ヒラギノ角ゴ Pro W3" charset="-128"/>
            </a:endParaRPr>
          </a:p>
        </p:txBody>
      </p:sp>
      <p:sp>
        <p:nvSpPr>
          <p:cNvPr id="26628" name="Slide Number Placeholder 3"/>
          <p:cNvSpPr>
            <a:spLocks noGrp="1"/>
          </p:cNvSpPr>
          <p:nvPr>
            <p:ph type="sldNum" sz="quarter" idx="5"/>
          </p:nvPr>
        </p:nvSpPr>
        <p:spPr>
          <a:noFill/>
        </p:spPr>
        <p:txBody>
          <a:bodyPr/>
          <a:lstStyle/>
          <a:p>
            <a:fld id="{9D3768E8-0370-824A-8D98-6A772AC3669A}" type="slidenum">
              <a:rPr lang="en-US">
                <a:latin typeface="Arial" charset="0"/>
                <a:ea typeface="ヒラギノ角ゴ Pro W3" charset="-128"/>
                <a:cs typeface="ヒラギノ角ゴ Pro W3" charset="-128"/>
              </a:rPr>
              <a:pPr/>
              <a:t>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CA">
                <a:ea typeface="ヒラギノ角ゴ Pro W3" charset="-128"/>
                <a:cs typeface="ヒラギノ角ゴ Pro W3" charset="-128"/>
              </a:rPr>
              <a:t>This was all designed</a:t>
            </a:r>
          </a:p>
          <a:p>
            <a:endParaRPr lang="en-CA">
              <a:ea typeface="ヒラギノ角ゴ Pro W3" charset="-128"/>
              <a:cs typeface="ヒラギノ角ゴ Pro W3" charset="-128"/>
            </a:endParaRPr>
          </a:p>
          <a:p>
            <a:r>
              <a:rPr lang="en-CA">
                <a:ea typeface="ヒラギノ角ゴ Pro W3" charset="-128"/>
                <a:cs typeface="ヒラギノ角ゴ Pro W3" charset="-128"/>
              </a:rPr>
              <a:t>To be thrown out</a:t>
            </a:r>
          </a:p>
          <a:p>
            <a:endParaRPr lang="en-CA">
              <a:ea typeface="ヒラギノ角ゴ Pro W3" charset="-128"/>
              <a:cs typeface="ヒラギノ角ゴ Pro W3" charset="-128"/>
            </a:endParaRPr>
          </a:p>
          <a:p>
            <a:r>
              <a:rPr lang="en-CA">
                <a:ea typeface="ヒラギノ角ゴ Pro W3" charset="-128"/>
                <a:cs typeface="ヒラギノ角ゴ Pro W3" charset="-128"/>
              </a:rPr>
              <a:t>Even this building!</a:t>
            </a:r>
          </a:p>
        </p:txBody>
      </p:sp>
      <p:sp>
        <p:nvSpPr>
          <p:cNvPr id="28676" name="Slide Number Placeholder 3"/>
          <p:cNvSpPr>
            <a:spLocks noGrp="1"/>
          </p:cNvSpPr>
          <p:nvPr>
            <p:ph type="sldNum" sz="quarter" idx="5"/>
          </p:nvPr>
        </p:nvSpPr>
        <p:spPr>
          <a:noFill/>
        </p:spPr>
        <p:txBody>
          <a:bodyPr/>
          <a:lstStyle/>
          <a:p>
            <a:fld id="{78B5DA08-4DA9-D14D-931A-B7E82748EB76}" type="slidenum">
              <a:rPr lang="en-US">
                <a:latin typeface="Arial" charset="0"/>
                <a:ea typeface="ヒラギノ角ゴ Pro W3" charset="-128"/>
                <a:cs typeface="ヒラギノ角ゴ Pro W3" charset="-128"/>
              </a:rPr>
              <a:pPr/>
              <a:t>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a:latin typeface="Marker Felt" charset="0"/>
                <a:ea typeface="ヒラギノ角ゴ Pro W3" charset="-128"/>
                <a:cs typeface="ヒラギノ角ゴ Pro W3" charset="-128"/>
              </a:rPr>
              <a:t>Radical</a:t>
            </a:r>
            <a:r>
              <a:rPr lang="en-US">
                <a:ea typeface="ヒラギノ角ゴ Pro W3" charset="-128"/>
                <a:cs typeface="ヒラギノ角ゴ Pro W3" charset="-128"/>
              </a:rPr>
              <a:t> PHILOSOPHY!??</a:t>
            </a:r>
          </a:p>
          <a:p>
            <a:endParaRPr lang="en-US" b="1">
              <a:ea typeface="ヒラギノ角ゴ Pro W3" charset="-128"/>
              <a:cs typeface="ヒラギノ角ゴ Pro W3" charset="-128"/>
            </a:endParaRPr>
          </a:p>
          <a:p>
            <a:pPr eaLnBrk="1" hangingPunct="1"/>
            <a:r>
              <a:rPr lang="en-US">
                <a:ea typeface="ヒラギノ角ゴ Pro W3" charset="-128"/>
                <a:cs typeface="ヒラギノ角ゴ Pro W3" charset="-128"/>
              </a:rPr>
              <a:t>WASTE = FOOD</a:t>
            </a:r>
          </a:p>
          <a:p>
            <a:pPr eaLnBrk="1" hangingPunct="1"/>
            <a:r>
              <a:rPr lang="en-US">
                <a:ea typeface="ヒラギノ角ゴ Pro W3" charset="-128"/>
                <a:cs typeface="ヒラギノ角ゴ Pro W3" charset="-128"/>
              </a:rPr>
              <a:t>(the human race is the only species to DESIGN things with the INTENTION that they become  GARBAGE!)</a:t>
            </a:r>
          </a:p>
          <a:p>
            <a:endParaRPr lang="en-CA" b="1">
              <a:ea typeface="ヒラギノ角ゴ Pro W3" charset="-128"/>
              <a:cs typeface="ヒラギノ角ゴ Pro W3" charset="-128"/>
            </a:endParaRPr>
          </a:p>
        </p:txBody>
      </p:sp>
      <p:sp>
        <p:nvSpPr>
          <p:cNvPr id="30724" name="Slide Number Placeholder 3"/>
          <p:cNvSpPr>
            <a:spLocks noGrp="1"/>
          </p:cNvSpPr>
          <p:nvPr>
            <p:ph type="sldNum" sz="quarter" idx="5"/>
          </p:nvPr>
        </p:nvSpPr>
        <p:spPr>
          <a:noFill/>
        </p:spPr>
        <p:txBody>
          <a:bodyPr/>
          <a:lstStyle/>
          <a:p>
            <a:fld id="{2CF7E9B9-6E5B-A448-86D6-233FCDA5FB17}" type="slidenum">
              <a:rPr lang="en-US">
                <a:latin typeface="Arial" charset="0"/>
                <a:ea typeface="ヒラギノ角ゴ Pro W3" charset="-128"/>
                <a:cs typeface="ヒラギノ角ゴ Pro W3" charset="-128"/>
              </a:rPr>
              <a:pPr/>
              <a:t>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r>
              <a:rPr lang="en-CA">
                <a:ea typeface="ヒラギノ角ゴ Pro W3" charset="-128"/>
                <a:cs typeface="ヒラギノ角ゴ Pro W3" charset="-128"/>
              </a:rPr>
              <a:t>We should Mimic Natural Cycles</a:t>
            </a:r>
          </a:p>
          <a:p>
            <a:endParaRPr lang="en-CA">
              <a:ea typeface="ヒラギノ角ゴ Pro W3" charset="-128"/>
              <a:cs typeface="ヒラギノ角ゴ Pro W3" charset="-128"/>
            </a:endParaRPr>
          </a:p>
          <a:p>
            <a:r>
              <a:rPr lang="en-US">
                <a:ea typeface="ヒラギノ角ゴ Pro W3" charset="-128"/>
                <a:cs typeface="ヒラギノ角ゴ Pro W3" charset="-128"/>
              </a:rPr>
              <a:t>Design for a closed loop where WASTE becomes FOOD and FEEDS back into a healthy cycle</a:t>
            </a:r>
          </a:p>
          <a:p>
            <a:endParaRPr lang="en-US">
              <a:ea typeface="ヒラギノ角ゴ Pro W3" charset="-128"/>
              <a:cs typeface="ヒラギノ角ゴ Pro W3" charset="-128"/>
            </a:endParaRPr>
          </a:p>
          <a:p>
            <a:r>
              <a:rPr lang="en-US">
                <a:ea typeface="ヒラギノ角ゴ Pro W3" charset="-128"/>
                <a:cs typeface="ヒラギノ角ゴ Pro W3" charset="-128"/>
              </a:rPr>
              <a:t>In this case, a compostable end product.</a:t>
            </a:r>
            <a:endParaRPr lang="en-CA">
              <a:ea typeface="ヒラギノ角ゴ Pro W3" charset="-128"/>
              <a:cs typeface="ヒラギノ角ゴ Pro W3" charset="-128"/>
            </a:endParaRPr>
          </a:p>
        </p:txBody>
      </p:sp>
      <p:sp>
        <p:nvSpPr>
          <p:cNvPr id="32772" name="Slide Number Placeholder 3"/>
          <p:cNvSpPr>
            <a:spLocks noGrp="1"/>
          </p:cNvSpPr>
          <p:nvPr>
            <p:ph type="sldNum" sz="quarter" idx="5"/>
          </p:nvPr>
        </p:nvSpPr>
        <p:spPr>
          <a:noFill/>
        </p:spPr>
        <p:txBody>
          <a:bodyPr/>
          <a:lstStyle/>
          <a:p>
            <a:fld id="{C724D606-3E83-054D-9AB3-B9A05418A3E0}" type="slidenum">
              <a:rPr lang="en-US">
                <a:latin typeface="Arial" charset="0"/>
                <a:ea typeface="ヒラギノ角ゴ Pro W3" charset="-128"/>
                <a:cs typeface="ヒラギノ角ゴ Pro W3" charset="-128"/>
              </a:rPr>
              <a:pPr/>
              <a:t>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r>
              <a:rPr lang="en-US">
                <a:latin typeface="Marker Felt" charset="0"/>
                <a:ea typeface="ヒラギノ角ゴ Pro W3" charset="-128"/>
                <a:cs typeface="ヒラギノ角ゴ Pro W3" charset="-128"/>
              </a:rPr>
              <a:t>Radical</a:t>
            </a:r>
            <a:r>
              <a:rPr lang="en-US">
                <a:ea typeface="ヒラギノ角ゴ Pro W3" charset="-128"/>
                <a:cs typeface="ヒラギノ角ゴ Pro W3" charset="-128"/>
              </a:rPr>
              <a:t> PROPOSITION!??</a:t>
            </a:r>
          </a:p>
          <a:p>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DESIGN FOR DISASSEMBLY</a:t>
            </a:r>
          </a:p>
          <a:p>
            <a:pPr eaLnBrk="1" hangingPunct="1"/>
            <a:r>
              <a:rPr lang="en-US">
                <a:ea typeface="ヒラギノ角ゴ Pro W3" charset="-128"/>
                <a:cs typeface="ヒラギノ角ゴ Pro W3" charset="-128"/>
              </a:rPr>
              <a:t>So that we can take things (even buildings!) apart and easily repair or reuse them</a:t>
            </a:r>
          </a:p>
          <a:p>
            <a:pPr eaLnBrk="1" hangingPunct="1"/>
            <a:r>
              <a:rPr lang="en-US">
                <a:ea typeface="ヒラギノ角ゴ Pro W3" charset="-128"/>
                <a:cs typeface="ヒラギノ角ゴ Pro W3" charset="-128"/>
              </a:rPr>
              <a:t>REUSE MEANS LESS ENERGY THAN RECYCLE</a:t>
            </a:r>
          </a:p>
          <a:p>
            <a:endParaRPr lang="en-CA">
              <a:ea typeface="ヒラギノ角ゴ Pro W3" charset="-128"/>
              <a:cs typeface="ヒラギノ角ゴ Pro W3" charset="-128"/>
            </a:endParaRPr>
          </a:p>
        </p:txBody>
      </p:sp>
      <p:sp>
        <p:nvSpPr>
          <p:cNvPr id="34820" name="Slide Number Placeholder 3"/>
          <p:cNvSpPr>
            <a:spLocks noGrp="1"/>
          </p:cNvSpPr>
          <p:nvPr>
            <p:ph type="sldNum" sz="quarter" idx="5"/>
          </p:nvPr>
        </p:nvSpPr>
        <p:spPr>
          <a:noFill/>
        </p:spPr>
        <p:txBody>
          <a:bodyPr/>
          <a:lstStyle/>
          <a:p>
            <a:fld id="{6802E573-2395-C240-9C67-5B336AD318D3}" type="slidenum">
              <a:rPr lang="en-US">
                <a:latin typeface="Arial" charset="0"/>
                <a:ea typeface="ヒラギノ角ゴ Pro W3" charset="-128"/>
                <a:cs typeface="ヒラギノ角ゴ Pro W3" charset="-128"/>
              </a:rPr>
              <a:pPr/>
              <a:t>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r>
              <a:rPr lang="en-CA">
                <a:ea typeface="ヒラギノ角ゴ Pro W3" charset="-128"/>
                <a:cs typeface="ヒラギノ角ゴ Pro W3" charset="-128"/>
              </a:rPr>
              <a:t>Architecture should mimic other industries</a:t>
            </a:r>
          </a:p>
          <a:p>
            <a:endParaRPr lang="en-CA">
              <a:ea typeface="ヒラギノ角ゴ Pro W3" charset="-128"/>
              <a:cs typeface="ヒラギノ角ゴ Pro W3" charset="-128"/>
            </a:endParaRPr>
          </a:p>
          <a:p>
            <a:r>
              <a:rPr lang="en-US">
                <a:ea typeface="ヒラギノ角ゴ Pro W3" charset="-128"/>
                <a:cs typeface="ヒラギノ角ゴ Pro W3" charset="-128"/>
              </a:rPr>
              <a:t>DESIGN BUILDINGS TO COME APART SO THAT THEY CAN BE REPAIRED, REUSED AND RECYCLED – EASILY!</a:t>
            </a:r>
          </a:p>
          <a:p>
            <a:endParaRPr lang="en-CA">
              <a:ea typeface="ヒラギノ角ゴ Pro W3" charset="-128"/>
              <a:cs typeface="ヒラギノ角ゴ Pro W3" charset="-128"/>
            </a:endParaRPr>
          </a:p>
        </p:txBody>
      </p:sp>
      <p:sp>
        <p:nvSpPr>
          <p:cNvPr id="36868" name="Slide Number Placeholder 3"/>
          <p:cNvSpPr>
            <a:spLocks noGrp="1"/>
          </p:cNvSpPr>
          <p:nvPr>
            <p:ph type="sldNum" sz="quarter" idx="5"/>
          </p:nvPr>
        </p:nvSpPr>
        <p:spPr>
          <a:noFill/>
        </p:spPr>
        <p:txBody>
          <a:bodyPr/>
          <a:lstStyle/>
          <a:p>
            <a:fld id="{C383FECC-7561-8243-B8E1-70FCC738D54A}" type="slidenum">
              <a:rPr lang="en-US">
                <a:latin typeface="Arial" charset="0"/>
                <a:ea typeface="ヒラギノ角ゴ Pro W3" charset="-128"/>
                <a:cs typeface="ヒラギノ角ゴ Pro W3" charset="-128"/>
              </a:rPr>
              <a:pPr/>
              <a:t>10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r>
              <a:rPr lang="en-CA">
                <a:ea typeface="ヒラギノ角ゴ Pro W3" charset="-128"/>
                <a:cs typeface="ヒラギノ角ゴ Pro W3" charset="-128"/>
              </a:rPr>
              <a:t>Inconvenient Truth was an important documentary film created by former U.S. Vice President Al Gore.</a:t>
            </a:r>
          </a:p>
          <a:p>
            <a:endParaRPr lang="en-CA">
              <a:ea typeface="ヒラギノ角ゴ Pro W3" charset="-128"/>
              <a:cs typeface="ヒラギノ角ゴ Pro W3" charset="-128"/>
            </a:endParaRPr>
          </a:p>
          <a:p>
            <a:r>
              <a:rPr lang="en-CA">
                <a:ea typeface="ヒラギノ角ゴ Pro W3" charset="-128"/>
                <a:cs typeface="ヒラギノ角ゴ Pro W3" charset="-128"/>
              </a:rPr>
              <a:t>Buildings account for somewhere between 40% and 70% of greenhouse gas emissions. How much depends on whether you include transportation associated emissions that result from dispersed urban settlement patterns.</a:t>
            </a:r>
          </a:p>
        </p:txBody>
      </p:sp>
      <p:sp>
        <p:nvSpPr>
          <p:cNvPr id="38916" name="Slide Number Placeholder 3"/>
          <p:cNvSpPr>
            <a:spLocks noGrp="1"/>
          </p:cNvSpPr>
          <p:nvPr>
            <p:ph type="sldNum" sz="quarter" idx="5"/>
          </p:nvPr>
        </p:nvSpPr>
        <p:spPr>
          <a:noFill/>
        </p:spPr>
        <p:txBody>
          <a:bodyPr/>
          <a:lstStyle/>
          <a:p>
            <a:fld id="{8390F38A-B85D-1640-9E76-949D7383CF51}" type="slidenum">
              <a:rPr lang="en-US">
                <a:latin typeface="Arial" charset="0"/>
                <a:ea typeface="ヒラギノ角ゴ Pro W3" charset="-128"/>
                <a:cs typeface="ヒラギノ角ゴ Pro W3" charset="-128"/>
              </a:rPr>
              <a:pPr/>
              <a:t>11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CA">
                <a:ea typeface="MS PGothic" pitchFamily="34" charset="-128"/>
                <a:cs typeface="MS PGothic" pitchFamily="34" charset="-128"/>
              </a:rPr>
              <a:t>If one looks at the Energy Consumption patterns in North America it can be seen that Industry and Manufacturing account for 25% of all energy consumed; transportation accounts for 27% of all energy consumed, and buildings account for 48% of all energy consumed. This would include not only the operational energy associated with a building, but also its construction associated energy. If we consider that much transportation energy is spent by people driving to and from work and retail, relationships set out by urban planners, it is easy to see that buildings use far more energy than cars, trucks and oversized SUVs!</a:t>
            </a:r>
          </a:p>
          <a:p>
            <a:endParaRPr lang="en-CA">
              <a:ea typeface="MS PGothic" pitchFamily="34" charset="-128"/>
              <a:cs typeface="MS PGothic" pitchFamily="34" charset="-128"/>
            </a:endParaRPr>
          </a:p>
          <a:p>
            <a:r>
              <a:rPr lang="en-CA">
                <a:ea typeface="MS PGothic" pitchFamily="34" charset="-128"/>
                <a:cs typeface="MS PGothic" pitchFamily="34" charset="-128"/>
              </a:rPr>
              <a:t>It is the Architect that has control over the design of most buildings and thereby is the person that must take charge of ensuring that they are better designed in order to reduce their negative impact on the environment.</a:t>
            </a:r>
          </a:p>
          <a:p>
            <a:endParaRPr lang="en-CA">
              <a:ea typeface="MS PGothic" pitchFamily="34" charset="-128"/>
              <a:cs typeface="MS PGothic" pitchFamily="34" charset="-128"/>
            </a:endParaRPr>
          </a:p>
          <a:p>
            <a:r>
              <a:rPr lang="en-CA">
                <a:ea typeface="MS PGothic" pitchFamily="34" charset="-128"/>
                <a:cs typeface="MS PGothic" pitchFamily="34" charset="-128"/>
              </a:rPr>
              <a:t>It is the energy consumption of buildings that is the key contributor to GHG emissions in North America and the World.</a:t>
            </a:r>
            <a:endParaRPr lang="en-CA">
              <a:ea typeface="ヒラギノ角ゴ Pro W3" charset="-128"/>
              <a:cs typeface="ヒラギノ角ゴ Pro W3" charset="-128"/>
            </a:endParaRPr>
          </a:p>
        </p:txBody>
      </p:sp>
      <p:sp>
        <p:nvSpPr>
          <p:cNvPr id="40964" name="Slide Number Placeholder 3"/>
          <p:cNvSpPr>
            <a:spLocks noGrp="1"/>
          </p:cNvSpPr>
          <p:nvPr>
            <p:ph type="sldNum" sz="quarter" idx="5"/>
          </p:nvPr>
        </p:nvSpPr>
        <p:spPr>
          <a:noFill/>
        </p:spPr>
        <p:txBody>
          <a:bodyPr/>
          <a:lstStyle/>
          <a:p>
            <a:fld id="{485A7700-1A2A-BD4F-BE77-9F2362A4ACC4}" type="slidenum">
              <a:rPr lang="en-US">
                <a:latin typeface="Arial" charset="0"/>
                <a:ea typeface="ヒラギノ角ゴ Pro W3" charset="-128"/>
                <a:cs typeface="ヒラギノ角ゴ Pro W3" charset="-128"/>
              </a:rPr>
              <a:pPr/>
              <a:t>12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CA">
                <a:ea typeface="ヒラギノ角ゴ Pro W3" charset="-128"/>
                <a:cs typeface="ヒラギノ角ゴ Pro W3" charset="-128"/>
              </a:rPr>
              <a:t>This is the CO2 production by country measured in 1997.</a:t>
            </a:r>
          </a:p>
          <a:p>
            <a:endParaRPr lang="en-CA">
              <a:ea typeface="ヒラギノ角ゴ Pro W3" charset="-128"/>
              <a:cs typeface="ヒラギノ角ゴ Pro W3" charset="-128"/>
            </a:endParaRPr>
          </a:p>
          <a:p>
            <a:r>
              <a:rPr lang="en-CA">
                <a:ea typeface="ヒラギノ角ゴ Pro W3" charset="-128"/>
                <a:cs typeface="ヒラギノ角ゴ Pro W3" charset="-128"/>
              </a:rPr>
              <a:t>The United States was the biggest user on a per capita basis with 5.48 tonnes of carbon per capita.</a:t>
            </a:r>
          </a:p>
          <a:p>
            <a:endParaRPr lang="en-CA">
              <a:ea typeface="ヒラギノ角ゴ Pro W3" charset="-128"/>
              <a:cs typeface="ヒラギノ角ゴ Pro W3" charset="-128"/>
            </a:endParaRPr>
          </a:p>
          <a:p>
            <a:r>
              <a:rPr lang="en-CA">
                <a:ea typeface="ヒラギノ角ゴ Pro W3" charset="-128"/>
                <a:cs typeface="ヒラギノ角ゴ Pro W3" charset="-128"/>
              </a:rPr>
              <a:t>China had only 0.75 tonnes of carbon per capita. Still China was producing more than half the amount of Green House Gas as the United States on an annual basis.</a:t>
            </a:r>
          </a:p>
        </p:txBody>
      </p:sp>
      <p:sp>
        <p:nvSpPr>
          <p:cNvPr id="43012" name="Slide Number Placeholder 3"/>
          <p:cNvSpPr>
            <a:spLocks noGrp="1"/>
          </p:cNvSpPr>
          <p:nvPr>
            <p:ph type="sldNum" sz="quarter" idx="5"/>
          </p:nvPr>
        </p:nvSpPr>
        <p:spPr>
          <a:noFill/>
        </p:spPr>
        <p:txBody>
          <a:bodyPr/>
          <a:lstStyle/>
          <a:p>
            <a:fld id="{D12A6E6F-9FB4-FD4E-A5B2-59C7D6FC664E}" type="slidenum">
              <a:rPr lang="en-US">
                <a:latin typeface="Arial" charset="0"/>
                <a:ea typeface="ヒラギノ角ゴ Pro W3" charset="-128"/>
                <a:cs typeface="ヒラギノ角ゴ Pro W3" charset="-128"/>
              </a:rPr>
              <a:pPr/>
              <a:t>13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CA">
                <a:ea typeface="ヒラギノ角ゴ Pro W3" charset="-128"/>
                <a:cs typeface="ヒラギノ角ゴ Pro W3" charset="-128"/>
              </a:rPr>
              <a:t>If we look at the GHG emissions in 2006, we can see that China has increased its output by 668%, and is now responsible for more emissions than the United States, even though their per capita rate is still less.</a:t>
            </a:r>
          </a:p>
          <a:p>
            <a:endParaRPr lang="en-CA">
              <a:ea typeface="ヒラギノ角ゴ Pro W3" charset="-128"/>
              <a:cs typeface="ヒラギノ角ゴ Pro W3" charset="-128"/>
            </a:endParaRPr>
          </a:p>
          <a:p>
            <a:r>
              <a:rPr lang="en-CA">
                <a:ea typeface="ヒラギノ角ゴ Pro W3" charset="-128"/>
                <a:cs typeface="ヒラギノ角ゴ Pro W3" charset="-128"/>
              </a:rPr>
              <a:t>Much of this is due to the burning of coal and the construction of large quantities of new buildings that mimic the bad design of the Modern Period in Western Architecture. This is a consumptive style of design that North America is trying to correct and make more sustainable, however slowly.</a:t>
            </a:r>
          </a:p>
        </p:txBody>
      </p:sp>
      <p:sp>
        <p:nvSpPr>
          <p:cNvPr id="45060" name="Slide Number Placeholder 3"/>
          <p:cNvSpPr>
            <a:spLocks noGrp="1"/>
          </p:cNvSpPr>
          <p:nvPr>
            <p:ph type="sldNum" sz="quarter" idx="5"/>
          </p:nvPr>
        </p:nvSpPr>
        <p:spPr>
          <a:noFill/>
        </p:spPr>
        <p:txBody>
          <a:bodyPr/>
          <a:lstStyle/>
          <a:p>
            <a:fld id="{6E37D995-2EF3-E94D-A670-8AC2148E90F9}" type="slidenum">
              <a:rPr lang="en-US">
                <a:latin typeface="Arial" charset="0"/>
                <a:ea typeface="ヒラギノ角ゴ Pro W3" charset="-128"/>
                <a:cs typeface="ヒラギノ角ゴ Pro W3" charset="-128"/>
              </a:rPr>
              <a:pPr/>
              <a:t>14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b="1">
                <a:ea typeface="ヒラギノ角ゴ Pro W3" charset="-128"/>
                <a:cs typeface="ヒラギノ角ゴ Pro W3" charset="-128"/>
              </a:rPr>
              <a:t>The Leap to Zero Carbon:</a:t>
            </a:r>
            <a:br>
              <a:rPr lang="en-US" b="1">
                <a:ea typeface="ヒラギノ角ゴ Pro W3" charset="-128"/>
                <a:cs typeface="ヒラギノ角ゴ Pro W3" charset="-128"/>
              </a:rPr>
            </a:br>
            <a:r>
              <a:rPr lang="en-US" b="1">
                <a:ea typeface="ヒラギノ角ゴ Pro W3" charset="-128"/>
                <a:cs typeface="ヒラギノ角ゴ Pro W3" charset="-128"/>
              </a:rPr>
              <a:t>Preparing for the 2030 Challenge</a:t>
            </a:r>
          </a:p>
          <a:p>
            <a:endParaRPr lang="en-US" b="1">
              <a:ea typeface="ヒラギノ角ゴ Pro W3" charset="-128"/>
              <a:cs typeface="ヒラギノ角ゴ Pro W3" charset="-128"/>
            </a:endParaRPr>
          </a:p>
          <a:p>
            <a:pPr eaLnBrk="1" hangingPunct="1"/>
            <a:r>
              <a:rPr lang="en-US" sz="1600" baseline="2000">
                <a:ea typeface="ヒラギノ角ゴ Pro W3" charset="-128"/>
                <a:cs typeface="ヒラギノ角ゴ Pro W3" charset="-128"/>
              </a:rPr>
              <a:t>Part Two:</a:t>
            </a:r>
            <a:endParaRPr lang="en-CA" sz="1600">
              <a:ea typeface="ヒラギノ角ゴ Pro W3" charset="-128"/>
              <a:cs typeface="ヒラギノ角ゴ Pro W3" charset="-128"/>
            </a:endParaRPr>
          </a:p>
          <a:p>
            <a:pPr eaLnBrk="1" hangingPunct="1"/>
            <a:r>
              <a:rPr lang="en-US" sz="1600" baseline="2000">
                <a:ea typeface="ヒラギノ角ゴ Pro W3" charset="-128"/>
                <a:cs typeface="ヒラギノ角ゴ Pro W3" charset="-128"/>
              </a:rPr>
              <a:t>Defining the FIRST STEPS </a:t>
            </a:r>
            <a:r>
              <a:rPr lang="en-US" sz="1600">
                <a:ea typeface="ヒラギノ角ゴ Pro W3" charset="-128"/>
                <a:cs typeface="ヒラギノ角ゴ Pro W3" charset="-128"/>
              </a:rPr>
              <a:t> </a:t>
            </a:r>
            <a:r>
              <a:rPr lang="en-US" sz="1600" baseline="2000">
                <a:ea typeface="ヒラギノ角ゴ Pro W3" charset="-128"/>
                <a:cs typeface="ヒラギノ角ゴ Pro W3" charset="-128"/>
              </a:rPr>
              <a:t>to Carbon Neutral Design</a:t>
            </a:r>
            <a:endParaRPr lang="en-CA" sz="1600">
              <a:ea typeface="ヒラギノ角ゴ Pro W3" charset="-128"/>
              <a:cs typeface="ヒラギノ角ゴ Pro W3" charset="-128"/>
            </a:endParaRPr>
          </a:p>
          <a:p>
            <a:pPr eaLnBrk="1" hangingPunct="1"/>
            <a:r>
              <a:rPr lang="en-US" sz="1600" baseline="2000">
                <a:ea typeface="ヒラギノ角ゴ Pro W3" charset="-128"/>
                <a:cs typeface="ヒラギノ角ゴ Pro W3" charset="-128"/>
              </a:rPr>
              <a:t>Solving</a:t>
            </a:r>
            <a:r>
              <a:rPr lang="en-US" sz="1600">
                <a:ea typeface="ヒラギノ角ゴ Pro W3" charset="-128"/>
                <a:cs typeface="ヒラギノ角ゴ Pro W3" charset="-128"/>
              </a:rPr>
              <a:t> the GHG Problem</a:t>
            </a:r>
            <a:endParaRPr lang="en-US" sz="1600" baseline="2000">
              <a:ea typeface="ヒラギノ角ゴ Pro W3" charset="-128"/>
              <a:cs typeface="ヒラギノ角ゴ Pro W3" charset="-128"/>
            </a:endParaRPr>
          </a:p>
        </p:txBody>
      </p:sp>
      <p:sp>
        <p:nvSpPr>
          <p:cNvPr id="47108" name="Slide Number Placeholder 3"/>
          <p:cNvSpPr>
            <a:spLocks noGrp="1"/>
          </p:cNvSpPr>
          <p:nvPr>
            <p:ph type="sldNum" sz="quarter" idx="5"/>
          </p:nvPr>
        </p:nvSpPr>
        <p:spPr>
          <a:noFill/>
        </p:spPr>
        <p:txBody>
          <a:bodyPr/>
          <a:lstStyle/>
          <a:p>
            <a:fld id="{8774C41A-86DD-B545-A162-47AE59D09603}" type="slidenum">
              <a:rPr lang="en-US">
                <a:latin typeface="Arial" charset="0"/>
                <a:ea typeface="ヒラギノ角ゴ Pro W3" charset="-128"/>
                <a:cs typeface="ヒラギノ角ゴ Pro W3" charset="-128"/>
              </a:rPr>
              <a:pPr/>
              <a:t>15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F6E4A9A6-FF68-2847-9419-99661EA908F4}" type="slidenum">
              <a:rPr lang="en-US">
                <a:latin typeface="Arial" charset="0"/>
                <a:ea typeface="ヒラギノ角ゴ Pro W3" charset="-128"/>
                <a:cs typeface="ヒラギノ角ゴ Pro W3" charset="-128"/>
              </a:rPr>
              <a:pPr/>
              <a:t>16</a:t>
            </a:fld>
            <a:endParaRPr lang="en-US">
              <a:latin typeface="Arial" charset="0"/>
              <a:ea typeface="ヒラギノ角ゴ Pro W3" charset="-128"/>
              <a:cs typeface="ヒラギノ角ゴ Pro W3" charset="-128"/>
            </a:endParaRPr>
          </a:p>
        </p:txBody>
      </p:sp>
      <p:sp>
        <p:nvSpPr>
          <p:cNvPr id="49155" name="Rectangle 2"/>
          <p:cNvSpPr>
            <a:spLocks noGrp="1" noRot="1" noChangeAspect="1" noChangeArrowheads="1" noTextEdit="1"/>
          </p:cNvSpPr>
          <p:nvPr>
            <p:ph type="sldImg"/>
          </p:nvPr>
        </p:nvSpPr>
        <p:spPr>
          <a:xfrm>
            <a:off x="1257300" y="720725"/>
            <a:ext cx="4802188" cy="3600450"/>
          </a:xfrm>
          <a:ln/>
        </p:spPr>
      </p:sp>
      <p:sp>
        <p:nvSpPr>
          <p:cNvPr id="49156" name="Rectangle 3"/>
          <p:cNvSpPr>
            <a:spLocks noGrp="1" noChangeArrowheads="1"/>
          </p:cNvSpPr>
          <p:nvPr>
            <p:ph type="body" idx="1"/>
          </p:nvPr>
        </p:nvSpPr>
        <p:spPr>
          <a:xfrm>
            <a:off x="609600" y="4560888"/>
            <a:ext cx="5730875" cy="4319587"/>
          </a:xfrm>
          <a:noFill/>
          <a:ln/>
        </p:spPr>
        <p:txBody>
          <a:bodyPr/>
          <a:lstStyle/>
          <a:p>
            <a:pPr eaLnBrk="1" hangingPunct="1"/>
            <a:r>
              <a:rPr lang="en-US">
                <a:ea typeface="MS PGothic" pitchFamily="34" charset="-128"/>
                <a:cs typeface="MS PGothic" pitchFamily="34" charset="-128"/>
              </a:rPr>
              <a:t>An important organization called architecture2030 has outlined the goals for carbon reduction for buildings in North America. Numerous agencies, governments and cities have signed on to this goal.</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It states that the fossil fuel </a:t>
            </a:r>
            <a:r>
              <a:rPr lang="en-US" b="1">
                <a:ea typeface="MS PGothic" pitchFamily="34" charset="-128"/>
                <a:cs typeface="MS PGothic" pitchFamily="34" charset="-128"/>
              </a:rPr>
              <a:t>reduction standard</a:t>
            </a:r>
            <a:r>
              <a:rPr lang="en-US">
                <a:ea typeface="MS PGothic" pitchFamily="34" charset="-128"/>
                <a:cs typeface="MS PGothic" pitchFamily="34" charset="-128"/>
              </a:rPr>
              <a:t> for all </a:t>
            </a:r>
            <a:r>
              <a:rPr lang="en-US" b="1">
                <a:ea typeface="MS PGothic" pitchFamily="34" charset="-128"/>
                <a:cs typeface="MS PGothic" pitchFamily="34" charset="-128"/>
              </a:rPr>
              <a:t>new buildings</a:t>
            </a:r>
            <a:r>
              <a:rPr lang="en-US">
                <a:ea typeface="MS PGothic" pitchFamily="34" charset="-128"/>
                <a:cs typeface="MS PGothic" pitchFamily="34" charset="-128"/>
              </a:rPr>
              <a:t> shall be increased to: </a:t>
            </a:r>
          </a:p>
          <a:p>
            <a:pPr lvl="1" eaLnBrk="1" hangingPunct="1">
              <a:lnSpc>
                <a:spcPct val="110000"/>
              </a:lnSpc>
            </a:pPr>
            <a:endParaRPr lang="en-US">
              <a:ea typeface="MS PGothic" pitchFamily="34" charset="-128"/>
              <a:cs typeface="MS PGothic" pitchFamily="34" charset="-128"/>
            </a:endParaRPr>
          </a:p>
          <a:p>
            <a:pPr lvl="1" eaLnBrk="1" hangingPunct="1">
              <a:lnSpc>
                <a:spcPct val="110000"/>
              </a:lnSpc>
            </a:pPr>
            <a:r>
              <a:rPr lang="en-US">
                <a:ea typeface="MS PGothic" pitchFamily="34" charset="-128"/>
                <a:cs typeface="MS PGothic" pitchFamily="34" charset="-128"/>
              </a:rPr>
              <a:t>60% in 2010</a:t>
            </a:r>
            <a:br>
              <a:rPr lang="en-US">
                <a:ea typeface="MS PGothic" pitchFamily="34" charset="-128"/>
                <a:cs typeface="MS PGothic" pitchFamily="34" charset="-128"/>
              </a:rPr>
            </a:br>
            <a:r>
              <a:rPr lang="en-US">
                <a:ea typeface="MS PGothic" pitchFamily="34" charset="-128"/>
                <a:cs typeface="MS PGothic" pitchFamily="34" charset="-128"/>
              </a:rPr>
              <a:t>70% in 2015</a:t>
            </a:r>
            <a:br>
              <a:rPr lang="en-US">
                <a:ea typeface="MS PGothic" pitchFamily="34" charset="-128"/>
                <a:cs typeface="MS PGothic" pitchFamily="34" charset="-128"/>
              </a:rPr>
            </a:br>
            <a:r>
              <a:rPr lang="en-US">
                <a:ea typeface="MS PGothic" pitchFamily="34" charset="-128"/>
                <a:cs typeface="MS PGothic" pitchFamily="34" charset="-128"/>
              </a:rPr>
              <a:t>80% in 2020</a:t>
            </a:r>
            <a:br>
              <a:rPr lang="en-US">
                <a:ea typeface="MS PGothic" pitchFamily="34" charset="-128"/>
                <a:cs typeface="MS PGothic" pitchFamily="34" charset="-128"/>
              </a:rPr>
            </a:br>
            <a:r>
              <a:rPr lang="en-US">
                <a:ea typeface="MS PGothic" pitchFamily="34" charset="-128"/>
                <a:cs typeface="MS PGothic" pitchFamily="34" charset="-128"/>
              </a:rPr>
              <a:t>90% in 2025 </a:t>
            </a:r>
            <a:br>
              <a:rPr lang="en-US">
                <a:ea typeface="MS PGothic" pitchFamily="34" charset="-128"/>
                <a:cs typeface="MS PGothic" pitchFamily="34" charset="-128"/>
              </a:rPr>
            </a:br>
            <a:r>
              <a:rPr lang="en-US">
                <a:ea typeface="MS PGothic" pitchFamily="34" charset="-128"/>
                <a:cs typeface="MS PGothic" pitchFamily="34" charset="-128"/>
              </a:rPr>
              <a:t>Carbon-neutral in 2030 (using no fossil fuel GHG emitting energy to operate).</a:t>
            </a:r>
          </a:p>
          <a:p>
            <a:pPr lvl="1" eaLnBrk="1" hangingPunct="1">
              <a:lnSpc>
                <a:spcPct val="110000"/>
              </a:lnSpc>
            </a:pPr>
            <a:endParaRPr lang="en-US">
              <a:ea typeface="MS PGothic" pitchFamily="34" charset="-128"/>
              <a:cs typeface="MS PGothic" pitchFamily="34" charset="-128"/>
            </a:endParaRPr>
          </a:p>
          <a:p>
            <a:pPr lvl="1" eaLnBrk="1" hangingPunct="1">
              <a:lnSpc>
                <a:spcPct val="110000"/>
              </a:lnSpc>
            </a:pPr>
            <a:r>
              <a:rPr lang="en-US">
                <a:ea typeface="MS PGothic" pitchFamily="34" charset="-128"/>
                <a:cs typeface="MS PGothic" pitchFamily="34" charset="-128"/>
              </a:rPr>
              <a:t>The emphasis is on operating energy as it is the simplest to design for, control and measure. It is also 80% of the problem when it comes to buildings. Embodied energy is estimated to account for around 20% of the GHG from buildings. Transportation is even more difficult to pinpoint as it is connected with the location of the residence of the user of the building. As operational energy is the most significant, it has been chosen as the initial point of focus.</a:t>
            </a:r>
          </a:p>
          <a:p>
            <a:pPr eaLnBrk="1" hangingPunct="1"/>
            <a:endParaRPr lang="en-US">
              <a:ea typeface="MS PGothic" pitchFamily="34" charset="-128"/>
              <a:cs typeface="MS PGothic" pitchFamily="34"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xfrm>
            <a:off x="533400" y="4560888"/>
            <a:ext cx="6096000" cy="4319587"/>
          </a:xfrm>
          <a:noFill/>
          <a:ln/>
        </p:spPr>
        <p:txBody>
          <a:bodyPr/>
          <a:lstStyle/>
          <a:p>
            <a:pPr>
              <a:lnSpc>
                <a:spcPct val="90000"/>
              </a:lnSpc>
            </a:pPr>
            <a:r>
              <a:rPr lang="en-CA">
                <a:ea typeface="MS PGothic" pitchFamily="34" charset="-128"/>
                <a:cs typeface="MS PGothic" pitchFamily="34" charset="-128"/>
              </a:rPr>
              <a:t>If you look at the Carbon problem as a balancing act, the “problems” are on the left hand side of the dotted line and the “solutions” are on the right hand side of the dotted line. The problems are operating energy, embodied energy and people, their use of the building and transportation.</a:t>
            </a:r>
          </a:p>
          <a:p>
            <a:pPr>
              <a:lnSpc>
                <a:spcPct val="90000"/>
              </a:lnSpc>
            </a:pPr>
            <a:endParaRPr lang="en-CA">
              <a:ea typeface="MS PGothic" pitchFamily="34" charset="-128"/>
              <a:cs typeface="MS PGothic" pitchFamily="34" charset="-128"/>
            </a:endParaRPr>
          </a:p>
          <a:p>
            <a:pPr>
              <a:lnSpc>
                <a:spcPct val="90000"/>
              </a:lnSpc>
            </a:pPr>
            <a:r>
              <a:rPr lang="en-CA">
                <a:ea typeface="MS PGothic" pitchFamily="34" charset="-128"/>
                <a:cs typeface="MS PGothic" pitchFamily="34" charset="-128"/>
              </a:rPr>
              <a:t>Renewable energy and site generated energy and the natural production of oxygen by plants are the only means that we have to balance or OFFSET the carbon produced by the building.</a:t>
            </a:r>
          </a:p>
          <a:p>
            <a:pPr>
              <a:lnSpc>
                <a:spcPct val="90000"/>
              </a:lnSpc>
            </a:pPr>
            <a:endParaRPr lang="en-CA">
              <a:ea typeface="MS PGothic" pitchFamily="34" charset="-128"/>
              <a:cs typeface="MS PGothic" pitchFamily="34" charset="-128"/>
            </a:endParaRPr>
          </a:p>
          <a:p>
            <a:pPr>
              <a:lnSpc>
                <a:spcPct val="90000"/>
              </a:lnSpc>
            </a:pPr>
            <a:r>
              <a:rPr lang="en-CA">
                <a:ea typeface="MS PGothic" pitchFamily="34" charset="-128"/>
                <a:cs typeface="MS PGothic" pitchFamily="34" charset="-128"/>
              </a:rPr>
              <a:t>The landscape and site can either generate or absorb carbon. Disturbing the site and soil releases carbon into the atmosphere. Planting trees and growing plants can absorb carbon.</a:t>
            </a:r>
          </a:p>
          <a:p>
            <a:pPr>
              <a:lnSpc>
                <a:spcPct val="90000"/>
              </a:lnSpc>
            </a:pPr>
            <a:endParaRPr lang="en-CA">
              <a:ea typeface="MS PGothic" pitchFamily="34" charset="-128"/>
              <a:cs typeface="MS PGothic" pitchFamily="34" charset="-128"/>
            </a:endParaRPr>
          </a:p>
          <a:p>
            <a:pPr>
              <a:lnSpc>
                <a:spcPct val="90000"/>
              </a:lnSpc>
            </a:pPr>
            <a:r>
              <a:rPr lang="en-CA">
                <a:ea typeface="MS PGothic" pitchFamily="34" charset="-128"/>
                <a:cs typeface="MS PGothic" pitchFamily="34" charset="-128"/>
              </a:rPr>
              <a:t>The operating energy is 80% of the problem illustrated on the left hand side of the slide. So unless we reduce it significantly, there is little chance that renewables and site generation can possibly be used to offset or balance the amount.</a:t>
            </a:r>
          </a:p>
          <a:p>
            <a:pPr>
              <a:lnSpc>
                <a:spcPct val="90000"/>
              </a:lnSpc>
            </a:pPr>
            <a:endParaRPr lang="en-CA">
              <a:ea typeface="MS PGothic" pitchFamily="34" charset="-128"/>
              <a:cs typeface="MS PGothic" pitchFamily="34" charset="-128"/>
            </a:endParaRPr>
          </a:p>
          <a:p>
            <a:pPr>
              <a:lnSpc>
                <a:spcPct val="90000"/>
              </a:lnSpc>
            </a:pPr>
            <a:r>
              <a:rPr lang="en-CA">
                <a:ea typeface="MS PGothic" pitchFamily="34" charset="-128"/>
                <a:cs typeface="MS PGothic" pitchFamily="34" charset="-128"/>
              </a:rPr>
              <a:t>Offsets can be purchased. This is referred to as carbon trading. Realistically there is a limit to how many carbon credits can be created for sale, so we are better off to aim our designs to avoid needing to use these.</a:t>
            </a:r>
          </a:p>
          <a:p>
            <a:pPr>
              <a:lnSpc>
                <a:spcPct val="90000"/>
              </a:lnSpc>
            </a:pPr>
            <a:endParaRPr lang="en-CA">
              <a:ea typeface="MS PGothic" pitchFamily="34" charset="-128"/>
              <a:cs typeface="MS PGothic" pitchFamily="34" charset="-128"/>
            </a:endParaRPr>
          </a:p>
          <a:p>
            <a:pPr>
              <a:lnSpc>
                <a:spcPct val="90000"/>
              </a:lnSpc>
            </a:pPr>
            <a:r>
              <a:rPr lang="en-CA">
                <a:ea typeface="MS PGothic" pitchFamily="34" charset="-128"/>
                <a:cs typeface="MS PGothic" pitchFamily="34" charset="-128"/>
              </a:rPr>
              <a:t>Many companies are attempting to sequester carbon by shooting it into the ground. But again, this is not a good solution as it will escape again if disturbed. We are better off to fix the solution to our global problem through GOOD DESIGN.</a:t>
            </a:r>
          </a:p>
          <a:p>
            <a:endParaRPr lang="en-CA">
              <a:ea typeface="ヒラギノ角ゴ Pro W3" charset="-128"/>
              <a:cs typeface="ヒラギノ角ゴ Pro W3" charset="-128"/>
            </a:endParaRPr>
          </a:p>
        </p:txBody>
      </p:sp>
      <p:sp>
        <p:nvSpPr>
          <p:cNvPr id="51204" name="Slide Number Placeholder 3"/>
          <p:cNvSpPr>
            <a:spLocks noGrp="1"/>
          </p:cNvSpPr>
          <p:nvPr>
            <p:ph type="sldNum" sz="quarter" idx="5"/>
          </p:nvPr>
        </p:nvSpPr>
        <p:spPr>
          <a:noFill/>
        </p:spPr>
        <p:txBody>
          <a:bodyPr/>
          <a:lstStyle/>
          <a:p>
            <a:fld id="{77D25C10-7F68-FB48-B426-32278FB9836E}" type="slidenum">
              <a:rPr lang="en-US">
                <a:latin typeface="Arial" charset="0"/>
                <a:ea typeface="ヒラギノ角ゴ Pro W3" charset="-128"/>
                <a:cs typeface="ヒラギノ角ゴ Pro W3" charset="-128"/>
              </a:rPr>
              <a:pPr/>
              <a:t>17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BB56D234-385C-884D-8BFE-CC282CC547F2}" type="slidenum">
              <a:rPr lang="en-US">
                <a:latin typeface="Arial" charset="0"/>
                <a:ea typeface="ヒラギノ角ゴ Pro W3" charset="-128"/>
                <a:cs typeface="ヒラギノ角ゴ Pro W3" charset="-128"/>
              </a:rPr>
              <a:pPr/>
              <a:t>18</a:t>
            </a:fld>
            <a:endParaRPr lang="en-US">
              <a:latin typeface="Arial" charset="0"/>
              <a:ea typeface="ヒラギノ角ゴ Pro W3" charset="-128"/>
              <a:cs typeface="ヒラギノ角ゴ Pro W3"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a:ea typeface="MS PGothic" pitchFamily="34" charset="-128"/>
                <a:cs typeface="MS PGothic" pitchFamily="34" charset="-128"/>
              </a:rPr>
              <a:t>The approach that I am advocating to BEGIN to design for Carbon Neutral is very much a BACK TO BASICS idea. Good Design must start to appreciate how Architecture was done BEFORE MECHANICAL SYSTEMS were available. It needs to respect vernacular and indigenous design that was previously very successful by only using basic materials and low energy strategies. The Four Key Steps to the reduction of Operating Energy to facilitate reaching a Carbon Neutral status are – IN ORDER:</a:t>
            </a:r>
          </a:p>
          <a:p>
            <a:pPr eaLnBrk="1" hangingPunct="1"/>
            <a:endParaRPr lang="en-US">
              <a:ea typeface="MS PGothic" pitchFamily="34" charset="-128"/>
              <a:cs typeface="MS PGothic" pitchFamily="34" charset="-128"/>
            </a:endParaRPr>
          </a:p>
          <a:p>
            <a:pPr eaLnBrk="1" hangingPunct="1"/>
            <a:r>
              <a:rPr lang="en-US" b="1">
                <a:ea typeface="MS PGothic" pitchFamily="34" charset="-128"/>
                <a:cs typeface="MS PGothic" pitchFamily="34" charset="-128"/>
              </a:rPr>
              <a:t>#1</a:t>
            </a:r>
            <a:r>
              <a:rPr lang="en-US">
                <a:ea typeface="MS PGothic" pitchFamily="34" charset="-128"/>
                <a:cs typeface="MS PGothic" pitchFamily="34" charset="-128"/>
              </a:rPr>
              <a:t> -     </a:t>
            </a:r>
            <a:r>
              <a:rPr lang="en-US" b="1">
                <a:ea typeface="MS PGothic" pitchFamily="34" charset="-128"/>
                <a:cs typeface="MS PGothic" pitchFamily="34" charset="-128"/>
              </a:rPr>
              <a:t>Reduce loads/demand first</a:t>
            </a:r>
            <a:r>
              <a:rPr lang="en-US">
                <a:ea typeface="MS PGothic" pitchFamily="34" charset="-128"/>
                <a:cs typeface="MS PGothic" pitchFamily="34" charset="-128"/>
              </a:rPr>
              <a:t> (through conservation, passive design, daylighting, shading, orientation, etc.)</a:t>
            </a:r>
          </a:p>
          <a:p>
            <a:pPr eaLnBrk="1" hangingPunct="1"/>
            <a:r>
              <a:rPr lang="en-US">
                <a:ea typeface="MS PGothic" pitchFamily="34" charset="-128"/>
                <a:cs typeface="MS PGothic" pitchFamily="34" charset="-128"/>
              </a:rPr>
              <a:t/>
            </a:r>
            <a:br>
              <a:rPr lang="en-US">
                <a:ea typeface="MS PGothic" pitchFamily="34" charset="-128"/>
                <a:cs typeface="MS PGothic" pitchFamily="34" charset="-128"/>
              </a:rPr>
            </a:br>
            <a:r>
              <a:rPr lang="en-US">
                <a:ea typeface="MS PGothic" pitchFamily="34" charset="-128"/>
                <a:cs typeface="MS PGothic" pitchFamily="34" charset="-128"/>
              </a:rPr>
              <a:t>#2 -     </a:t>
            </a:r>
            <a:r>
              <a:rPr lang="en-US" b="1">
                <a:ea typeface="MS PGothic" pitchFamily="34" charset="-128"/>
                <a:cs typeface="MS PGothic" pitchFamily="34" charset="-128"/>
              </a:rPr>
              <a:t>Meet loads efficiently and </a:t>
            </a:r>
            <a:r>
              <a:rPr lang="en-US" b="1" i="1">
                <a:ea typeface="MS PGothic" pitchFamily="34" charset="-128"/>
                <a:cs typeface="MS PGothic" pitchFamily="34" charset="-128"/>
              </a:rPr>
              <a:t>effectively</a:t>
            </a:r>
            <a:r>
              <a:rPr lang="en-US">
                <a:ea typeface="MS PGothic" pitchFamily="34" charset="-128"/>
                <a:cs typeface="MS PGothic" pitchFamily="34" charset="-128"/>
              </a:rPr>
              <a:t> (through energy efficient lighting, high-efficiency mechanical, electrical and plumbing equipment, controls, etc.)</a:t>
            </a:r>
          </a:p>
          <a:p>
            <a:pPr eaLnBrk="1" hangingPunct="1"/>
            <a:r>
              <a:rPr lang="en-US">
                <a:ea typeface="MS PGothic" pitchFamily="34" charset="-128"/>
                <a:cs typeface="MS PGothic" pitchFamily="34" charset="-128"/>
              </a:rPr>
              <a:t/>
            </a:r>
            <a:br>
              <a:rPr lang="en-US">
                <a:ea typeface="MS PGothic" pitchFamily="34" charset="-128"/>
                <a:cs typeface="MS PGothic" pitchFamily="34" charset="-128"/>
              </a:rPr>
            </a:br>
            <a:r>
              <a:rPr lang="en-US">
                <a:ea typeface="MS PGothic" pitchFamily="34" charset="-128"/>
                <a:cs typeface="MS PGothic" pitchFamily="34" charset="-128"/>
              </a:rPr>
              <a:t>#3 -     </a:t>
            </a:r>
            <a:r>
              <a:rPr lang="en-US" b="1">
                <a:ea typeface="MS PGothic" pitchFamily="34" charset="-128"/>
                <a:cs typeface="MS PGothic" pitchFamily="34" charset="-128"/>
              </a:rPr>
              <a:t>Use renewables (such as PV, wind and geothermal systems) to meet energy needs</a:t>
            </a:r>
            <a:r>
              <a:rPr lang="en-US">
                <a:ea typeface="MS PGothic" pitchFamily="34" charset="-128"/>
                <a:cs typeface="MS PGothic" pitchFamily="34" charset="-128"/>
              </a:rPr>
              <a:t> (doing the above steps </a:t>
            </a:r>
            <a:r>
              <a:rPr lang="en-US" i="1">
                <a:ea typeface="MS PGothic" pitchFamily="34" charset="-128"/>
                <a:cs typeface="MS PGothic" pitchFamily="34" charset="-128"/>
              </a:rPr>
              <a:t>before</a:t>
            </a:r>
            <a:r>
              <a:rPr lang="en-US">
                <a:ea typeface="MS PGothic" pitchFamily="34" charset="-128"/>
                <a:cs typeface="MS PGothic" pitchFamily="34" charset="-128"/>
              </a:rPr>
              <a:t> will result in the need for much smaller renewable energy systems, making carbon neutrality achievable.)</a:t>
            </a:r>
            <a:br>
              <a:rPr lang="en-US">
                <a:ea typeface="MS PGothic" pitchFamily="34" charset="-128"/>
                <a:cs typeface="MS PGothic" pitchFamily="34" charset="-128"/>
              </a:rPr>
            </a:br>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#4 -     </a:t>
            </a:r>
            <a:r>
              <a:rPr lang="en-US" b="1">
                <a:ea typeface="MS PGothic" pitchFamily="34" charset="-128"/>
                <a:cs typeface="MS PGothic" pitchFamily="34" charset="-128"/>
              </a:rPr>
              <a:t>Use purchased Offsets</a:t>
            </a:r>
            <a:r>
              <a:rPr lang="en-US">
                <a:ea typeface="MS PGothic" pitchFamily="34" charset="-128"/>
                <a:cs typeface="MS PGothic" pitchFamily="34" charset="-128"/>
              </a:rPr>
              <a:t> as a </a:t>
            </a:r>
            <a:r>
              <a:rPr lang="en-US" i="1">
                <a:ea typeface="MS PGothic" pitchFamily="34" charset="-128"/>
                <a:cs typeface="MS PGothic" pitchFamily="34" charset="-128"/>
              </a:rPr>
              <a:t>last resort</a:t>
            </a:r>
            <a:r>
              <a:rPr lang="en-US">
                <a:ea typeface="MS PGothic" pitchFamily="34" charset="-128"/>
                <a:cs typeface="MS PGothic" pitchFamily="34" charset="-128"/>
              </a:rPr>
              <a:t> when all other means have been looked at on site, or where the scope of building exceeds the site available resources.</a:t>
            </a:r>
            <a:br>
              <a:rPr lang="en-US">
                <a:ea typeface="MS PGothic" pitchFamily="34" charset="-128"/>
                <a:cs typeface="MS PGothic" pitchFamily="34" charset="-128"/>
              </a:rPr>
            </a:br>
            <a:endParaRPr lang="en-US">
              <a:ea typeface="ヒラギノ角ゴ Pro W3" charset="-128"/>
              <a:cs typeface="ヒラギノ角ゴ Pro W3"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687A2BAD-00A3-5F4A-991F-B2615C2D18E6}" type="slidenum">
              <a:rPr lang="en-US">
                <a:latin typeface="Arial" charset="0"/>
                <a:ea typeface="ヒラギノ角ゴ Pro W3" charset="-128"/>
                <a:cs typeface="ヒラギノ角ゴ Pro W3" charset="-128"/>
              </a:rPr>
              <a:pPr/>
              <a:t>20</a:t>
            </a:fld>
            <a:endParaRPr lang="en-US">
              <a:latin typeface="Arial" charset="0"/>
              <a:ea typeface="ヒラギノ角ゴ Pro W3" charset="-128"/>
              <a:cs typeface="ヒラギノ角ゴ Pro W3" charset="-128"/>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en-US" smtClean="0">
                <a:solidFill>
                  <a:srgbClr val="29D033"/>
                </a:solidFill>
                <a:ea typeface="ヒラギノ角ゴ Pro W3" charset="-128"/>
                <a:cs typeface="ヒラギノ角ゴ Pro W3" charset="-128"/>
              </a:rPr>
              <a:t>THE AIR MUST BE CLEAN BECAUSE:</a:t>
            </a:r>
          </a:p>
          <a:p>
            <a:pPr eaLnBrk="1" hangingPunct="1"/>
            <a:endParaRPr lang="en-US" smtClean="0">
              <a:solidFill>
                <a:srgbClr val="29D033"/>
              </a:solidFill>
              <a:ea typeface="MS PGothic" pitchFamily="34" charset="-128"/>
              <a:cs typeface="MS PGothic" pitchFamily="34" charset="-128"/>
            </a:endParaRPr>
          </a:p>
          <a:p>
            <a:pPr eaLnBrk="1" hangingPunct="1"/>
            <a:r>
              <a:rPr lang="en-US" b="1" smtClean="0">
                <a:solidFill>
                  <a:srgbClr val="000000"/>
                </a:solidFill>
                <a:ea typeface="ヒラギノ角ゴ Pro W3" charset="-128"/>
                <a:cs typeface="ヒラギノ角ゴ Pro W3" charset="-128"/>
              </a:rPr>
              <a:t>#1</a:t>
            </a:r>
            <a:r>
              <a:rPr lang="en-US" smtClean="0">
                <a:solidFill>
                  <a:srgbClr val="000000"/>
                </a:solidFill>
                <a:ea typeface="ヒラギノ角ゴ Pro W3" charset="-128"/>
                <a:cs typeface="ヒラギノ角ゴ Pro W3" charset="-128"/>
              </a:rPr>
              <a:t> -     </a:t>
            </a:r>
            <a:r>
              <a:rPr lang="en-US" b="1" smtClean="0">
                <a:solidFill>
                  <a:srgbClr val="000000"/>
                </a:solidFill>
                <a:ea typeface="ヒラギノ角ゴ Pro W3" charset="-128"/>
                <a:cs typeface="ヒラギノ角ゴ Pro W3" charset="-128"/>
              </a:rPr>
              <a:t>In a SUB TROPICAL CLIMATE you need natural ventilation – </a:t>
            </a:r>
            <a:r>
              <a:rPr lang="en-US" smtClean="0">
                <a:solidFill>
                  <a:srgbClr val="000000"/>
                </a:solidFill>
                <a:ea typeface="ヒラギノ角ゴ Pro W3" charset="-128"/>
                <a:cs typeface="ヒラギノ角ゴ Pro W3" charset="-128"/>
              </a:rPr>
              <a:t>this is unpleasant and unhealthy if particulate levels are high</a:t>
            </a:r>
          </a:p>
          <a:p>
            <a:pPr eaLnBrk="1" hangingPunct="1"/>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r>
              <a:rPr lang="en-US" smtClean="0">
                <a:solidFill>
                  <a:srgbClr val="000000"/>
                </a:solidFill>
                <a:ea typeface="ヒラギノ角ゴ Pro W3" charset="-128"/>
                <a:cs typeface="ヒラギノ角ゴ Pro W3" charset="-128"/>
              </a:rPr>
              <a:t>#2 -     </a:t>
            </a:r>
            <a:r>
              <a:rPr lang="en-US" b="1" smtClean="0">
                <a:solidFill>
                  <a:srgbClr val="000000"/>
                </a:solidFill>
                <a:ea typeface="ヒラギノ角ゴ Pro W3" charset="-128"/>
                <a:cs typeface="ヒラギノ角ゴ Pro W3" charset="-128"/>
              </a:rPr>
              <a:t>CLOSED WINDOWS make people depend on Air Conditioning. </a:t>
            </a:r>
            <a:r>
              <a:rPr lang="en-US" smtClean="0">
                <a:solidFill>
                  <a:srgbClr val="000000"/>
                </a:solidFill>
                <a:ea typeface="ヒラギノ角ゴ Pro W3" charset="-128"/>
                <a:cs typeface="ヒラギノ角ゴ Pro W3" charset="-128"/>
              </a:rPr>
              <a:t>These use energy and make the air hotter by their function. A vicious circle.</a:t>
            </a:r>
          </a:p>
          <a:p>
            <a:pPr eaLnBrk="1" hangingPunct="1"/>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r>
              <a:rPr lang="en-US" smtClean="0">
                <a:solidFill>
                  <a:srgbClr val="000000"/>
                </a:solidFill>
                <a:ea typeface="ヒラギノ角ゴ Pro W3" charset="-128"/>
                <a:cs typeface="ヒラギノ角ゴ Pro W3" charset="-128"/>
              </a:rPr>
              <a:t>#3 -     </a:t>
            </a:r>
            <a:r>
              <a:rPr lang="en-US" b="1" smtClean="0">
                <a:solidFill>
                  <a:srgbClr val="000000"/>
                </a:solidFill>
                <a:ea typeface="ヒラギノ角ゴ Pro W3" charset="-128"/>
                <a:cs typeface="ヒラギノ角ゴ Pro W3" charset="-128"/>
              </a:rPr>
              <a:t>Renewables such as PHOTO VOLTAICS cannot be efficient if the sun cannot reach them</a:t>
            </a:r>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endParaRPr lang="en-US" smtClean="0">
              <a:solidFill>
                <a:srgbClr val="000000"/>
              </a:solidFill>
              <a:ea typeface="ヒラギノ角ゴ Pro W3" charset="-128"/>
              <a:cs typeface="ヒラギノ角ゴ Pro W3" charset="-128"/>
            </a:endParaRPr>
          </a:p>
          <a:p>
            <a:pPr eaLnBrk="1" hangingPunct="1"/>
            <a:r>
              <a:rPr lang="en-US" smtClean="0">
                <a:solidFill>
                  <a:srgbClr val="000000"/>
                </a:solidFill>
                <a:ea typeface="ヒラギノ角ゴ Pro W3" charset="-128"/>
                <a:cs typeface="ヒラギノ角ゴ Pro W3" charset="-128"/>
              </a:rPr>
              <a:t>#4 -     </a:t>
            </a:r>
            <a:r>
              <a:rPr lang="en-US" b="1" smtClean="0">
                <a:solidFill>
                  <a:srgbClr val="000000"/>
                </a:solidFill>
                <a:ea typeface="ヒラギノ角ゴ Pro W3" charset="-128"/>
                <a:cs typeface="ヒラギノ角ゴ Pro W3" charset="-128"/>
              </a:rPr>
              <a:t>PARTICULATE BUILD UP makes PV quite ineffective.</a:t>
            </a:r>
          </a:p>
          <a:p>
            <a:pPr eaLnBrk="1" hangingPunct="1"/>
            <a:endParaRPr lang="en-US" b="1" smtClean="0">
              <a:solidFill>
                <a:srgbClr val="000000"/>
              </a:solidFill>
              <a:ea typeface="ヒラギノ角ゴ Pro W3" charset="-128"/>
              <a:cs typeface="ヒラギノ角ゴ Pro W3" charset="-128"/>
            </a:endParaRPr>
          </a:p>
          <a:p>
            <a:pPr eaLnBrk="1" hangingPunct="1"/>
            <a:r>
              <a:rPr lang="en-US" b="1" smtClean="0">
                <a:solidFill>
                  <a:srgbClr val="000000"/>
                </a:solidFill>
                <a:ea typeface="ヒラギノ角ゴ Pro W3" charset="-128"/>
                <a:cs typeface="ヒラギノ角ゴ Pro W3" charset="-128"/>
              </a:rPr>
              <a:t>Particulates are the byproduct of the burning of coal. This is a separate but connected issue to Green House Gas production.</a:t>
            </a:r>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endParaRPr lang="en-US" smtClean="0">
              <a:ea typeface="MS PGothic" pitchFamily="34" charset="-128"/>
              <a:cs typeface="MS PGothic"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a:ln/>
        </p:spPr>
      </p:sp>
      <p:sp>
        <p:nvSpPr>
          <p:cNvPr id="58371" name="Notes Placeholder 2"/>
          <p:cNvSpPr>
            <a:spLocks noGrp="1"/>
          </p:cNvSpPr>
          <p:nvPr>
            <p:ph type="body" idx="1"/>
          </p:nvPr>
        </p:nvSpPr>
        <p:spPr>
          <a:noFill/>
          <a:ln/>
        </p:spPr>
        <p:txBody>
          <a:bodyPr/>
          <a:lstStyle/>
          <a:p>
            <a:r>
              <a:rPr lang="en-US" smtClean="0">
                <a:ea typeface="ヒラギノ角ゴ Pro W3" charset="-128"/>
                <a:cs typeface="ヒラギノ角ゴ Pro W3" charset="-128"/>
              </a:rPr>
              <a:t>I have a sense that you would prefer to replace the status quo with new technologies that also boast high efficiencies. These technologies can help you achieve a low carbon architecture, but need pristine environments in order to work.</a:t>
            </a:r>
          </a:p>
        </p:txBody>
      </p:sp>
      <p:sp>
        <p:nvSpPr>
          <p:cNvPr id="58372" name="Slide Number Placeholder 3"/>
          <p:cNvSpPr>
            <a:spLocks noGrp="1"/>
          </p:cNvSpPr>
          <p:nvPr>
            <p:ph type="sldNum" sz="quarter" idx="5"/>
          </p:nvPr>
        </p:nvSpPr>
        <p:spPr>
          <a:noFill/>
        </p:spPr>
        <p:txBody>
          <a:bodyPr/>
          <a:lstStyle/>
          <a:p>
            <a:fld id="{E34B1E9E-60E9-D846-A8F4-1AD82DA73EA1}" type="slidenum">
              <a:rPr lang="en-US" smtClean="0">
                <a:latin typeface="Arial" charset="0"/>
                <a:ea typeface="ヒラギノ角ゴ Pro W3" charset="-128"/>
                <a:cs typeface="ヒラギノ角ゴ Pro W3" charset="-128"/>
              </a:rPr>
              <a:pPr/>
              <a:t>21</a:t>
            </a:fld>
            <a:endParaRPr lang="en-US" smtClean="0">
              <a:latin typeface="Arial" charset="0"/>
              <a:ea typeface="ヒラギノ角ゴ Pro W3" charset="-128"/>
              <a:cs typeface="ヒラギノ角ゴ Pro W3"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r>
              <a:rPr lang="en-CA">
                <a:ea typeface="MS PGothic" pitchFamily="34" charset="-128"/>
                <a:cs typeface="MS PGothic" pitchFamily="34" charset="-128"/>
              </a:rPr>
              <a:t>The chart above outlines the basic passive strategies that can be used for climate control to reduce energy requirements.</a:t>
            </a:r>
          </a:p>
          <a:p>
            <a:endParaRPr lang="en-CA">
              <a:ea typeface="MS PGothic" pitchFamily="34" charset="-128"/>
              <a:cs typeface="MS PGothic" pitchFamily="34" charset="-128"/>
            </a:endParaRPr>
          </a:p>
          <a:p>
            <a:r>
              <a:rPr lang="en-CA">
                <a:ea typeface="MS PGothic" pitchFamily="34" charset="-128"/>
                <a:cs typeface="MS PGothic" pitchFamily="34" charset="-128"/>
              </a:rPr>
              <a:t>If we consider winter to be the heating season, we have to both promote solar gain and resist heat loss from our buildings.</a:t>
            </a:r>
          </a:p>
          <a:p>
            <a:endParaRPr lang="en-CA">
              <a:ea typeface="MS PGothic" pitchFamily="34" charset="-128"/>
              <a:cs typeface="MS PGothic" pitchFamily="34" charset="-128"/>
            </a:endParaRPr>
          </a:p>
          <a:p>
            <a:r>
              <a:rPr lang="en-CA">
                <a:ea typeface="MS PGothic" pitchFamily="34" charset="-128"/>
                <a:cs typeface="MS PGothic" pitchFamily="34" charset="-128"/>
              </a:rPr>
              <a:t>If we consider summer to be the cooling season, we have to both resist solar gain and promote heat loss – precisely the opposite of the winter condition.</a:t>
            </a:r>
          </a:p>
          <a:p>
            <a:endParaRPr lang="en-CA">
              <a:ea typeface="MS PGothic" pitchFamily="34" charset="-128"/>
              <a:cs typeface="MS PGothic" pitchFamily="34" charset="-128"/>
            </a:endParaRPr>
          </a:p>
          <a:p>
            <a:r>
              <a:rPr lang="en-CA">
                <a:ea typeface="MS PGothic" pitchFamily="34" charset="-128"/>
                <a:cs typeface="MS PGothic" pitchFamily="34" charset="-128"/>
              </a:rPr>
              <a:t>The sun, the wind, the earth and the atmosphere are used very naturally to achieve this.</a:t>
            </a:r>
          </a:p>
          <a:p>
            <a:endParaRPr lang="en-CA">
              <a:ea typeface="ヒラギノ角ゴ Pro W3" charset="-128"/>
              <a:cs typeface="ヒラギノ角ゴ Pro W3" charset="-128"/>
            </a:endParaRPr>
          </a:p>
        </p:txBody>
      </p:sp>
      <p:sp>
        <p:nvSpPr>
          <p:cNvPr id="60420" name="Slide Number Placeholder 3"/>
          <p:cNvSpPr>
            <a:spLocks noGrp="1"/>
          </p:cNvSpPr>
          <p:nvPr>
            <p:ph type="sldNum" sz="quarter" idx="5"/>
          </p:nvPr>
        </p:nvSpPr>
        <p:spPr>
          <a:noFill/>
        </p:spPr>
        <p:txBody>
          <a:bodyPr/>
          <a:lstStyle/>
          <a:p>
            <a:fld id="{BA0F3C19-0162-A44A-BFFB-B692701CFB97}" type="slidenum">
              <a:rPr lang="en-US">
                <a:latin typeface="Arial" charset="0"/>
                <a:ea typeface="ヒラギノ角ゴ Pro W3" charset="-128"/>
                <a:cs typeface="ヒラギノ角ゴ Pro W3" charset="-128"/>
              </a:rPr>
              <a:pPr/>
              <a:t>22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F9704202-4FA5-0640-9FFE-EFEA5726D759}" type="slidenum">
              <a:rPr lang="en-US">
                <a:latin typeface="Arial" charset="0"/>
                <a:ea typeface="ヒラギノ角ゴ Pro W3" charset="-128"/>
                <a:cs typeface="ヒラギノ角ゴ Pro W3" charset="-128"/>
              </a:rPr>
              <a:pPr/>
              <a:t>23</a:t>
            </a:fld>
            <a:endParaRPr lang="en-US">
              <a:latin typeface="Arial" charset="0"/>
              <a:ea typeface="ヒラギノ角ゴ Pro W3" charset="-128"/>
              <a:cs typeface="ヒラギノ角ゴ Pro W3" charset="-128"/>
            </a:endParaRPr>
          </a:p>
        </p:txBody>
      </p:sp>
      <p:sp>
        <p:nvSpPr>
          <p:cNvPr id="62467" name="Rectangle 2"/>
          <p:cNvSpPr>
            <a:spLocks noGrp="1" noRot="1" noChangeAspect="1" noChangeArrowheads="1" noTextEdit="1"/>
          </p:cNvSpPr>
          <p:nvPr>
            <p:ph type="sldImg"/>
          </p:nvPr>
        </p:nvSpPr>
        <p:spPr>
          <a:xfrm>
            <a:off x="1257300" y="720725"/>
            <a:ext cx="4802188" cy="3600450"/>
          </a:xfrm>
          <a:ln/>
        </p:spPr>
      </p:sp>
      <p:sp>
        <p:nvSpPr>
          <p:cNvPr id="62468" name="Rectangle 3"/>
          <p:cNvSpPr>
            <a:spLocks noGrp="1" noChangeArrowheads="1"/>
          </p:cNvSpPr>
          <p:nvPr>
            <p:ph type="body" idx="1"/>
          </p:nvPr>
        </p:nvSpPr>
        <p:spPr>
          <a:noFill/>
          <a:ln/>
        </p:spPr>
        <p:txBody>
          <a:bodyPr/>
          <a:lstStyle/>
          <a:p>
            <a:pPr eaLnBrk="1" hangingPunct="1"/>
            <a:r>
              <a:rPr lang="en-US">
                <a:ea typeface="MS PGothic" pitchFamily="34" charset="-128"/>
                <a:cs typeface="MS PGothic" pitchFamily="34" charset="-128"/>
              </a:rPr>
              <a:t>Carbon Reduction works with the tiered approach to design.</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Click the slide.</a:t>
            </a:r>
          </a:p>
          <a:p>
            <a:pPr eaLnBrk="1" hangingPunct="1"/>
            <a:r>
              <a:rPr lang="en-US">
                <a:ea typeface="MS PGothic" pitchFamily="34" charset="-128"/>
                <a:cs typeface="MS PGothic" pitchFamily="34" charset="-128"/>
              </a:rPr>
              <a:t>Tier one asks that we get the basic building design to be climate responsive.</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Click the slide.</a:t>
            </a:r>
          </a:p>
          <a:p>
            <a:pPr eaLnBrk="1" hangingPunct="1"/>
            <a:r>
              <a:rPr lang="en-US">
                <a:ea typeface="MS PGothic" pitchFamily="34" charset="-128"/>
                <a:cs typeface="MS PGothic" pitchFamily="34" charset="-128"/>
              </a:rPr>
              <a:t>Tier two adds passive systems for heating and cooling. These will not work if the basic design is wrong.</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Click the slide.</a:t>
            </a:r>
          </a:p>
          <a:p>
            <a:pPr eaLnBrk="1" hangingPunct="1"/>
            <a:r>
              <a:rPr lang="en-US">
                <a:ea typeface="MS PGothic" pitchFamily="34" charset="-128"/>
                <a:cs typeface="MS PGothic" pitchFamily="34" charset="-128"/>
              </a:rPr>
              <a:t>Tier three adds mechanical systems. If these cannot be very very small, they will not be able to be powered by the renewable energy available on or around the site.</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b="1">
                <a:ea typeface="ヒラギノ角ゴ Pro W3" charset="-128"/>
                <a:cs typeface="ヒラギノ角ゴ Pro W3" charset="-128"/>
              </a:rPr>
              <a:t>Designing to the Comfort Zone vs. Comfort Point:</a:t>
            </a:r>
          </a:p>
          <a:p>
            <a:endParaRPr lang="en-US">
              <a:ea typeface="ヒラギノ角ゴ Pro W3" charset="-128"/>
              <a:cs typeface="ヒラギノ角ゴ Pro W3" charset="-128"/>
            </a:endParaRPr>
          </a:p>
          <a:p>
            <a:r>
              <a:rPr lang="en-US">
                <a:ea typeface="ヒラギノ角ゴ Pro W3" charset="-128"/>
                <a:cs typeface="ヒラギノ角ゴ Pro W3" charset="-128"/>
              </a:rPr>
              <a:t>This famous illustration is taken from “Design with Climate”, by Victor Olgyay, published in 1963.</a:t>
            </a:r>
          </a:p>
          <a:p>
            <a:endParaRPr lang="en-US">
              <a:ea typeface="ヒラギノ角ゴ Pro W3" charset="-128"/>
              <a:cs typeface="ヒラギノ角ゴ Pro W3" charset="-128"/>
            </a:endParaRPr>
          </a:p>
          <a:p>
            <a:r>
              <a:rPr lang="en-US">
                <a:ea typeface="ヒラギノ角ゴ Pro W3" charset="-128"/>
                <a:cs typeface="ヒラギノ角ゴ Pro W3" charset="-128"/>
              </a:rPr>
              <a:t>The red square is the finite point of expected comfort for 100% mechanical heating and cooling.</a:t>
            </a:r>
          </a:p>
          <a:p>
            <a:endParaRPr lang="en-US">
              <a:ea typeface="ヒラギノ角ゴ Pro W3" charset="-128"/>
              <a:cs typeface="ヒラギノ角ゴ Pro W3" charset="-128"/>
            </a:endParaRPr>
          </a:p>
          <a:p>
            <a:r>
              <a:rPr lang="en-US">
                <a:ea typeface="ヒラギノ角ゴ Pro W3" charset="-128"/>
                <a:cs typeface="ヒラギノ角ゴ Pro W3" charset="-128"/>
              </a:rPr>
              <a:t>To achieve Carbon Neutral, we must work within the broader area AND DECREASE the “line” to 18C – which is the point of calculation of heating and cooling degree days.</a:t>
            </a:r>
          </a:p>
          <a:p>
            <a:endParaRPr lang="en-US" i="1">
              <a:ea typeface="ヒラギノ角ゴ Pro W3" charset="-128"/>
              <a:cs typeface="ヒラギノ角ゴ Pro W3" charset="-128"/>
            </a:endParaRPr>
          </a:p>
          <a:p>
            <a:r>
              <a:rPr lang="en-US">
                <a:ea typeface="ヒラギノ角ゴ Pro W3" charset="-128"/>
                <a:cs typeface="ヒラギノ角ゴ Pro W3" charset="-128"/>
              </a:rPr>
              <a:t>This readjusts the idea of a COMFORT POINT to that of a ZONE OF ACCEPTABLE COMFORT.</a:t>
            </a:r>
          </a:p>
          <a:p>
            <a:endParaRPr lang="en-US">
              <a:ea typeface="ヒラギノ角ゴ Pro W3" charset="-128"/>
              <a:cs typeface="ヒラギノ角ゴ Pro W3" charset="-128"/>
            </a:endParaRPr>
          </a:p>
          <a:p>
            <a:r>
              <a:rPr lang="en-US">
                <a:ea typeface="ヒラギノ角ゴ Pro W3" charset="-128"/>
                <a:cs typeface="ヒラギノ角ゴ Pro W3" charset="-128"/>
              </a:rPr>
              <a:t>We cannot possibly reduce our operating energy requirements unless people can become more adaptable. They need to learn to open and shut windows. Put on a sweater or take it off. They need to learn to modify their clothes or style of dress to allow the building temperature to fluctuate. This will save a lot of energy.</a:t>
            </a:r>
          </a:p>
          <a:p>
            <a:endParaRPr lang="en-CA">
              <a:ea typeface="ヒラギノ角ゴ Pro W3" charset="-128"/>
              <a:cs typeface="ヒラギノ角ゴ Pro W3" charset="-128"/>
            </a:endParaRPr>
          </a:p>
        </p:txBody>
      </p:sp>
      <p:sp>
        <p:nvSpPr>
          <p:cNvPr id="64516" name="Slide Number Placeholder 3"/>
          <p:cNvSpPr>
            <a:spLocks noGrp="1"/>
          </p:cNvSpPr>
          <p:nvPr>
            <p:ph type="sldNum" sz="quarter" idx="5"/>
          </p:nvPr>
        </p:nvSpPr>
        <p:spPr>
          <a:noFill/>
        </p:spPr>
        <p:txBody>
          <a:bodyPr/>
          <a:lstStyle/>
          <a:p>
            <a:fld id="{B20AFE48-7A5C-644B-9202-C4E87AE876F4}" type="slidenum">
              <a:rPr lang="en-US">
                <a:latin typeface="Arial" charset="0"/>
                <a:ea typeface="ヒラギノ角ゴ Pro W3" charset="-128"/>
                <a:cs typeface="ヒラギノ角ゴ Pro W3" charset="-128"/>
              </a:rPr>
              <a:pPr/>
              <a:t>24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B70E589-3669-C74C-8781-7DDBC094DCA0}" type="slidenum">
              <a:rPr lang="en-US">
                <a:latin typeface="Arial" charset="0"/>
                <a:ea typeface="ヒラギノ角ゴ Pro W3" charset="-128"/>
                <a:cs typeface="ヒラギノ角ゴ Pro W3" charset="-128"/>
              </a:rPr>
              <a:pPr/>
              <a:t>25</a:t>
            </a:fld>
            <a:endParaRPr lang="en-US">
              <a:latin typeface="Arial" charset="0"/>
              <a:ea typeface="ヒラギノ角ゴ Pro W3" charset="-128"/>
              <a:cs typeface="ヒラギノ角ゴ Pro W3"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990600" y="4572000"/>
            <a:ext cx="5365750" cy="4319588"/>
          </a:xfrm>
          <a:noFill/>
          <a:ln/>
        </p:spPr>
        <p:txBody>
          <a:bodyPr/>
          <a:lstStyle/>
          <a:p>
            <a:pPr eaLnBrk="1" hangingPunct="1"/>
            <a:r>
              <a:rPr lang="en-US" b="1">
                <a:ea typeface="ヒラギノ角ゴ Pro W3" charset="-128"/>
                <a:cs typeface="ヒラギノ角ゴ Pro W3" charset="-128"/>
              </a:rPr>
              <a:t>Passive Bio-climatic Design: COMFORT ZONE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Comfort expectations may have to be reassessed to allow for the wider “zone” that is characteristic of buildings that are not exclusively controlled via mechanical systems.</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This requires the creation of new </a:t>
            </a:r>
            <a:r>
              <a:rPr lang="en-US" b="1">
                <a:ea typeface="ヒラギノ角ゴ Pro W3" charset="-128"/>
                <a:cs typeface="ヒラギノ角ゴ Pro W3" charset="-128"/>
              </a:rPr>
              <a:t>“buffer spaces”</a:t>
            </a:r>
            <a:r>
              <a:rPr lang="en-US">
                <a:ea typeface="ヒラギノ角ゴ Pro W3" charset="-128"/>
                <a:cs typeface="ヒラギノ角ゴ Pro W3" charset="-128"/>
              </a:rPr>
              <a:t> to make a hierarchy of comfort levels within buildings.</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This in turn requires </a:t>
            </a:r>
            <a:r>
              <a:rPr lang="en-US" b="1">
                <a:ea typeface="ヒラギノ角ゴ Pro W3" charset="-128"/>
                <a:cs typeface="ヒラギノ角ゴ Pro W3" charset="-128"/>
              </a:rPr>
              <a:t>higher occupant involvement</a:t>
            </a:r>
            <a:r>
              <a:rPr lang="en-US">
                <a:ea typeface="ヒラギノ角ゴ Pro W3" charset="-128"/>
                <a:cs typeface="ヒラギノ角ゴ Pro W3" charset="-128"/>
              </a:rPr>
              <a:t> to adjust the building to modify the temperature and air flow.</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Comfort must be adjusted to respect the FOUR basic climate types.</a:t>
            </a:r>
          </a:p>
          <a:p>
            <a:pPr eaLnBrk="1" hangingPunct="1"/>
            <a:endParaRPr lang="en-US">
              <a:ea typeface="ヒラギノ角ゴ Pro W3" charset="-128"/>
              <a:cs typeface="ヒラギノ角ゴ Pro W3" charset="-128"/>
            </a:endParaRPr>
          </a:p>
          <a:p>
            <a:pPr eaLnBrk="1" hangingPunct="1"/>
            <a:endParaRPr lang="en-US">
              <a:solidFill>
                <a:schemeClr val="bg1"/>
              </a:solidFill>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A7195E7-CF0E-E04D-BEDF-3A38724AEC12}" type="slidenum">
              <a:rPr lang="en-US">
                <a:latin typeface="Arial" charset="0"/>
                <a:ea typeface="ヒラギノ角ゴ Pro W3" charset="-128"/>
                <a:cs typeface="ヒラギノ角ゴ Pro W3" charset="-128"/>
              </a:rPr>
              <a:pPr/>
              <a:t>26</a:t>
            </a:fld>
            <a:endParaRPr lang="en-US">
              <a:latin typeface="Arial" charset="0"/>
              <a:ea typeface="ヒラギノ角ゴ Pro W3" charset="-128"/>
              <a:cs typeface="ヒラギノ角ゴ Pro W3" charset="-128"/>
            </a:endParaRPr>
          </a:p>
        </p:txBody>
      </p:sp>
      <p:sp>
        <p:nvSpPr>
          <p:cNvPr id="68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ln/>
        </p:spPr>
        <p:txBody>
          <a:bodyPr/>
          <a:lstStyle/>
          <a:p>
            <a:pPr eaLnBrk="1" hangingPunct="1">
              <a:defRPr/>
            </a:pPr>
            <a:r>
              <a:rPr lang="en-US" b="1" dirty="0" smtClean="0">
                <a:cs typeface="+mn-cs"/>
              </a:rPr>
              <a:t>Bio-climatic Design:</a:t>
            </a:r>
          </a:p>
          <a:p>
            <a:pPr eaLnBrk="1" hangingPunct="1">
              <a:defRPr/>
            </a:pPr>
            <a:endParaRPr lang="en-US" dirty="0" smtClean="0">
              <a:latin typeface="Arial" pitchFamily="34" charset="0"/>
              <a:cs typeface="+mn-cs"/>
            </a:endParaRPr>
          </a:p>
          <a:p>
            <a:pPr eaLnBrk="1" hangingPunct="1">
              <a:defRPr/>
            </a:pPr>
            <a:r>
              <a:rPr lang="en-US" dirty="0" smtClean="0">
                <a:cs typeface="+mn-cs"/>
              </a:rPr>
              <a:t>Design must first acknowledge regional, local and microclimate impacts on the building and site.</a:t>
            </a:r>
          </a:p>
          <a:p>
            <a:pPr eaLnBrk="1" hangingPunct="1">
              <a:defRPr/>
            </a:pPr>
            <a:endParaRPr lang="en-US" dirty="0" smtClean="0">
              <a:latin typeface="Arial" pitchFamily="34" charset="0"/>
              <a:cs typeface="+mn-cs"/>
            </a:endParaRPr>
          </a:p>
          <a:p>
            <a:pPr>
              <a:defRPr/>
            </a:pPr>
            <a:r>
              <a:rPr lang="en-US" dirty="0" smtClean="0">
                <a:solidFill>
                  <a:srgbClr val="0040CC"/>
                </a:solidFill>
                <a:cs typeface="+mn-cs"/>
              </a:rPr>
              <a:t>COLD (very cold)</a:t>
            </a:r>
          </a:p>
          <a:p>
            <a:pPr>
              <a:defRPr/>
            </a:pPr>
            <a:endParaRPr lang="en-US" dirty="0" smtClean="0">
              <a:cs typeface="+mn-cs"/>
            </a:endParaRPr>
          </a:p>
          <a:p>
            <a:pPr>
              <a:defRPr/>
            </a:pPr>
            <a:r>
              <a:rPr lang="en-US" dirty="0" smtClean="0">
                <a:solidFill>
                  <a:schemeClr val="accent6">
                    <a:lumMod val="40000"/>
                    <a:lumOff val="60000"/>
                  </a:schemeClr>
                </a:solidFill>
                <a:cs typeface="+mn-cs"/>
              </a:rPr>
              <a:t>TEMPERATE (warm)</a:t>
            </a:r>
          </a:p>
          <a:p>
            <a:pPr>
              <a:defRPr/>
            </a:pPr>
            <a:endParaRPr lang="en-US" dirty="0" smtClean="0">
              <a:cs typeface="+mn-cs"/>
            </a:endParaRPr>
          </a:p>
          <a:p>
            <a:pPr>
              <a:defRPr/>
            </a:pPr>
            <a:r>
              <a:rPr lang="en-US" dirty="0" smtClean="0">
                <a:solidFill>
                  <a:srgbClr val="FFC000"/>
                </a:solidFill>
                <a:cs typeface="+mn-cs"/>
              </a:rPr>
              <a:t>HOT-ARID</a:t>
            </a:r>
          </a:p>
          <a:p>
            <a:pPr>
              <a:defRPr/>
            </a:pPr>
            <a:endParaRPr lang="en-US" dirty="0" smtClean="0">
              <a:cs typeface="+mn-cs"/>
            </a:endParaRPr>
          </a:p>
          <a:p>
            <a:pPr>
              <a:defRPr/>
            </a:pPr>
            <a:r>
              <a:rPr lang="en-US" dirty="0" smtClean="0">
                <a:solidFill>
                  <a:srgbClr val="29D033"/>
                </a:solidFill>
                <a:cs typeface="+mn-cs"/>
              </a:rPr>
              <a:t>HOT-HUMID</a:t>
            </a:r>
          </a:p>
          <a:p>
            <a:pPr>
              <a:defRPr/>
            </a:pPr>
            <a:endParaRPr lang="en-US" dirty="0" smtClean="0">
              <a:cs typeface="+mn-cs"/>
            </a:endParaRPr>
          </a:p>
          <a:p>
            <a:pPr>
              <a:defRPr/>
            </a:pPr>
            <a:r>
              <a:rPr lang="en-US" dirty="0" smtClean="0">
                <a:cs typeface="+mn-cs"/>
              </a:rPr>
              <a:t>Click slide.</a:t>
            </a:r>
          </a:p>
          <a:p>
            <a:pPr>
              <a:defRPr/>
            </a:pPr>
            <a:endParaRPr lang="en-US" dirty="0" smtClean="0">
              <a:cs typeface="+mn-cs"/>
            </a:endParaRPr>
          </a:p>
          <a:p>
            <a:pPr>
              <a:defRPr/>
            </a:pPr>
            <a:r>
              <a:rPr lang="en-US" dirty="0" smtClean="0">
                <a:cs typeface="+mn-cs"/>
              </a:rPr>
              <a:t>If we can understand the bioclimatic requirements for our own country then we can begin to effectively borrow appropriate solutions from others around the world with similar climates.</a:t>
            </a:r>
            <a:endParaRPr lang="en-US" dirty="0" smtClean="0">
              <a:latin typeface="Arial" pitchFamily="34"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EC25D283-C6FE-F44C-BFC3-301AE8247C92}" type="slidenum">
              <a:rPr lang="en-US">
                <a:latin typeface="Arial" charset="0"/>
                <a:ea typeface="ヒラギノ角ゴ Pro W3" charset="-128"/>
                <a:cs typeface="ヒラギノ角ゴ Pro W3" charset="-128"/>
              </a:rPr>
              <a:pPr/>
              <a:t>27</a:t>
            </a:fld>
            <a:endParaRPr lang="en-US">
              <a:latin typeface="Arial" charset="0"/>
              <a:ea typeface="ヒラギノ角ゴ Pro W3" charset="-128"/>
              <a:cs typeface="ヒラギノ角ゴ Pro W3"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spcBef>
                <a:spcPct val="0"/>
              </a:spcBef>
            </a:pPr>
            <a:r>
              <a:rPr lang="en-US" b="1">
                <a:ea typeface="ヒラギノ角ゴ Pro W3" charset="-128"/>
                <a:cs typeface="ヒラギノ角ゴ Pro W3" charset="-128"/>
              </a:rPr>
              <a:t>Bio-climatic Design: </a:t>
            </a:r>
            <a:r>
              <a:rPr lang="en-US" b="1">
                <a:solidFill>
                  <a:srgbClr val="00B0F0"/>
                </a:solidFill>
                <a:ea typeface="ヒラギノ角ゴ Pro W3" charset="-128"/>
                <a:cs typeface="ヒラギノ角ゴ Pro W3" charset="-128"/>
              </a:rPr>
              <a:t>COLD</a:t>
            </a:r>
          </a:p>
          <a:p>
            <a:pPr eaLnBrk="1" hangingPunct="1">
              <a:spcBef>
                <a:spcPct val="0"/>
              </a:spcBef>
            </a:pPr>
            <a:endParaRPr lang="en-US">
              <a:solidFill>
                <a:srgbClr val="00B0F0"/>
              </a:solidFill>
              <a:ea typeface="ヒラギノ角ゴ Pro W3" charset="-128"/>
              <a:cs typeface="ヒラギノ角ゴ Pro W3" charset="-128"/>
            </a:endParaRPr>
          </a:p>
          <a:p>
            <a:pPr eaLnBrk="1" hangingPunct="1"/>
            <a:r>
              <a:rPr lang="en-US" sz="1400">
                <a:ea typeface="ヒラギノ角ゴ Pro W3" charset="-128"/>
                <a:cs typeface="ヒラギノ角ゴ Pro W3" charset="-128"/>
              </a:rPr>
              <a:t>This zone exists where </a:t>
            </a:r>
            <a:r>
              <a:rPr lang="en-US" sz="1400" b="1">
                <a:ea typeface="ヒラギノ角ゴ Pro W3" charset="-128"/>
                <a:cs typeface="ヒラギノ角ゴ Pro W3" charset="-128"/>
              </a:rPr>
              <a:t>winter</a:t>
            </a:r>
            <a:r>
              <a:rPr lang="en-US" sz="1400">
                <a:ea typeface="ヒラギノ角ゴ Pro W3" charset="-128"/>
                <a:cs typeface="ヒラギノ角ゴ Pro W3" charset="-128"/>
              </a:rPr>
              <a:t> is the dominant season and concerns for conserving heat predominate all other concerns. </a:t>
            </a:r>
            <a:r>
              <a:rPr lang="en-US" sz="1400" b="1">
                <a:solidFill>
                  <a:srgbClr val="FFC000"/>
                </a:solidFill>
                <a:ea typeface="ヒラギノ角ゴ Pro W3" charset="-128"/>
                <a:cs typeface="ヒラギノ角ゴ Pro W3" charset="-128"/>
              </a:rPr>
              <a:t>Heating degree days </a:t>
            </a:r>
            <a:r>
              <a:rPr lang="en-US" sz="1400" b="1">
                <a:ea typeface="ヒラギノ角ゴ Pro W3" charset="-128"/>
                <a:cs typeface="ヒラギノ角ゴ Pro W3" charset="-128"/>
              </a:rPr>
              <a:t>greatly exceed cooling degree days</a:t>
            </a:r>
            <a:r>
              <a:rPr lang="en-US" sz="1400">
                <a:ea typeface="ヒラギノ角ゴ Pro W3" charset="-128"/>
                <a:cs typeface="ヒラギノ角ゴ Pro W3" charset="-128"/>
              </a:rPr>
              <a:t>.</a:t>
            </a:r>
          </a:p>
          <a:p>
            <a:pPr eaLnBrk="1" hangingPunct="1"/>
            <a:r>
              <a:rPr lang="en-US" sz="1600">
                <a:ea typeface="ヒラギノ角ゴ Pro W3" charset="-128"/>
                <a:cs typeface="ヒラギノ角ゴ Pro W3" charset="-128"/>
              </a:rPr>
              <a:t/>
            </a:r>
            <a:br>
              <a:rPr lang="en-US" sz="1600">
                <a:ea typeface="ヒラギノ角ゴ Pro W3" charset="-128"/>
                <a:cs typeface="ヒラギノ角ゴ Pro W3" charset="-128"/>
              </a:rPr>
            </a:br>
            <a:r>
              <a:rPr lang="en-US" b="1">
                <a:ea typeface="ヒラギノ角ゴ Pro W3" charset="-128"/>
                <a:cs typeface="ヒラギノ角ゴ Pro W3" charset="-128"/>
              </a:rPr>
              <a:t>RULES:</a:t>
            </a:r>
          </a:p>
          <a:p>
            <a:pPr eaLnBrk="1" hangingPunct="1">
              <a:buFontTx/>
              <a:buChar char="-"/>
            </a:pPr>
            <a:r>
              <a:rPr lang="en-US">
                <a:ea typeface="ヒラギノ角ゴ Pro W3" charset="-128"/>
                <a:cs typeface="ヒラギノ角ゴ Pro W3" charset="-128"/>
              </a:rPr>
              <a:t> </a:t>
            </a:r>
            <a:r>
              <a:rPr lang="en-US" b="1">
                <a:solidFill>
                  <a:srgbClr val="29D033"/>
                </a:solidFill>
                <a:ea typeface="ヒラギノ角ゴ Pro W3" charset="-128"/>
                <a:cs typeface="ヒラギノ角ゴ Pro W3" charset="-128"/>
              </a:rPr>
              <a:t>First INSULATE</a:t>
            </a:r>
          </a:p>
          <a:p>
            <a:pPr eaLnBrk="1" hangingPunct="1">
              <a:buFontTx/>
              <a:buChar char="-"/>
            </a:pPr>
            <a:r>
              <a:rPr lang="en-US">
                <a:solidFill>
                  <a:schemeClr val="bg2"/>
                </a:solidFill>
                <a:ea typeface="ヒラギノ角ゴ Pro W3" charset="-128"/>
                <a:cs typeface="ヒラギノ角ゴ Pro W3" charset="-128"/>
              </a:rPr>
              <a:t> </a:t>
            </a:r>
            <a:r>
              <a:rPr lang="en-US" i="1">
                <a:solidFill>
                  <a:schemeClr val="bg2"/>
                </a:solidFill>
                <a:ea typeface="ヒラギノ角ゴ Pro W3" charset="-128"/>
                <a:cs typeface="ヒラギノ角ゴ Pro W3" charset="-128"/>
              </a:rPr>
              <a:t>exceed</a:t>
            </a:r>
            <a:r>
              <a:rPr lang="en-US">
                <a:solidFill>
                  <a:schemeClr val="bg2"/>
                </a:solidFill>
                <a:ea typeface="ヒラギノ角ゴ Pro W3" charset="-128"/>
                <a:cs typeface="ヒラギノ角ゴ Pro W3" charset="-128"/>
              </a:rPr>
              <a:t> CODE requirements (DOUBLE the insulation amount or thickness)</a:t>
            </a:r>
          </a:p>
          <a:p>
            <a:pPr eaLnBrk="1" hangingPunct="1">
              <a:buFontTx/>
              <a:buChar char="-"/>
            </a:pPr>
            <a:r>
              <a:rPr lang="en-US">
                <a:solidFill>
                  <a:schemeClr val="bg2"/>
                </a:solidFill>
                <a:ea typeface="ヒラギノ角ゴ Pro W3" charset="-128"/>
                <a:cs typeface="ヒラギノ角ゴ Pro W3" charset="-128"/>
              </a:rPr>
              <a:t> minimize infiltration (build tight to reduce air changes)</a:t>
            </a:r>
          </a:p>
          <a:p>
            <a:pPr eaLnBrk="1" hangingPunct="1">
              <a:buFontTx/>
              <a:buChar char="-"/>
            </a:pPr>
            <a:r>
              <a:rPr lang="en-US">
                <a:solidFill>
                  <a:schemeClr val="bg2"/>
                </a:solidFill>
                <a:ea typeface="ヒラギノ角ゴ Pro W3" charset="-128"/>
                <a:cs typeface="ヒラギノ角ゴ Pro W3" charset="-128"/>
              </a:rPr>
              <a:t> </a:t>
            </a:r>
            <a:r>
              <a:rPr lang="en-US" b="1">
                <a:solidFill>
                  <a:srgbClr val="29D033"/>
                </a:solidFill>
                <a:ea typeface="ヒラギノ角ゴ Pro W3" charset="-128"/>
                <a:cs typeface="ヒラギノ角ゴ Pro W3" charset="-128"/>
              </a:rPr>
              <a:t>Then INSOLATE (let the sun shine in and heat up your thermal mass)</a:t>
            </a:r>
          </a:p>
          <a:p>
            <a:pPr eaLnBrk="1" hangingPunct="1">
              <a:buFontTx/>
              <a:buChar char="-"/>
            </a:pPr>
            <a:r>
              <a:rPr lang="en-US">
                <a:solidFill>
                  <a:srgbClr val="29D033"/>
                </a:solidFill>
                <a:ea typeface="ヒラギノ角ゴ Pro W3" charset="-128"/>
                <a:cs typeface="ヒラギノ角ゴ Pro W3" charset="-128"/>
              </a:rPr>
              <a:t> ORIENT AND SITE THE BUILDING PROPERLY FOR THE SUN</a:t>
            </a:r>
          </a:p>
          <a:p>
            <a:pPr eaLnBrk="1" hangingPunct="1">
              <a:buFontTx/>
              <a:buChar char="-"/>
            </a:pPr>
            <a:r>
              <a:rPr lang="en-US">
                <a:solidFill>
                  <a:schemeClr val="bg2"/>
                </a:solidFill>
                <a:ea typeface="ヒラギノ角ゴ Pro W3" charset="-128"/>
                <a:cs typeface="ヒラギノ角ゴ Pro W3" charset="-128"/>
              </a:rPr>
              <a:t> maximize south facing windows for easier control</a:t>
            </a:r>
            <a:endParaRPr lang="en-US" b="1">
              <a:solidFill>
                <a:srgbClr val="29D033"/>
              </a:solidFill>
              <a:ea typeface="ヒラギノ角ゴ Pro W3" charset="-128"/>
              <a:cs typeface="ヒラギノ角ゴ Pro W3" charset="-128"/>
            </a:endParaRPr>
          </a:p>
          <a:p>
            <a:pPr eaLnBrk="1" hangingPunct="1">
              <a:buFontTx/>
              <a:buChar char="-"/>
            </a:pPr>
            <a:r>
              <a:rPr lang="en-US">
                <a:solidFill>
                  <a:schemeClr val="bg2"/>
                </a:solidFill>
                <a:ea typeface="ヒラギノ角ゴ Pro W3" charset="-128"/>
                <a:cs typeface="ヒラギノ角ゴ Pro W3" charset="-128"/>
              </a:rPr>
              <a:t> fenestrate for DIRECT GAIN</a:t>
            </a:r>
          </a:p>
          <a:p>
            <a:pPr eaLnBrk="1" hangingPunct="1">
              <a:buFontTx/>
              <a:buChar char="-"/>
            </a:pPr>
            <a:r>
              <a:rPr lang="en-US">
                <a:solidFill>
                  <a:schemeClr val="bg2"/>
                </a:solidFill>
                <a:ea typeface="ヒラギノ角ゴ Pro W3" charset="-128"/>
                <a:cs typeface="ヒラギノ角ゴ Pro W3" charset="-128"/>
              </a:rPr>
              <a:t> apply THERMAL MASS inside the building envelope to store the FREE SOLAR HEAT  </a:t>
            </a:r>
          </a:p>
          <a:p>
            <a:pPr eaLnBrk="1" hangingPunct="1">
              <a:buFontTx/>
              <a:buChar char="-"/>
            </a:pPr>
            <a:r>
              <a:rPr lang="en-US">
                <a:solidFill>
                  <a:schemeClr val="bg2"/>
                </a:solidFill>
                <a:ea typeface="ヒラギノ角ゴ Pro W3" charset="-128"/>
                <a:cs typeface="ヒラギノ角ゴ Pro W3" charset="-128"/>
              </a:rPr>
              <a:t> create a sheltered MICROCLIMATE to make it LESS cold</a:t>
            </a:r>
          </a:p>
          <a:p>
            <a:pPr eaLnBrk="1" hangingPunct="1">
              <a:spcBef>
                <a:spcPct val="0"/>
              </a:spcBef>
            </a:pPr>
            <a:endParaRPr lang="en-US">
              <a:ea typeface="ヒラギノ角ゴ Pro W3" charset="-128"/>
              <a:cs typeface="ヒラギノ角ゴ Pro W3"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91E57E8-8EA1-F24A-A66B-E25335044716}" type="slidenum">
              <a:rPr lang="en-US">
                <a:latin typeface="Arial" charset="0"/>
                <a:ea typeface="ヒラギノ角ゴ Pro W3" charset="-128"/>
                <a:cs typeface="ヒラギノ角ゴ Pro W3" charset="-128"/>
              </a:rPr>
              <a:pPr/>
              <a:t>28</a:t>
            </a:fld>
            <a:endParaRPr lang="en-US">
              <a:latin typeface="Arial" charset="0"/>
              <a:ea typeface="ヒラギノ角ゴ Pro W3" charset="-128"/>
              <a:cs typeface="ヒラギノ角ゴ Pro W3" charset="-128"/>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spcBef>
                <a:spcPct val="0"/>
              </a:spcBef>
            </a:pPr>
            <a:r>
              <a:rPr lang="en-US" b="1">
                <a:ea typeface="ヒラギノ角ゴ Pro W3" charset="-128"/>
                <a:cs typeface="ヒラギノ角ゴ Pro W3" charset="-128"/>
              </a:rPr>
              <a:t>Bio-climatic Design: </a:t>
            </a:r>
            <a:r>
              <a:rPr lang="en-US" b="1">
                <a:solidFill>
                  <a:srgbClr val="FFC000"/>
                </a:solidFill>
                <a:ea typeface="ヒラギノ角ゴ Pro W3" charset="-128"/>
                <a:cs typeface="ヒラギノ角ゴ Pro W3" charset="-128"/>
              </a:rPr>
              <a:t>HOT-ARID</a:t>
            </a:r>
          </a:p>
          <a:p>
            <a:pPr eaLnBrk="1" hangingPunct="1">
              <a:spcBef>
                <a:spcPct val="0"/>
              </a:spcBef>
            </a:pPr>
            <a:endParaRPr lang="en-US">
              <a:solidFill>
                <a:srgbClr val="FFC000"/>
              </a:solidFill>
              <a:ea typeface="ヒラギノ角ゴ Pro W3" charset="-128"/>
              <a:cs typeface="ヒラギノ角ゴ Pro W3" charset="-128"/>
            </a:endParaRPr>
          </a:p>
          <a:p>
            <a:pPr eaLnBrk="1" hangingPunct="1"/>
            <a:r>
              <a:rPr lang="en-US" sz="1400">
                <a:ea typeface="ヒラギノ角ゴ Pro W3" charset="-128"/>
                <a:cs typeface="ヒラギノ角ゴ Pro W3" charset="-128"/>
              </a:rPr>
              <a:t>This zone exists where  </a:t>
            </a:r>
            <a:r>
              <a:rPr lang="en-US" sz="1400" b="1">
                <a:ea typeface="ヒラギノ角ゴ Pro W3" charset="-128"/>
                <a:cs typeface="ヒラギノ角ゴ Pro W3" charset="-128"/>
              </a:rPr>
              <a:t>very high summer temperatures</a:t>
            </a:r>
            <a:r>
              <a:rPr lang="en-US" sz="1400">
                <a:ea typeface="ヒラギノ角ゴ Pro W3" charset="-128"/>
                <a:cs typeface="ヒラギノ角ゴ Pro W3" charset="-128"/>
              </a:rPr>
              <a:t> with great fluctuation predominate with </a:t>
            </a:r>
            <a:r>
              <a:rPr lang="en-US" sz="1400" b="1">
                <a:ea typeface="ヒラギノ角ゴ Pro W3" charset="-128"/>
                <a:cs typeface="ヒラギノ角ゴ Pro W3" charset="-128"/>
              </a:rPr>
              <a:t>dry conditions </a:t>
            </a:r>
            <a:r>
              <a:rPr lang="en-US" sz="1400">
                <a:ea typeface="ヒラギノ角ゴ Pro W3" charset="-128"/>
                <a:cs typeface="ヒラギノ角ゴ Pro W3" charset="-128"/>
              </a:rPr>
              <a:t>throughout the year. </a:t>
            </a:r>
            <a:r>
              <a:rPr lang="en-US" sz="1400" b="1">
                <a:solidFill>
                  <a:srgbClr val="0040CC"/>
                </a:solidFill>
                <a:ea typeface="ヒラギノ角ゴ Pro W3" charset="-128"/>
                <a:cs typeface="ヒラギノ角ゴ Pro W3" charset="-128"/>
              </a:rPr>
              <a:t>Cooling degrees days</a:t>
            </a:r>
            <a:r>
              <a:rPr lang="en-US" sz="1400" b="1">
                <a:ea typeface="ヒラギノ角ゴ Pro W3" charset="-128"/>
                <a:cs typeface="ヒラギノ角ゴ Pro W3" charset="-128"/>
              </a:rPr>
              <a:t> greatly exceed heating degree days.</a:t>
            </a:r>
          </a:p>
          <a:p>
            <a:pPr eaLnBrk="1" hangingPunct="1"/>
            <a:r>
              <a:rPr lang="en-US" sz="1400" b="1">
                <a:ea typeface="ヒラギノ角ゴ Pro W3" charset="-128"/>
                <a:cs typeface="ヒラギノ角ゴ Pro W3" charset="-128"/>
              </a:rPr>
              <a:t/>
            </a:r>
            <a:br>
              <a:rPr lang="en-US" sz="1400" b="1">
                <a:ea typeface="ヒラギノ角ゴ Pro W3" charset="-128"/>
                <a:cs typeface="ヒラギノ角ゴ Pro W3" charset="-128"/>
              </a:rPr>
            </a:br>
            <a:r>
              <a:rPr lang="en-US" b="1">
                <a:ea typeface="ヒラギノ角ゴ Pro W3" charset="-128"/>
                <a:cs typeface="ヒラギノ角ゴ Pro W3" charset="-128"/>
              </a:rPr>
              <a:t>RULES:</a:t>
            </a:r>
          </a:p>
          <a:p>
            <a:pPr eaLnBrk="1" hangingPunct="1">
              <a:buFontTx/>
              <a:buChar char="-"/>
            </a:pPr>
            <a:r>
              <a:rPr lang="en-US">
                <a:ea typeface="ヒラギノ角ゴ Pro W3" charset="-128"/>
                <a:cs typeface="ヒラギノ角ゴ Pro W3" charset="-128"/>
              </a:rPr>
              <a:t> </a:t>
            </a:r>
            <a:r>
              <a:rPr lang="en-US">
                <a:solidFill>
                  <a:schemeClr val="bg2"/>
                </a:solidFill>
                <a:ea typeface="ヒラギノ角ゴ Pro W3" charset="-128"/>
                <a:cs typeface="ヒラギノ角ゴ Pro W3" charset="-128"/>
              </a:rPr>
              <a:t>Solar avoidance : keep DIRECT SOLAR GAIN out of the building</a:t>
            </a:r>
          </a:p>
          <a:p>
            <a:pPr eaLnBrk="1" hangingPunct="1">
              <a:buFontTx/>
              <a:buChar char="-"/>
            </a:pPr>
            <a:r>
              <a:rPr lang="en-US">
                <a:solidFill>
                  <a:schemeClr val="bg2"/>
                </a:solidFill>
                <a:ea typeface="ヒラギノ角ゴ Pro W3" charset="-128"/>
                <a:cs typeface="ヒラギノ角ゴ Pro W3" charset="-128"/>
              </a:rPr>
              <a:t> avoid daytime ventilation</a:t>
            </a:r>
          </a:p>
          <a:p>
            <a:pPr eaLnBrk="1" hangingPunct="1">
              <a:buFontTx/>
              <a:buChar char="-"/>
            </a:pPr>
            <a:r>
              <a:rPr lang="en-US">
                <a:solidFill>
                  <a:schemeClr val="bg2"/>
                </a:solidFill>
                <a:ea typeface="ヒラギノ角ゴ Pro W3" charset="-128"/>
                <a:cs typeface="ヒラギノ角ゴ Pro W3" charset="-128"/>
              </a:rPr>
              <a:t> promote nighttime flushing with cool evening air</a:t>
            </a:r>
          </a:p>
          <a:p>
            <a:pPr eaLnBrk="1" hangingPunct="1">
              <a:buFontTx/>
              <a:buChar char="-"/>
            </a:pPr>
            <a:r>
              <a:rPr lang="en-US">
                <a:solidFill>
                  <a:schemeClr val="bg2"/>
                </a:solidFill>
                <a:ea typeface="ヒラギノ角ゴ Pro W3" charset="-128"/>
                <a:cs typeface="ヒラギノ角ゴ Pro W3" charset="-128"/>
              </a:rPr>
              <a:t> achieve daylighting by reflectance and use of LIGHT non-heat absorbing colours</a:t>
            </a:r>
          </a:p>
          <a:p>
            <a:pPr eaLnBrk="1" hangingPunct="1">
              <a:buFontTx/>
              <a:buChar char="-"/>
            </a:pPr>
            <a:r>
              <a:rPr lang="en-US">
                <a:solidFill>
                  <a:schemeClr val="bg2"/>
                </a:solidFill>
                <a:ea typeface="ヒラギノ角ゴ Pro W3" charset="-128"/>
                <a:cs typeface="ヒラギノ角ゴ Pro W3" charset="-128"/>
              </a:rPr>
              <a:t> create a cooler MICROCLIMATE by using light / lightweight materials</a:t>
            </a:r>
          </a:p>
          <a:p>
            <a:pPr eaLnBrk="1" hangingPunct="1">
              <a:buFontTx/>
              <a:buChar char="-"/>
            </a:pPr>
            <a:r>
              <a:rPr lang="en-US">
                <a:solidFill>
                  <a:schemeClr val="bg2"/>
                </a:solidFill>
                <a:ea typeface="ヒラギノ角ゴ Pro W3" charset="-128"/>
                <a:cs typeface="ヒラギノ角ゴ Pro W3" charset="-128"/>
              </a:rPr>
              <a:t> respect the DIURNAL CYCLE</a:t>
            </a:r>
          </a:p>
          <a:p>
            <a:pPr eaLnBrk="1" hangingPunct="1">
              <a:buFontTx/>
              <a:buChar char="-"/>
            </a:pPr>
            <a:r>
              <a:rPr lang="en-US">
                <a:solidFill>
                  <a:schemeClr val="bg2"/>
                </a:solidFill>
                <a:ea typeface="ヒラギノ角ゴ Pro W3" charset="-128"/>
                <a:cs typeface="ヒラギノ角ゴ Pro W3" charset="-128"/>
              </a:rPr>
              <a:t> use heavy mass for walls and DO NOT INSULATE</a:t>
            </a:r>
          </a:p>
          <a:p>
            <a:pPr eaLnBrk="1" hangingPunct="1">
              <a:spcBef>
                <a:spcPct val="0"/>
              </a:spcBef>
            </a:pPr>
            <a:endParaRPr lang="en-US">
              <a:ea typeface="ヒラギノ角ゴ Pro W3" charset="-128"/>
              <a:cs typeface="ヒラギノ角ゴ Pro W3"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EC22D1B-3C6D-0F4B-A650-378303E8F8A0}" type="slidenum">
              <a:rPr lang="en-US">
                <a:latin typeface="Arial" charset="0"/>
                <a:ea typeface="ヒラギノ角ゴ Pro W3" charset="-128"/>
                <a:cs typeface="ヒラギノ角ゴ Pro W3" charset="-128"/>
              </a:rPr>
              <a:pPr/>
              <a:t>29</a:t>
            </a:fld>
            <a:endParaRPr lang="en-US">
              <a:latin typeface="Arial" charset="0"/>
              <a:ea typeface="ヒラギノ角ゴ Pro W3" charset="-128"/>
              <a:cs typeface="ヒラギノ角ゴ Pro W3" charset="-128"/>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spcBef>
                <a:spcPct val="0"/>
              </a:spcBef>
            </a:pPr>
            <a:r>
              <a:rPr lang="en-US" b="1">
                <a:ea typeface="ヒラギノ角ゴ Pro W3" charset="-128"/>
                <a:cs typeface="ヒラギノ角ゴ Pro W3" charset="-128"/>
              </a:rPr>
              <a:t>Bio-climatic Design: </a:t>
            </a:r>
            <a:r>
              <a:rPr lang="en-US" b="1">
                <a:solidFill>
                  <a:srgbClr val="29D033"/>
                </a:solidFill>
                <a:ea typeface="ヒラギノ角ゴ Pro W3" charset="-128"/>
                <a:cs typeface="ヒラギノ角ゴ Pro W3" charset="-128"/>
              </a:rPr>
              <a:t>HOT-HUMID</a:t>
            </a:r>
          </a:p>
          <a:p>
            <a:pPr eaLnBrk="1" hangingPunct="1">
              <a:spcBef>
                <a:spcPct val="0"/>
              </a:spcBef>
            </a:pPr>
            <a:endParaRPr lang="en-US">
              <a:solidFill>
                <a:srgbClr val="29D033"/>
              </a:solidFill>
              <a:ea typeface="ヒラギノ角ゴ Pro W3" charset="-128"/>
              <a:cs typeface="ヒラギノ角ゴ Pro W3" charset="-128"/>
            </a:endParaRPr>
          </a:p>
          <a:p>
            <a:pPr eaLnBrk="1" hangingPunct="1"/>
            <a:r>
              <a:rPr lang="en-US" sz="1400">
                <a:ea typeface="ヒラギノ角ゴ Pro W3" charset="-128"/>
                <a:cs typeface="ヒラギノ角ゴ Pro W3" charset="-128"/>
              </a:rPr>
              <a:t>This zone exists where  </a:t>
            </a:r>
            <a:r>
              <a:rPr lang="en-US" sz="1400" b="1">
                <a:ea typeface="ヒラギノ角ゴ Pro W3" charset="-128"/>
                <a:cs typeface="ヒラギノ角ゴ Pro W3" charset="-128"/>
              </a:rPr>
              <a:t>warm to hot</a:t>
            </a:r>
            <a:r>
              <a:rPr lang="en-US" sz="1400">
                <a:ea typeface="ヒラギノ角ゴ Pro W3" charset="-128"/>
                <a:cs typeface="ヒラギノ角ゴ Pro W3" charset="-128"/>
              </a:rPr>
              <a:t> stable conditions predominate with </a:t>
            </a:r>
            <a:r>
              <a:rPr lang="en-US" sz="1400" b="1">
                <a:ea typeface="ヒラギノ角ゴ Pro W3" charset="-128"/>
                <a:cs typeface="ヒラギノ角ゴ Pro W3" charset="-128"/>
              </a:rPr>
              <a:t>high humidity</a:t>
            </a:r>
            <a:r>
              <a:rPr lang="en-US" sz="1400">
                <a:ea typeface="ヒラギノ角ゴ Pro W3" charset="-128"/>
                <a:cs typeface="ヒラギノ角ゴ Pro W3" charset="-128"/>
              </a:rPr>
              <a:t> throughout the year. </a:t>
            </a:r>
            <a:r>
              <a:rPr lang="en-US" sz="1400" b="1">
                <a:solidFill>
                  <a:srgbClr val="0040CC"/>
                </a:solidFill>
                <a:ea typeface="ヒラギノ角ゴ Pro W3" charset="-128"/>
                <a:cs typeface="ヒラギノ角ゴ Pro W3" charset="-128"/>
              </a:rPr>
              <a:t>Cooling degrees days </a:t>
            </a:r>
            <a:r>
              <a:rPr lang="en-US" sz="1400" b="1">
                <a:ea typeface="ヒラギノ角ゴ Pro W3" charset="-128"/>
                <a:cs typeface="ヒラギノ角ゴ Pro W3" charset="-128"/>
              </a:rPr>
              <a:t>greatly exceed heating degree days.</a:t>
            </a:r>
            <a:endParaRPr lang="en-US" sz="1400">
              <a:ea typeface="ヒラギノ角ゴ Pro W3" charset="-128"/>
              <a:cs typeface="ヒラギノ角ゴ Pro W3" charset="-128"/>
            </a:endParaRPr>
          </a:p>
          <a:p>
            <a:pPr eaLnBrk="1" hangingPunct="1"/>
            <a:r>
              <a:rPr lang="en-US" sz="1400">
                <a:ea typeface="ヒラギノ角ゴ Pro W3" charset="-128"/>
                <a:cs typeface="ヒラギノ角ゴ Pro W3" charset="-128"/>
              </a:rPr>
              <a:t/>
            </a:r>
            <a:br>
              <a:rPr lang="en-US" sz="1400">
                <a:ea typeface="ヒラギノ角ゴ Pro W3" charset="-128"/>
                <a:cs typeface="ヒラギノ角ゴ Pro W3" charset="-128"/>
              </a:rPr>
            </a:br>
            <a:r>
              <a:rPr lang="en-US" b="1">
                <a:ea typeface="ヒラギノ角ゴ Pro W3" charset="-128"/>
                <a:cs typeface="ヒラギノ角ゴ Pro W3" charset="-128"/>
              </a:rPr>
              <a:t>RULES:</a:t>
            </a:r>
          </a:p>
          <a:p>
            <a:pPr eaLnBrk="1" hangingPunct="1">
              <a:buFontTx/>
              <a:buChar char="-"/>
            </a:pPr>
            <a:r>
              <a:rPr lang="en-US" b="1">
                <a:ea typeface="ヒラギノ角ゴ Pro W3" charset="-128"/>
                <a:cs typeface="ヒラギノ角ゴ Pro W3" charset="-128"/>
              </a:rPr>
              <a:t> </a:t>
            </a:r>
            <a:r>
              <a:rPr lang="en-US">
                <a:solidFill>
                  <a:srgbClr val="29D033"/>
                </a:solidFill>
                <a:ea typeface="ヒラギノ角ゴ Pro W3" charset="-128"/>
                <a:cs typeface="ヒラギノ角ゴ Pro W3" charset="-128"/>
              </a:rPr>
              <a:t>SOLAR AVOIDANCE</a:t>
            </a:r>
            <a:r>
              <a:rPr lang="en-US">
                <a:solidFill>
                  <a:schemeClr val="bg2"/>
                </a:solidFill>
                <a:ea typeface="ヒラギノ角ゴ Pro W3" charset="-128"/>
                <a:cs typeface="ヒラギノ角ゴ Pro W3" charset="-128"/>
              </a:rPr>
              <a:t> : large roofs with overhangs that shade walls and to allow windows open at all times</a:t>
            </a:r>
          </a:p>
          <a:p>
            <a:pPr eaLnBrk="1" hangingPunct="1">
              <a:buFontTx/>
              <a:buChar char="-"/>
            </a:pPr>
            <a:r>
              <a:rPr lang="en-US">
                <a:solidFill>
                  <a:schemeClr val="bg2"/>
                </a:solidFill>
                <a:ea typeface="ヒラギノ角ゴ Pro W3" charset="-128"/>
                <a:cs typeface="ヒラギノ角ゴ Pro W3" charset="-128"/>
              </a:rPr>
              <a:t> </a:t>
            </a:r>
            <a:r>
              <a:rPr lang="en-US">
                <a:solidFill>
                  <a:srgbClr val="29D033"/>
                </a:solidFill>
                <a:ea typeface="ヒラギノ角ゴ Pro W3" charset="-128"/>
                <a:cs typeface="ヒラギノ角ゴ Pro W3" charset="-128"/>
              </a:rPr>
              <a:t>PROMOTE VENTILATION</a:t>
            </a:r>
          </a:p>
          <a:p>
            <a:pPr eaLnBrk="1" hangingPunct="1">
              <a:buFontTx/>
              <a:buChar char="-"/>
            </a:pPr>
            <a:r>
              <a:rPr lang="en-US">
                <a:solidFill>
                  <a:schemeClr val="bg2"/>
                </a:solidFill>
                <a:ea typeface="ヒラギノ角ゴ Pro W3" charset="-128"/>
                <a:cs typeface="ヒラギノ角ゴ Pro W3" charset="-128"/>
              </a:rPr>
              <a:t> USE LIGHTWEIGHT MATERIALS that do not hold heat and that will not promote condensation and dampness (mold/mildew)</a:t>
            </a:r>
          </a:p>
          <a:p>
            <a:pPr eaLnBrk="1" hangingPunct="1">
              <a:buFontTx/>
              <a:buChar char="-"/>
            </a:pPr>
            <a:r>
              <a:rPr lang="en-US">
                <a:solidFill>
                  <a:schemeClr val="bg2"/>
                </a:solidFill>
                <a:ea typeface="ヒラギノ角ゴ Pro W3" charset="-128"/>
                <a:cs typeface="ヒラギノ角ゴ Pro W3" charset="-128"/>
              </a:rPr>
              <a:t> </a:t>
            </a:r>
            <a:r>
              <a:rPr lang="en-US" i="1">
                <a:solidFill>
                  <a:schemeClr val="bg2"/>
                </a:solidFill>
                <a:ea typeface="ヒラギノ角ゴ Pro W3" charset="-128"/>
                <a:cs typeface="ヒラギノ角ゴ Pro W3" charset="-128"/>
              </a:rPr>
              <a:t>eliminate basements and concrete</a:t>
            </a:r>
          </a:p>
          <a:p>
            <a:pPr eaLnBrk="1" hangingPunct="1">
              <a:buFontTx/>
              <a:buChar char="-"/>
            </a:pPr>
            <a:r>
              <a:rPr lang="en-US">
                <a:solidFill>
                  <a:schemeClr val="bg2"/>
                </a:solidFill>
                <a:ea typeface="ヒラギノ角ゴ Pro W3" charset="-128"/>
                <a:cs typeface="ヒラギノ角ゴ Pro W3" charset="-128"/>
              </a:rPr>
              <a:t> use STACK EFFECT to ventilate through high spaces</a:t>
            </a:r>
          </a:p>
          <a:p>
            <a:pPr eaLnBrk="1" hangingPunct="1">
              <a:buFontTx/>
              <a:buChar char="-"/>
            </a:pPr>
            <a:r>
              <a:rPr lang="en-US">
                <a:solidFill>
                  <a:schemeClr val="bg2"/>
                </a:solidFill>
                <a:ea typeface="ヒラギノ角ゴ Pro W3" charset="-128"/>
                <a:cs typeface="ヒラギノ角ゴ Pro W3" charset="-128"/>
              </a:rPr>
              <a:t> use of COURTYARDS and semi-enclosed outside spaces </a:t>
            </a:r>
          </a:p>
          <a:p>
            <a:pPr eaLnBrk="1" hangingPunct="1">
              <a:buFontTx/>
              <a:buChar char="-"/>
            </a:pPr>
            <a:r>
              <a:rPr lang="en-US">
                <a:solidFill>
                  <a:schemeClr val="bg2"/>
                </a:solidFill>
                <a:ea typeface="ヒラギノ角ゴ Pro W3" charset="-128"/>
                <a:cs typeface="ヒラギノ角ゴ Pro W3" charset="-128"/>
              </a:rPr>
              <a:t> use WATER FEATURES for cooling</a:t>
            </a:r>
          </a:p>
          <a:p>
            <a:pPr eaLnBrk="1" hangingPunct="1">
              <a:spcBef>
                <a:spcPct val="0"/>
              </a:spcBef>
            </a:pPr>
            <a:endParaRPr lang="en-US">
              <a:ea typeface="ヒラギノ角ゴ Pro W3" charset="-128"/>
              <a:cs typeface="ヒラギノ角ゴ Pro W3"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BB2BB414-F7CC-AE49-A417-781828E83213}" type="slidenum">
              <a:rPr lang="en-US">
                <a:latin typeface="Arial" charset="0"/>
                <a:ea typeface="ヒラギノ角ゴ Pro W3" charset="-128"/>
                <a:cs typeface="ヒラギノ角ゴ Pro W3" charset="-128"/>
              </a:rPr>
              <a:pPr/>
              <a:t>30</a:t>
            </a:fld>
            <a:endParaRPr lang="en-US">
              <a:latin typeface="Arial" charset="0"/>
              <a:ea typeface="ヒラギノ角ゴ Pro W3" charset="-128"/>
              <a:cs typeface="ヒラギノ角ゴ Pro W3"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spcBef>
                <a:spcPct val="0"/>
              </a:spcBef>
            </a:pPr>
            <a:r>
              <a:rPr lang="en-US" b="1">
                <a:ea typeface="ヒラギノ角ゴ Pro W3" charset="-128"/>
                <a:cs typeface="ヒラギノ角ゴ Pro W3" charset="-128"/>
              </a:rPr>
              <a:t>Bio-climatic Design: </a:t>
            </a:r>
            <a:r>
              <a:rPr lang="en-US" b="1">
                <a:solidFill>
                  <a:srgbClr val="9C9CDF"/>
                </a:solidFill>
                <a:ea typeface="ヒラギノ角ゴ Pro W3" charset="-128"/>
                <a:cs typeface="ヒラギノ角ゴ Pro W3" charset="-128"/>
              </a:rPr>
              <a:t>TEMPERATE</a:t>
            </a:r>
          </a:p>
          <a:p>
            <a:pPr eaLnBrk="1" hangingPunct="1">
              <a:spcBef>
                <a:spcPct val="0"/>
              </a:spcBef>
            </a:pPr>
            <a:endParaRPr lang="en-US">
              <a:solidFill>
                <a:srgbClr val="9C9CDF"/>
              </a:solidFill>
              <a:ea typeface="ヒラギノ角ゴ Pro W3" charset="-128"/>
              <a:cs typeface="ヒラギノ角ゴ Pro W3" charset="-128"/>
            </a:endParaRPr>
          </a:p>
          <a:p>
            <a:pPr eaLnBrk="1" hangingPunct="1"/>
            <a:r>
              <a:rPr lang="en-US" sz="1400">
                <a:ea typeface="ヒラギノ角ゴ Pro W3" charset="-128"/>
                <a:cs typeface="ヒラギノ角ゴ Pro W3" charset="-128"/>
              </a:rPr>
              <a:t>This zone exists where the summers are hot and humid, and the winters are cold.  In much of the region the topography is generally flat, allowing cold winter winds to come in form the northwest and cool summer breezes to flow in from the southwest.  </a:t>
            </a:r>
            <a:r>
              <a:rPr lang="en-US" sz="1400" b="1">
                <a:ea typeface="ヒラギノ角ゴ Pro W3" charset="-128"/>
                <a:cs typeface="ヒラギノ角ゴ Pro W3" charset="-128"/>
              </a:rPr>
              <a:t>The four seasons are almost equally long.</a:t>
            </a:r>
          </a:p>
          <a:p>
            <a:pPr eaLnBrk="1" hangingPunct="1"/>
            <a:endParaRPr lang="en-US" sz="1400">
              <a:ea typeface="ヒラギノ角ゴ Pro W3" charset="-128"/>
              <a:cs typeface="ヒラギノ角ゴ Pro W3" charset="-128"/>
            </a:endParaRPr>
          </a:p>
          <a:p>
            <a:pPr eaLnBrk="1" hangingPunct="1"/>
            <a:r>
              <a:rPr lang="en-US" b="1">
                <a:ea typeface="ヒラギノ角ゴ Pro W3" charset="-128"/>
                <a:cs typeface="ヒラギノ角ゴ Pro W3" charset="-128"/>
              </a:rPr>
              <a:t>RULES:</a:t>
            </a:r>
          </a:p>
          <a:p>
            <a:pPr eaLnBrk="1" hangingPunct="1">
              <a:buFontTx/>
              <a:buChar char="-"/>
            </a:pPr>
            <a:r>
              <a:rPr lang="en-US">
                <a:ea typeface="ヒラギノ角ゴ Pro W3" charset="-128"/>
                <a:cs typeface="ヒラギノ角ゴ Pro W3" charset="-128"/>
              </a:rPr>
              <a:t> </a:t>
            </a:r>
            <a:r>
              <a:rPr lang="en-US">
                <a:solidFill>
                  <a:schemeClr val="bg2"/>
                </a:solidFill>
                <a:ea typeface="ヒラギノ角ゴ Pro W3" charset="-128"/>
                <a:cs typeface="ヒラギノ角ゴ Pro W3" charset="-128"/>
              </a:rPr>
              <a:t>BALANCE  strategies between COLD and HOT-HUMID</a:t>
            </a:r>
          </a:p>
          <a:p>
            <a:pPr eaLnBrk="1" hangingPunct="1">
              <a:buFontTx/>
              <a:buChar char="-"/>
            </a:pPr>
            <a:r>
              <a:rPr lang="en-US">
                <a:solidFill>
                  <a:schemeClr val="bg2"/>
                </a:solidFill>
                <a:ea typeface="ヒラギノ角ゴ Pro W3" charset="-128"/>
                <a:cs typeface="ヒラギノ角ゴ Pro W3" charset="-128"/>
              </a:rPr>
              <a:t> maximize flexibility in order to be able to modify the envelope for varying climatic conditions</a:t>
            </a:r>
          </a:p>
          <a:p>
            <a:pPr eaLnBrk="1" hangingPunct="1">
              <a:buFontTx/>
              <a:buChar char="-"/>
            </a:pPr>
            <a:r>
              <a:rPr lang="en-US">
                <a:solidFill>
                  <a:schemeClr val="bg2"/>
                </a:solidFill>
                <a:ea typeface="ヒラギノ角ゴ Pro W3" charset="-128"/>
                <a:cs typeface="ヒラギノ角ゴ Pro W3" charset="-128"/>
              </a:rPr>
              <a:t> understand the natural benefits of SOLAR ANGLES that shade during the warm months and allow for heating during the cool months</a:t>
            </a:r>
          </a:p>
          <a:p>
            <a:pPr eaLnBrk="1" hangingPunct="1">
              <a:spcBef>
                <a:spcPct val="0"/>
              </a:spcBef>
            </a:pPr>
            <a:endParaRPr lang="en-US">
              <a:ea typeface="ヒラギノ角ゴ Pro W3" charset="-128"/>
              <a:cs typeface="ヒラギノ角ゴ Pro W3"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ACADFED4-7E29-0445-8437-B93D133FEA75}" type="slidenum">
              <a:rPr lang="en-US">
                <a:latin typeface="Arial" charset="0"/>
                <a:ea typeface="ヒラギノ角ゴ Pro W3" charset="-128"/>
                <a:cs typeface="ヒラギノ角ゴ Pro W3" charset="-128"/>
              </a:rPr>
              <a:pPr/>
              <a:t>31</a:t>
            </a:fld>
            <a:endParaRPr lang="en-US">
              <a:latin typeface="Arial" charset="0"/>
              <a:ea typeface="ヒラギノ角ゴ Pro W3" charset="-128"/>
              <a:cs typeface="ヒラギノ角ゴ Pro W3"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spcBef>
                <a:spcPct val="0"/>
              </a:spcBef>
            </a:pPr>
            <a:r>
              <a:rPr lang="en-US" b="1">
                <a:ea typeface="ヒラギノ角ゴ Pro W3" charset="-128"/>
                <a:cs typeface="ヒラギノ角ゴ Pro W3" charset="-128"/>
              </a:rPr>
              <a:t>The Most Important Lesson</a:t>
            </a:r>
          </a:p>
          <a:p>
            <a:pPr eaLnBrk="1" hangingPunct="1">
              <a:spcBef>
                <a:spcPct val="0"/>
              </a:spcBef>
            </a:pPr>
            <a:endParaRPr lang="en-US">
              <a:solidFill>
                <a:schemeClr val="bg1"/>
              </a:solidFill>
              <a:ea typeface="ヒラギノ角ゴ Pro W3" charset="-128"/>
              <a:cs typeface="ヒラギノ角ゴ Pro W3" charset="-128"/>
            </a:endParaRPr>
          </a:p>
          <a:p>
            <a:pPr eaLnBrk="1" hangingPunct="1"/>
            <a:r>
              <a:rPr lang="en-US">
                <a:ea typeface="Arial" charset="0"/>
                <a:cs typeface="Arial" charset="0"/>
              </a:rPr>
              <a:t>You SHOULD NOT design the same building for EVERY climate and let the MECHANICAL ENGINEERS just put larger equipment to solve the problem.</a:t>
            </a:r>
          </a:p>
          <a:p>
            <a:pPr eaLnBrk="1" hangingPunct="1"/>
            <a:endParaRPr lang="en-US">
              <a:ea typeface="Arial" charset="0"/>
              <a:cs typeface="Arial" charset="0"/>
            </a:endParaRPr>
          </a:p>
          <a:p>
            <a:pPr eaLnBrk="1" hangingPunct="1"/>
            <a:r>
              <a:rPr lang="en-US">
                <a:ea typeface="Arial" charset="0"/>
                <a:cs typeface="Arial" charset="0"/>
              </a:rPr>
              <a:t>Use the lessons of traditional vernacular architecture to begin to solve the energy and GHG issues of today!</a:t>
            </a:r>
          </a:p>
          <a:p>
            <a:pPr eaLnBrk="1" hangingPunct="1"/>
            <a:r>
              <a:rPr lang="en-US">
                <a:ea typeface="Arial" charset="0"/>
                <a:cs typeface="Arial" charset="0"/>
              </a:rPr>
              <a:t>THIS IS THE KEY TO REDUCING THE IMPACT AND ENERGY REQUIRED FOR ALL PROJECTS.</a:t>
            </a:r>
          </a:p>
          <a:p>
            <a:pPr eaLnBrk="1" hangingPunct="1">
              <a:spcBef>
                <a:spcPct val="0"/>
              </a:spcBef>
            </a:pPr>
            <a:endParaRPr lang="en-US">
              <a:ea typeface="ヒラギノ角ゴ Pro W3" charset="-128"/>
              <a:cs typeface="ヒラギノ角ゴ Pro W3"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E354837E-68E3-6B44-B69C-D749B56C05CD}" type="slidenum">
              <a:rPr lang="en-US">
                <a:latin typeface="Arial" charset="0"/>
                <a:ea typeface="ヒラギノ角ゴ Pro W3" charset="-128"/>
                <a:cs typeface="ヒラギノ角ゴ Pro W3" charset="-128"/>
              </a:rPr>
              <a:pPr/>
              <a:t>32</a:t>
            </a:fld>
            <a:endParaRPr lang="en-US">
              <a:latin typeface="Arial" charset="0"/>
              <a:ea typeface="ヒラギノ角ゴ Pro W3" charset="-128"/>
              <a:cs typeface="ヒラギノ角ゴ Pro W3" charset="-128"/>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b="1">
                <a:ea typeface="MS PGothic" pitchFamily="34" charset="-128"/>
                <a:cs typeface="MS PGothic" pitchFamily="34" charset="-128"/>
              </a:rPr>
              <a:t>Next, Reduce, Renew and Offset</a:t>
            </a:r>
          </a:p>
          <a:p>
            <a:pPr eaLnBrk="1" hangingPunct="1"/>
            <a:endParaRPr lang="en-US">
              <a:ea typeface="MS PGothic" pitchFamily="34" charset="-128"/>
              <a:cs typeface="MS PGothic" pitchFamily="34" charset="-128"/>
            </a:endParaRPr>
          </a:p>
          <a:p>
            <a:pPr eaLnBrk="1" hangingPunct="1"/>
            <a:r>
              <a:rPr lang="en-US" b="1">
                <a:ea typeface="MS PGothic" pitchFamily="34" charset="-128"/>
                <a:cs typeface="MS PGothic" pitchFamily="34" charset="-128"/>
              </a:rPr>
              <a:t>Or, a </a:t>
            </a:r>
            <a:r>
              <a:rPr lang="en-US" b="1" i="1">
                <a:ea typeface="MS PGothic" pitchFamily="34" charset="-128"/>
                <a:cs typeface="MS PGothic" pitchFamily="34" charset="-128"/>
              </a:rPr>
              <a:t>paradigm shift</a:t>
            </a:r>
            <a:r>
              <a:rPr lang="en-US" b="1">
                <a:ea typeface="MS PGothic" pitchFamily="34" charset="-128"/>
                <a:cs typeface="MS PGothic" pitchFamily="34" charset="-128"/>
              </a:rPr>
              <a:t>  from the recycling 3Rs of Reduce, Reuse and Recycle…</a:t>
            </a:r>
            <a:endParaRPr lang="en-CA">
              <a:ea typeface="MS PGothic" pitchFamily="34" charset="-128"/>
              <a:cs typeface="MS PGothic" pitchFamily="34" charset="-128"/>
            </a:endParaRPr>
          </a:p>
          <a:p>
            <a:pPr eaLnBrk="1" hangingPunct="1"/>
            <a:endParaRPr lang="en-US" b="1">
              <a:ea typeface="MS PGothic" pitchFamily="34" charset="-128"/>
              <a:cs typeface="MS PGothic" pitchFamily="34" charset="-128"/>
            </a:endParaRPr>
          </a:p>
          <a:p>
            <a:pPr eaLnBrk="1" hangingPunct="1"/>
            <a:r>
              <a:rPr lang="en-US" b="1">
                <a:ea typeface="MS PGothic" pitchFamily="34" charset="-128"/>
                <a:cs typeface="MS PGothic" pitchFamily="34" charset="-128"/>
              </a:rPr>
              <a:t>Reduce</a:t>
            </a:r>
            <a:r>
              <a:rPr lang="en-US">
                <a:ea typeface="MS PGothic" pitchFamily="34" charset="-128"/>
                <a:cs typeface="MS PGothic" pitchFamily="34" charset="-128"/>
              </a:rPr>
              <a:t> - build less, protect natural ecosystems, build smarter, and build efficiently </a:t>
            </a:r>
            <a:endParaRPr lang="en-CA">
              <a:ea typeface="MS PGothic" pitchFamily="34" charset="-128"/>
              <a:cs typeface="MS PGothic" pitchFamily="34" charset="-128"/>
            </a:endParaRPr>
          </a:p>
          <a:p>
            <a:pPr eaLnBrk="1" hangingPunct="1"/>
            <a:r>
              <a:rPr lang="en-US" b="1">
                <a:ea typeface="MS PGothic" pitchFamily="34" charset="-128"/>
                <a:cs typeface="MS PGothic" pitchFamily="34" charset="-128"/>
              </a:rPr>
              <a:t>Renew</a:t>
            </a:r>
            <a:r>
              <a:rPr lang="en-US">
                <a:ea typeface="MS PGothic" pitchFamily="34" charset="-128"/>
                <a:cs typeface="MS PGothic" pitchFamily="34" charset="-128"/>
              </a:rPr>
              <a:t> - use renewable energy, restore native ecosystems, replenish natural building materials, and use recycled and recyclable materials </a:t>
            </a:r>
            <a:endParaRPr lang="en-CA">
              <a:ea typeface="MS PGothic" pitchFamily="34" charset="-128"/>
              <a:cs typeface="MS PGothic" pitchFamily="34" charset="-128"/>
            </a:endParaRPr>
          </a:p>
          <a:p>
            <a:pPr eaLnBrk="1" hangingPunct="1"/>
            <a:r>
              <a:rPr lang="en-US" b="1">
                <a:ea typeface="MS PGothic" pitchFamily="34" charset="-128"/>
                <a:cs typeface="MS PGothic" pitchFamily="34" charset="-128"/>
              </a:rPr>
              <a:t>Offset</a:t>
            </a:r>
            <a:r>
              <a:rPr lang="en-US">
                <a:ea typeface="MS PGothic" pitchFamily="34" charset="-128"/>
                <a:cs typeface="MS PGothic" pitchFamily="34" charset="-128"/>
              </a:rPr>
              <a:t> - compensate for the carbon you can't eliminate and focus on local offset projects </a:t>
            </a:r>
            <a:endParaRPr lang="en-CA">
              <a:ea typeface="MS PGothic" pitchFamily="34" charset="-128"/>
              <a:cs typeface="MS PGothic" pitchFamily="34" charset="-128"/>
            </a:endParaRPr>
          </a:p>
          <a:p>
            <a:pPr eaLnBrk="1" hangingPunct="1"/>
            <a:endParaRPr lang="en-US">
              <a:ea typeface="MS PGothic" pitchFamily="34" charset="-128"/>
              <a:cs typeface="MS PGothic" pitchFamily="34" charset="-128"/>
            </a:endParaRPr>
          </a:p>
          <a:p>
            <a:pPr eaLnBrk="1" hangingPunct="1"/>
            <a:r>
              <a:rPr lang="en-US" b="1">
                <a:ea typeface="MS PGothic" pitchFamily="34" charset="-128"/>
                <a:cs typeface="MS PGothic" pitchFamily="34" charset="-128"/>
              </a:rPr>
              <a:t>This should result in a net impact reduction of the project!</a:t>
            </a:r>
            <a:endParaRPr lang="en-CA">
              <a:ea typeface="MS PGothic" pitchFamily="34" charset="-128"/>
              <a:cs typeface="MS PGothic" pitchFamily="34"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5E8A59B7-0F72-BB4E-92DC-96FAFF1A266F}" type="slidenum">
              <a:rPr lang="en-US">
                <a:latin typeface="Arial" charset="0"/>
                <a:ea typeface="ヒラギノ角ゴ Pro W3" charset="-128"/>
                <a:cs typeface="ヒラギノ角ゴ Pro W3" charset="-128"/>
              </a:rPr>
              <a:pPr/>
              <a:t>33</a:t>
            </a:fld>
            <a:endParaRPr lang="en-US">
              <a:latin typeface="Arial" charset="0"/>
              <a:ea typeface="ヒラギノ角ゴ Pro W3" charset="-128"/>
              <a:cs typeface="ヒラギノ角ゴ Pro W3" charset="-128"/>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a:solidFill>
                  <a:srgbClr val="CCCCCC"/>
                </a:solidFill>
                <a:ea typeface="ヒラギノ角ゴ Pro W3" charset="-128"/>
                <a:cs typeface="ヒラギノ角ゴ Pro W3" charset="-128"/>
              </a:rPr>
              <a:t>The Importance of Impact Reduction:</a:t>
            </a:r>
          </a:p>
          <a:p>
            <a:pPr eaLnBrk="1" hangingPunct="1"/>
            <a:endParaRPr lang="en-US">
              <a:solidFill>
                <a:srgbClr val="CCCCCC"/>
              </a:solidFill>
              <a:ea typeface="ヒラギノ角ゴ Pro W3" charset="-128"/>
              <a:cs typeface="ヒラギノ角ゴ Pro W3" charset="-128"/>
            </a:endParaRPr>
          </a:p>
          <a:p>
            <a:pPr eaLnBrk="1" hangingPunct="1"/>
            <a:r>
              <a:rPr lang="en-US">
                <a:ea typeface="ヒラギノ角ゴ Pro W3" charset="-128"/>
                <a:cs typeface="ヒラギノ角ゴ Pro W3" charset="-128"/>
              </a:rPr>
              <a:t>If the </a:t>
            </a:r>
            <a:r>
              <a:rPr lang="en-US" b="1">
                <a:ea typeface="ヒラギノ角ゴ Pro W3" charset="-128"/>
                <a:cs typeface="ヒラギノ角ゴ Pro W3" charset="-128"/>
              </a:rPr>
              <a:t>impact</a:t>
            </a:r>
            <a:r>
              <a:rPr lang="en-US">
                <a:ea typeface="ヒラギノ角ゴ Pro W3" charset="-128"/>
                <a:cs typeface="ヒラギノ角ゴ Pro W3" charset="-128"/>
              </a:rPr>
              <a:t> of the building is NOT reduced, it may be </a:t>
            </a:r>
            <a:r>
              <a:rPr lang="en-US" i="1">
                <a:ea typeface="ヒラギノ角ゴ Pro W3" charset="-128"/>
                <a:cs typeface="ヒラギノ角ゴ Pro W3" charset="-128"/>
              </a:rPr>
              <a:t>impossible</a:t>
            </a:r>
            <a:r>
              <a:rPr lang="en-US">
                <a:ea typeface="ヒラギノ角ゴ Pro W3" charset="-128"/>
                <a:cs typeface="ヒラギノ角ゴ Pro W3" charset="-128"/>
              </a:rPr>
              <a:t> to reduce the CO</a:t>
            </a:r>
            <a:r>
              <a:rPr lang="en-US" baseline="-25000">
                <a:ea typeface="ヒラギノ角ゴ Pro W3" charset="-128"/>
                <a:cs typeface="ヒラギノ角ゴ Pro W3" charset="-128"/>
              </a:rPr>
              <a:t>2</a:t>
            </a:r>
            <a:r>
              <a:rPr lang="en-US">
                <a:ea typeface="ヒラギノ角ゴ Pro W3" charset="-128"/>
                <a:cs typeface="ヒラギノ角ゴ Pro W3" charset="-128"/>
              </a:rPr>
              <a:t> to zero. Because:</a:t>
            </a:r>
            <a:br>
              <a:rPr lang="en-US">
                <a:ea typeface="ヒラギノ角ゴ Pro W3" charset="-128"/>
                <a:cs typeface="ヒラギノ角ゴ Pro W3" charset="-128"/>
              </a:rPr>
            </a:br>
            <a:endParaRPr lang="en-US">
              <a:ea typeface="ヒラギノ角ゴ Pro W3" charset="-128"/>
              <a:cs typeface="ヒラギノ角ゴ Pro W3" charset="-128"/>
            </a:endParaRPr>
          </a:p>
          <a:p>
            <a:pPr eaLnBrk="1" hangingPunct="1"/>
            <a:r>
              <a:rPr lang="en-US" sz="1600" b="1">
                <a:solidFill>
                  <a:srgbClr val="29D033"/>
                </a:solidFill>
                <a:ea typeface="ヒラギノ角ゴ Pro W3" charset="-128"/>
                <a:cs typeface="ヒラギノ角ゴ Pro W3" charset="-128"/>
              </a:rPr>
              <a:t>Understand that Site and location matter.</a:t>
            </a:r>
            <a:r>
              <a:rPr lang="en-US">
                <a:ea typeface="ヒラギノ角ゴ Pro W3" charset="-128"/>
                <a:cs typeface="ヒラギノ角ゴ Pro W3" charset="-128"/>
              </a:rPr>
              <a:t> </a:t>
            </a:r>
          </a:p>
          <a:p>
            <a:pPr eaLnBrk="1" hangingPunct="1">
              <a:buFontTx/>
              <a:buChar char="-"/>
            </a:pPr>
            <a:r>
              <a:rPr lang="en-US">
                <a:ea typeface="ヒラギノ角ゴ Pro W3" charset="-128"/>
                <a:cs typeface="ヒラギノ角ゴ Pro W3" charset="-128"/>
              </a:rPr>
              <a:t> you must </a:t>
            </a:r>
            <a:r>
              <a:rPr lang="en-US" b="1">
                <a:ea typeface="ヒラギノ角ゴ Pro W3" charset="-128"/>
                <a:cs typeface="ヒラギノ角ゴ Pro W3" charset="-128"/>
              </a:rPr>
              <a:t>Design for bio-regional site and climate</a:t>
            </a:r>
          </a:p>
          <a:p>
            <a:pPr eaLnBrk="1" hangingPunct="1">
              <a:buFontTx/>
              <a:buChar char="-"/>
            </a:pPr>
            <a:r>
              <a:rPr lang="en-US">
                <a:ea typeface="ヒラギノ角ゴ Pro W3" charset="-128"/>
                <a:cs typeface="ヒラギノ角ゴ Pro W3" charset="-128"/>
              </a:rPr>
              <a:t> you must start with an </a:t>
            </a:r>
            <a:r>
              <a:rPr lang="en-US" b="1">
                <a:ea typeface="ヒラギノ角ゴ Pro W3" charset="-128"/>
                <a:cs typeface="ヒラギノ角ゴ Pro W3" charset="-128"/>
              </a:rPr>
              <a:t>Orientation that is suitable for passive heating, cooling</a:t>
            </a:r>
            <a:br>
              <a:rPr lang="en-US" b="1">
                <a:ea typeface="ヒラギノ角ゴ Pro W3" charset="-128"/>
                <a:cs typeface="ヒラギノ角ゴ Pro W3" charset="-128"/>
              </a:rPr>
            </a:br>
            <a:r>
              <a:rPr lang="en-US" b="1">
                <a:ea typeface="ヒラギノ角ゴ Pro W3" charset="-128"/>
                <a:cs typeface="ヒラギノ角ゴ Pro W3" charset="-128"/>
              </a:rPr>
              <a:t>  and daylighting</a:t>
            </a:r>
          </a:p>
          <a:p>
            <a:pPr eaLnBrk="1" hangingPunct="1">
              <a:buFontTx/>
              <a:buChar char="-"/>
            </a:pPr>
            <a:r>
              <a:rPr lang="en-US">
                <a:ea typeface="ヒラギノ角ゴ Pro W3" charset="-128"/>
                <a:cs typeface="ヒラギノ角ゴ Pro W3" charset="-128"/>
              </a:rPr>
              <a:t> know if you are designing on a Brownfield or conserved ecosystem?</a:t>
            </a:r>
          </a:p>
          <a:p>
            <a:pPr eaLnBrk="1" hangingPunct="1">
              <a:buFontTx/>
              <a:buChar char="-"/>
            </a:pPr>
            <a:r>
              <a:rPr lang="en-US">
                <a:ea typeface="ヒラギノ角ゴ Pro W3" charset="-128"/>
                <a:cs typeface="ヒラギノ角ゴ Pro W3" charset="-128"/>
              </a:rPr>
              <a:t> is the Urban, suburban or rural? As this will change the environmental condition and potential of the site</a:t>
            </a:r>
          </a:p>
          <a:p>
            <a:pPr eaLnBrk="1" hangingPunct="1"/>
            <a:r>
              <a:rPr lang="en-US" sz="1600" b="1">
                <a:solidFill>
                  <a:srgbClr val="29D033"/>
                </a:solidFill>
                <a:ea typeface="ヒラギノ角ゴ Pro W3" charset="-128"/>
                <a:cs typeface="ヒラギノ角ゴ Pro W3" charset="-128"/>
              </a:rPr>
              <a:t>Understand that Disturbance is Impact.</a:t>
            </a:r>
            <a:r>
              <a:rPr lang="en-US" sz="1600">
                <a:ea typeface="ヒラギノ角ゴ Pro W3" charset="-128"/>
                <a:cs typeface="ヒラギノ角ゴ Pro W3" charset="-128"/>
              </a:rPr>
              <a:t> </a:t>
            </a:r>
          </a:p>
          <a:p>
            <a:pPr eaLnBrk="1" hangingPunct="1">
              <a:buFontTx/>
              <a:buChar char="-"/>
            </a:pPr>
            <a:r>
              <a:rPr lang="en-US">
                <a:ea typeface="ヒラギノ角ゴ Pro W3" charset="-128"/>
                <a:cs typeface="ヒラギノ角ゴ Pro W3" charset="-128"/>
              </a:rPr>
              <a:t>When you move soil around you </a:t>
            </a:r>
          </a:p>
          <a:p>
            <a:pPr eaLnBrk="1" hangingPunct="1"/>
            <a:r>
              <a:rPr lang="en-US">
                <a:ea typeface="ヒラギノ角ゴ Pro W3" charset="-128"/>
                <a:cs typeface="ヒラギノ角ゴ Pro W3" charset="-128"/>
              </a:rPr>
              <a:t>release carbon</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F564698-A985-BF46-B54F-FDDE1778414F}" type="slidenum">
              <a:rPr lang="en-US">
                <a:latin typeface="Arial" charset="0"/>
                <a:ea typeface="ヒラギノ角ゴ Pro W3" charset="-128"/>
                <a:cs typeface="ヒラギノ角ゴ Pro W3" charset="-128"/>
              </a:rPr>
              <a:pPr/>
              <a:t>34</a:t>
            </a:fld>
            <a:endParaRPr lang="en-US">
              <a:latin typeface="Arial" charset="0"/>
              <a:ea typeface="ヒラギノ角ゴ Pro W3" charset="-128"/>
              <a:cs typeface="ヒラギノ角ゴ Pro W3" charset="-128"/>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b="1">
                <a:solidFill>
                  <a:srgbClr val="29D033"/>
                </a:solidFill>
                <a:ea typeface="MS PGothic" pitchFamily="34" charset="-128"/>
                <a:cs typeface="MS PGothic" pitchFamily="34" charset="-128"/>
              </a:rPr>
              <a:t>Smaller is better!!!</a:t>
            </a:r>
          </a:p>
          <a:p>
            <a:pPr eaLnBrk="1" hangingPunct="1"/>
            <a:endParaRPr lang="en-US">
              <a:solidFill>
                <a:srgbClr val="29D033"/>
              </a:solidFill>
              <a:ea typeface="MS PGothic" pitchFamily="34" charset="-128"/>
              <a:cs typeface="MS PGothic" pitchFamily="34" charset="-128"/>
            </a:endParaRPr>
          </a:p>
          <a:p>
            <a:pPr eaLnBrk="1" hangingPunct="1">
              <a:buFontTx/>
              <a:buChar char="-"/>
            </a:pPr>
            <a:r>
              <a:rPr lang="en-US">
                <a:ea typeface="MS PGothic" pitchFamily="34" charset="-128"/>
                <a:cs typeface="MS PGothic" pitchFamily="34" charset="-128"/>
              </a:rPr>
              <a:t> </a:t>
            </a:r>
            <a:r>
              <a:rPr lang="en-US" b="1" i="1">
                <a:ea typeface="MS PGothic" pitchFamily="34" charset="-128"/>
                <a:cs typeface="MS PGothic" pitchFamily="34" charset="-128"/>
              </a:rPr>
              <a:t>Simple!</a:t>
            </a:r>
            <a:r>
              <a:rPr lang="en-US">
                <a:ea typeface="MS PGothic" pitchFamily="34" charset="-128"/>
                <a:cs typeface="MS PGothic" pitchFamily="34" charset="-128"/>
              </a:rPr>
              <a:t>…</a:t>
            </a:r>
            <a:r>
              <a:rPr lang="en-US" b="1">
                <a:ea typeface="MS PGothic" pitchFamily="34" charset="-128"/>
                <a:cs typeface="MS PGothic" pitchFamily="34" charset="-128"/>
              </a:rPr>
              <a:t>less</a:t>
            </a:r>
            <a:r>
              <a:rPr lang="en-US">
                <a:ea typeface="MS PGothic" pitchFamily="34" charset="-128"/>
                <a:cs typeface="MS PGothic" pitchFamily="34" charset="-128"/>
              </a:rPr>
              <a:t> building results in </a:t>
            </a:r>
            <a:r>
              <a:rPr lang="en-US" b="1">
                <a:ea typeface="MS PGothic" pitchFamily="34" charset="-128"/>
                <a:cs typeface="MS PGothic" pitchFamily="34" charset="-128"/>
              </a:rPr>
              <a:t>less</a:t>
            </a:r>
            <a:r>
              <a:rPr lang="en-US">
                <a:ea typeface="MS PGothic" pitchFamily="34" charset="-128"/>
                <a:cs typeface="MS PGothic" pitchFamily="34" charset="-128"/>
              </a:rPr>
              <a:t> embodied carbon; i.e. </a:t>
            </a:r>
            <a:r>
              <a:rPr lang="en-US" b="1">
                <a:ea typeface="MS PGothic" pitchFamily="34" charset="-128"/>
                <a:cs typeface="MS PGothic" pitchFamily="34" charset="-128"/>
              </a:rPr>
              <a:t>less</a:t>
            </a:r>
            <a:r>
              <a:rPr lang="en-US">
                <a:ea typeface="MS PGothic" pitchFamily="34" charset="-128"/>
                <a:cs typeface="MS PGothic" pitchFamily="34" charset="-128"/>
              </a:rPr>
              <a:t> carbon from materials used in the project, </a:t>
            </a:r>
            <a:r>
              <a:rPr lang="en-US" b="1">
                <a:ea typeface="MS PGothic" pitchFamily="34" charset="-128"/>
                <a:cs typeface="MS PGothic" pitchFamily="34" charset="-128"/>
              </a:rPr>
              <a:t>less</a:t>
            </a:r>
            <a:r>
              <a:rPr lang="en-US">
                <a:ea typeface="MS PGothic" pitchFamily="34" charset="-128"/>
                <a:cs typeface="MS PGothic" pitchFamily="34" charset="-128"/>
              </a:rPr>
              <a:t> requirements for heating, cooling and electricity….</a:t>
            </a:r>
          </a:p>
          <a:p>
            <a:pPr eaLnBrk="1" hangingPunct="1">
              <a:buFontTx/>
              <a:buChar char="-"/>
            </a:pPr>
            <a:r>
              <a:rPr lang="en-US">
                <a:ea typeface="MS PGothic" pitchFamily="34" charset="-128"/>
                <a:cs typeface="MS PGothic" pitchFamily="34" charset="-128"/>
              </a:rPr>
              <a:t> So you need to re-examine the building program to see what is </a:t>
            </a:r>
            <a:r>
              <a:rPr lang="en-US" i="1">
                <a:ea typeface="MS PGothic" pitchFamily="34" charset="-128"/>
                <a:cs typeface="MS PGothic" pitchFamily="34" charset="-128"/>
              </a:rPr>
              <a:t>really</a:t>
            </a:r>
            <a:r>
              <a:rPr lang="en-US">
                <a:ea typeface="MS PGothic" pitchFamily="34" charset="-128"/>
                <a:cs typeface="MS PGothic" pitchFamily="34" charset="-128"/>
              </a:rPr>
              <a:t> required. Think cutting back. If you don’t build it you don’t need to heat, cool or light it.</a:t>
            </a:r>
          </a:p>
          <a:p>
            <a:pPr eaLnBrk="1" hangingPunct="1">
              <a:buFontTx/>
              <a:buChar char="-"/>
            </a:pPr>
            <a:r>
              <a:rPr lang="en-US">
                <a:ea typeface="MS PGothic" pitchFamily="34" charset="-128"/>
                <a:cs typeface="MS PGothic" pitchFamily="34" charset="-128"/>
              </a:rPr>
              <a:t> Ask “how is the space to be used?” Can it be used differently to save space and energy?</a:t>
            </a:r>
          </a:p>
          <a:p>
            <a:pPr eaLnBrk="1" hangingPunct="1">
              <a:buFontTx/>
              <a:buChar char="-"/>
            </a:pPr>
            <a:r>
              <a:rPr lang="en-US">
                <a:ea typeface="MS PGothic" pitchFamily="34" charset="-128"/>
                <a:cs typeface="MS PGothic" pitchFamily="34" charset="-128"/>
              </a:rPr>
              <a:t> Can the program benefit from more inventive double uses of spaces?</a:t>
            </a:r>
          </a:p>
          <a:p>
            <a:pPr eaLnBrk="1" hangingPunct="1">
              <a:buFontTx/>
              <a:buChar char="-"/>
            </a:pPr>
            <a:r>
              <a:rPr lang="en-US">
                <a:ea typeface="MS PGothic" pitchFamily="34" charset="-128"/>
                <a:cs typeface="MS PGothic" pitchFamily="34" charset="-128"/>
              </a:rPr>
              <a:t> Can you take advantage of outdoor or more seasonally used spaces? These will not need heating or cooling.</a:t>
            </a:r>
          </a:p>
          <a:p>
            <a:pPr eaLnBrk="1" hangingPunct="1">
              <a:buFontTx/>
              <a:buChar char="-"/>
            </a:pPr>
            <a:r>
              <a:rPr lang="en-US">
                <a:ea typeface="MS PGothic" pitchFamily="34" charset="-128"/>
                <a:cs typeface="MS PGothic" pitchFamily="34" charset="-128"/>
              </a:rPr>
              <a:t> </a:t>
            </a:r>
            <a:r>
              <a:rPr lang="en-US" b="1">
                <a:ea typeface="MS PGothic" pitchFamily="34" charset="-128"/>
                <a:cs typeface="MS PGothic" pitchFamily="34" charset="-128"/>
              </a:rPr>
              <a:t>How much building do you </a:t>
            </a:r>
            <a:r>
              <a:rPr lang="en-US" b="1" i="1">
                <a:ea typeface="MS PGothic" pitchFamily="34" charset="-128"/>
                <a:cs typeface="MS PGothic" pitchFamily="34" charset="-128"/>
              </a:rPr>
              <a:t>really need?</a:t>
            </a:r>
            <a:r>
              <a:rPr lang="en-US" i="1">
                <a:ea typeface="MS PGothic" pitchFamily="34" charset="-128"/>
                <a:cs typeface="MS PGothic" pitchFamily="34" charset="-128"/>
              </a:rPr>
              <a:t> </a:t>
            </a:r>
          </a:p>
          <a:p>
            <a:pPr eaLnBrk="1" hangingPunct="1">
              <a:buFontTx/>
              <a:buChar char="-"/>
            </a:pPr>
            <a:r>
              <a:rPr lang="en-US">
                <a:ea typeface="MS PGothic" pitchFamily="34" charset="-128"/>
                <a:cs typeface="MS PGothic" pitchFamily="34" charset="-128"/>
              </a:rPr>
              <a:t> </a:t>
            </a:r>
            <a:r>
              <a:rPr lang="en-US" b="1">
                <a:solidFill>
                  <a:schemeClr val="hlink"/>
                </a:solidFill>
                <a:ea typeface="MS PGothic" pitchFamily="34" charset="-128"/>
                <a:cs typeface="MS PGothic" pitchFamily="34" charset="-128"/>
              </a:rPr>
              <a:t>This is an inference of LIFESTYLE changes that initially may be difficult to sell to both the client and the building occupants, but might be essential to arriving at a carbon neutral end product.</a:t>
            </a:r>
          </a:p>
          <a:p>
            <a:pPr eaLnBrk="1" hangingPunct="1">
              <a:buFontTx/>
              <a:buChar char="-"/>
            </a:pPr>
            <a:endParaRPr lang="en-US" b="1">
              <a:solidFill>
                <a:schemeClr val="hlink"/>
              </a:solidFill>
              <a:ea typeface="MS PGothic" pitchFamily="34" charset="-128"/>
              <a:cs typeface="MS PGothic" pitchFamily="34" charset="-128"/>
            </a:endParaRPr>
          </a:p>
          <a:p>
            <a:pPr eaLnBrk="1" hangingPunct="1"/>
            <a:r>
              <a:rPr lang="en-US">
                <a:solidFill>
                  <a:schemeClr val="hlink"/>
                </a:solidFill>
                <a:ea typeface="MS PGothic" pitchFamily="34" charset="-128"/>
                <a:cs typeface="MS PGothic" pitchFamily="34" charset="-128"/>
              </a:rPr>
              <a:t>You can calculate your ecological and carbon footprint to better understand the impact that your personal lifestyle is making on the planet.</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74BCD349-D5DE-894D-A87C-BC521B950029}" type="slidenum">
              <a:rPr lang="en-US">
                <a:latin typeface="Arial" charset="0"/>
                <a:ea typeface="ヒラギノ角ゴ Pro W3" charset="-128"/>
                <a:cs typeface="ヒラギノ角ゴ Pro W3" charset="-128"/>
              </a:rPr>
              <a:pPr/>
              <a:t>35</a:t>
            </a:fld>
            <a:endParaRPr lang="en-US">
              <a:latin typeface="Arial" charset="0"/>
              <a:ea typeface="ヒラギノ角ゴ Pro W3" charset="-128"/>
              <a:cs typeface="ヒラギノ角ゴ Pro W3" charset="-128"/>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b="1">
                <a:solidFill>
                  <a:srgbClr val="29D033"/>
                </a:solidFill>
                <a:ea typeface="ヒラギノ角ゴ Pro W3" charset="-128"/>
                <a:cs typeface="ヒラギノ角ゴ Pro W3" charset="-128"/>
              </a:rPr>
              <a:t>Material choice matters.</a:t>
            </a:r>
          </a:p>
          <a:p>
            <a:pPr eaLnBrk="1" hangingPunct="1"/>
            <a:endParaRPr lang="en-US">
              <a:solidFill>
                <a:srgbClr val="29D033"/>
              </a:solidFill>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Material choice can reduce your building’s </a:t>
            </a:r>
            <a:r>
              <a:rPr lang="en-US" i="1">
                <a:ea typeface="ヒラギノ角ゴ Pro W3" charset="-128"/>
                <a:cs typeface="ヒラギノ角ゴ Pro W3" charset="-128"/>
              </a:rPr>
              <a:t>embodied</a:t>
            </a:r>
            <a:r>
              <a:rPr lang="en-US">
                <a:ea typeface="ヒラギノ角ゴ Pro W3" charset="-128"/>
                <a:cs typeface="ヒラギノ角ゴ Pro W3" charset="-128"/>
              </a:rPr>
              <a:t> carbon footprint.</a:t>
            </a:r>
          </a:p>
          <a:p>
            <a:pPr eaLnBrk="1" hangingPunct="1">
              <a:buFontTx/>
              <a:buChar char="-"/>
            </a:pPr>
            <a:r>
              <a:rPr lang="en-US">
                <a:ea typeface="ヒラギノ角ゴ Pro W3" charset="-128"/>
                <a:cs typeface="ヒラギノ角ゴ Pro W3" charset="-128"/>
              </a:rPr>
              <a:t> Where did the material come from?</a:t>
            </a:r>
          </a:p>
          <a:p>
            <a:pPr eaLnBrk="1" hangingPunct="1">
              <a:buFontTx/>
              <a:buChar char="-"/>
            </a:pPr>
            <a:r>
              <a:rPr lang="en-US">
                <a:ea typeface="ヒラギノ角ゴ Pro W3" charset="-128"/>
                <a:cs typeface="ヒラギノ角ゴ Pro W3" charset="-128"/>
              </a:rPr>
              <a:t> Is it local? </a:t>
            </a:r>
          </a:p>
          <a:p>
            <a:pPr eaLnBrk="1" hangingPunct="1">
              <a:buFontTx/>
              <a:buChar char="-"/>
            </a:pPr>
            <a:r>
              <a:rPr lang="en-US">
                <a:ea typeface="ヒラギノ角ゴ Pro W3" charset="-128"/>
                <a:cs typeface="ヒラギノ角ゴ Pro W3" charset="-128"/>
              </a:rPr>
              <a:t> Did it require a lot of energy to extract it or to get it to your building? </a:t>
            </a:r>
          </a:p>
          <a:p>
            <a:pPr eaLnBrk="1" hangingPunct="1">
              <a:buFontTx/>
              <a:buChar char="-"/>
            </a:pPr>
            <a:r>
              <a:rPr lang="en-US">
                <a:ea typeface="ヒラギノ角ゴ Pro W3" charset="-128"/>
                <a:cs typeface="ヒラギノ角ゴ Pro W3" charset="-128"/>
              </a:rPr>
              <a:t> Can it be replaced at the source? </a:t>
            </a:r>
          </a:p>
          <a:p>
            <a:pPr eaLnBrk="1" hangingPunct="1">
              <a:buFontTx/>
              <a:buChar char="-"/>
            </a:pPr>
            <a:r>
              <a:rPr lang="en-US">
                <a:ea typeface="ヒラギノ角ゴ Pro W3" charset="-128"/>
                <a:cs typeface="ヒラギノ角ゴ Pro W3" charset="-128"/>
              </a:rPr>
              <a:t> Was it recycled or have significant post consumer recycled content? </a:t>
            </a:r>
          </a:p>
          <a:p>
            <a:pPr eaLnBrk="1" hangingPunct="1">
              <a:buFontTx/>
              <a:buChar char="-"/>
            </a:pPr>
            <a:r>
              <a:rPr lang="en-US">
                <a:ea typeface="ヒラギノ角ゴ Pro W3" charset="-128"/>
                <a:cs typeface="ヒラギノ角ゴ Pro W3" charset="-128"/>
              </a:rPr>
              <a:t> Can it be recycled or reused </a:t>
            </a:r>
            <a:r>
              <a:rPr lang="en-US" i="1">
                <a:ea typeface="ヒラギノ角ゴ Pro W3" charset="-128"/>
                <a:cs typeface="ヒラギノ角ゴ Pro W3" charset="-128"/>
              </a:rPr>
              <a:t>easily;</a:t>
            </a:r>
            <a:r>
              <a:rPr lang="en-US">
                <a:ea typeface="ヒラギノ角ゴ Pro W3" charset="-128"/>
                <a:cs typeface="ヒラギノ角ゴ Pro W3" charset="-128"/>
              </a:rPr>
              <a:t> i.e. with minimal additional energy? </a:t>
            </a:r>
          </a:p>
          <a:p>
            <a:pPr eaLnBrk="1" hangingPunct="1">
              <a:buFontTx/>
              <a:buChar char="-"/>
            </a:pPr>
            <a:r>
              <a:rPr lang="en-US">
                <a:ea typeface="ヒラギノ角ゴ Pro W3" charset="-128"/>
                <a:cs typeface="ヒラギノ角ゴ Pro W3" charset="-128"/>
              </a:rPr>
              <a:t> Is the material durable or will it need to be replaced </a:t>
            </a:r>
            <a:r>
              <a:rPr lang="en-US" i="1">
                <a:ea typeface="ヒラギノ角ゴ Pro W3" charset="-128"/>
                <a:cs typeface="ヒラギノ角ゴ Pro W3" charset="-128"/>
              </a:rPr>
              <a:t>(lifecycle analysis)?</a:t>
            </a:r>
            <a:r>
              <a:rPr lang="en-US">
                <a:ea typeface="ヒラギノ角ゴ Pro W3" charset="-128"/>
                <a:cs typeface="ヒラギノ角ゴ Pro W3" charset="-128"/>
              </a:rPr>
              <a:t> </a:t>
            </a:r>
          </a:p>
          <a:p>
            <a:pPr eaLnBrk="1" hangingPunct="1">
              <a:buFontTx/>
              <a:buChar char="-"/>
            </a:pPr>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Foster’s GLA – may claim to be high performance, but it uses many high energy materials.</a:t>
            </a:r>
          </a:p>
          <a:p>
            <a:pPr eaLnBrk="1" hangingPunct="1">
              <a:buFontTx/>
              <a:buChar char="-"/>
            </a:pPr>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Green on the Grand, Canada’s first C-2000 building chose to import special windows from a distance rather than employ shading devices to control solar gain and glare.</a:t>
            </a:r>
          </a:p>
          <a:p>
            <a:pPr eaLnBrk="1" hangingPunct="1">
              <a:buFontTx/>
              <a:buChar char="-"/>
            </a:pPr>
            <a:endParaRPr lang="en-US">
              <a:ea typeface="ヒラギノ角ゴ Pro W3" charset="-128"/>
              <a:cs typeface="ヒラギノ角ゴ Pro W3" charset="-128"/>
            </a:endParaRPr>
          </a:p>
          <a:p>
            <a:pPr eaLnBrk="1" hangingPunct="1">
              <a:buFontTx/>
              <a:buChar char="-"/>
            </a:pPr>
            <a:endParaRPr lang="en-US">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7E714020-8736-2249-AE54-8ED564607115}" type="slidenum">
              <a:rPr lang="en-US">
                <a:latin typeface="Arial" charset="0"/>
                <a:ea typeface="ヒラギノ角ゴ Pro W3" charset="-128"/>
                <a:cs typeface="ヒラギノ角ゴ Pro W3" charset="-128"/>
              </a:rPr>
              <a:pPr/>
              <a:t>36</a:t>
            </a:fld>
            <a:endParaRPr lang="en-US">
              <a:latin typeface="Arial" charset="0"/>
              <a:ea typeface="ヒラギノ角ゴ Pro W3" charset="-128"/>
              <a:cs typeface="ヒラギノ角ゴ Pro W3" charset="-128"/>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b="1">
                <a:solidFill>
                  <a:srgbClr val="29D033"/>
                </a:solidFill>
                <a:ea typeface="ヒラギノ角ゴ Pro W3" charset="-128"/>
                <a:cs typeface="ヒラギノ角ゴ Pro W3" charset="-128"/>
              </a:rPr>
              <a:t>Natural ecosystems sequester carbon.</a:t>
            </a:r>
          </a:p>
          <a:p>
            <a:pPr eaLnBrk="1" hangingPunct="1"/>
            <a:endParaRPr lang="en-US">
              <a:solidFill>
                <a:srgbClr val="29D033"/>
              </a:solidFill>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Carbon is naturally stored below ground and is released when soil is disturbed</a:t>
            </a:r>
          </a:p>
          <a:p>
            <a:pPr eaLnBrk="1" hangingPunct="1">
              <a:buFontTx/>
              <a:buChar char="-"/>
            </a:pPr>
            <a:r>
              <a:rPr lang="en-US">
                <a:ea typeface="ヒラギノ角ゴ Pro W3" charset="-128"/>
                <a:cs typeface="ヒラギノ角ゴ Pro W3" charset="-128"/>
              </a:rPr>
              <a:t> Proper treatment of the landscape can keep this carbon in place </a:t>
            </a:r>
            <a:r>
              <a:rPr lang="en-US" i="1">
                <a:ea typeface="ヒラギノ角ゴ Pro W3" charset="-128"/>
                <a:cs typeface="ヒラギノ角ゴ Pro W3" charset="-128"/>
              </a:rPr>
              <a:t>(this is called sequestration)</a:t>
            </a:r>
          </a:p>
          <a:p>
            <a:pPr eaLnBrk="1" hangingPunct="1">
              <a:buFontTx/>
              <a:buChar char="-"/>
            </a:pPr>
            <a:r>
              <a:rPr lang="en-US">
                <a:ea typeface="ヒラギノ角ゴ Pro W3" charset="-128"/>
                <a:cs typeface="ヒラギノ角ゴ Pro W3" charset="-128"/>
              </a:rPr>
              <a:t> Proper treatment of the landscape can be designed to store/accumulate/sequester more carbon over time</a:t>
            </a:r>
          </a:p>
          <a:p>
            <a:pPr eaLnBrk="1" hangingPunct="1">
              <a:buFontTx/>
              <a:buChar char="-"/>
            </a:pPr>
            <a:r>
              <a:rPr lang="en-US">
                <a:ea typeface="ヒラギノ角ゴ Pro W3" charset="-128"/>
                <a:cs typeface="ヒラギノ角ゴ Pro W3" charset="-128"/>
              </a:rPr>
              <a:t> You need to verify the landscape design type with your </a:t>
            </a:r>
            <a:r>
              <a:rPr lang="en-US" i="1">
                <a:ea typeface="ヒラギノ角ゴ Pro W3" charset="-128"/>
                <a:cs typeface="ヒラギノ角ゴ Pro W3" charset="-128"/>
              </a:rPr>
              <a:t>eco-region</a:t>
            </a:r>
            <a:r>
              <a:rPr lang="en-US">
                <a:ea typeface="ヒラギノ角ゴ Pro W3" charset="-128"/>
                <a:cs typeface="ヒラギノ角ゴ Pro W3" charset="-128"/>
              </a:rPr>
              <a:t> – use of indigenous plant material requires less maintenance/water – healthy plants absorb more CO</a:t>
            </a:r>
            <a:r>
              <a:rPr lang="en-US" baseline="-25000">
                <a:ea typeface="ヒラギノ角ゴ Pro W3" charset="-128"/>
                <a:cs typeface="ヒラギノ角ゴ Pro W3" charset="-128"/>
              </a:rPr>
              <a:t>2</a:t>
            </a:r>
          </a:p>
          <a:p>
            <a:pPr eaLnBrk="1" hangingPunct="1">
              <a:buFontTx/>
              <a:buChar char="-"/>
            </a:pPr>
            <a:r>
              <a:rPr lang="en-US">
                <a:ea typeface="ヒラギノ角ゴ Pro W3" charset="-128"/>
                <a:cs typeface="ヒラギノ角ゴ Pro W3" charset="-128"/>
              </a:rPr>
              <a:t> It is possible to use the natural ecosystems on your site to assist in lowering the carbon footprint of your project</a:t>
            </a:r>
          </a:p>
          <a:p>
            <a:pPr eaLnBrk="1" hangingPunct="1">
              <a:buFontTx/>
              <a:buChar char="-"/>
            </a:pPr>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natural site is preserved at IslandWood, Bainbridge Island.</a:t>
            </a:r>
          </a:p>
          <a:p>
            <a:pPr eaLnBrk="1" hangingPunct="1"/>
            <a:endParaRPr lang="en-US">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B42D7EB2-1C09-634A-9CBF-E3C76DC35242}" type="slidenum">
              <a:rPr lang="en-US">
                <a:latin typeface="Arial" charset="0"/>
                <a:ea typeface="ヒラギノ角ゴ Pro W3" charset="-128"/>
                <a:cs typeface="ヒラギノ角ゴ Pro W3" charset="-128"/>
              </a:rPr>
              <a:pPr/>
              <a:t>37</a:t>
            </a:fld>
            <a:endParaRPr lang="en-US">
              <a:latin typeface="Arial" charset="0"/>
              <a:ea typeface="ヒラギノ角ゴ Pro W3" charset="-128"/>
              <a:cs typeface="ヒラギノ角ゴ Pro W3"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b="1">
                <a:solidFill>
                  <a:srgbClr val="29D033"/>
                </a:solidFill>
                <a:ea typeface="ヒラギノ角ゴ Pro W3" charset="-128"/>
                <a:cs typeface="ヒラギノ角ゴ Pro W3" charset="-128"/>
              </a:rPr>
              <a:t>Buildings can help to sequester carbon.</a:t>
            </a:r>
          </a:p>
          <a:p>
            <a:pPr eaLnBrk="1" hangingPunct="1"/>
            <a:endParaRPr lang="en-US">
              <a:solidFill>
                <a:srgbClr val="29D033"/>
              </a:solidFill>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The materials that you choose can help to reduce your carbon footprint. </a:t>
            </a:r>
          </a:p>
          <a:p>
            <a:pPr eaLnBrk="1" hangingPunct="1">
              <a:buFontTx/>
              <a:buChar char="-"/>
            </a:pPr>
            <a:r>
              <a:rPr lang="en-US">
                <a:ea typeface="ヒラギノ角ゴ Pro W3" charset="-128"/>
                <a:cs typeface="ヒラギノ角ゴ Pro W3" charset="-128"/>
              </a:rPr>
              <a:t> Wood from certified renewable sources, wood harvested from your property, or wood salvaged from demolition and saved from the landfill can often be considered net carbon sinks.</a:t>
            </a:r>
          </a:p>
          <a:p>
            <a:pPr eaLnBrk="1" hangingPunct="1">
              <a:buFontTx/>
              <a:buChar char="-"/>
            </a:pPr>
            <a:r>
              <a:rPr lang="en-US">
                <a:ea typeface="ヒラギノ角ゴ Pro W3" charset="-128"/>
                <a:cs typeface="ヒラギノ角ゴ Pro W3" charset="-128"/>
              </a:rPr>
              <a:t> Planting new trees can help to compensate for the carbon released during essential material transport</a:t>
            </a:r>
          </a:p>
          <a:p>
            <a:pPr eaLnBrk="1" hangingPunct="1">
              <a:buFontTx/>
              <a:buChar char="-"/>
            </a:pPr>
            <a:r>
              <a:rPr lang="en-US">
                <a:ea typeface="ヒラギノ角ゴ Pro W3" charset="-128"/>
                <a:cs typeface="ヒラギノ角ゴ Pro W3" charset="-128"/>
              </a:rPr>
              <a:t> Incorporating </a:t>
            </a:r>
            <a:r>
              <a:rPr lang="en-US" i="1">
                <a:ea typeface="ヒラギノ角ゴ Pro W3" charset="-128"/>
                <a:cs typeface="ヒラギノ角ゴ Pro W3" charset="-128"/>
              </a:rPr>
              <a:t>green roofs</a:t>
            </a:r>
            <a:r>
              <a:rPr lang="en-US">
                <a:ea typeface="ヒラギノ角ゴ Pro W3" charset="-128"/>
                <a:cs typeface="ヒラギノ角ゴ Pro W3" charset="-128"/>
              </a:rPr>
              <a:t> and </a:t>
            </a:r>
            <a:r>
              <a:rPr lang="en-US" i="1">
                <a:ea typeface="ヒラギノ角ゴ Pro W3" charset="-128"/>
                <a:cs typeface="ヒラギノ角ゴ Pro W3" charset="-128"/>
              </a:rPr>
              <a:t>living walls</a:t>
            </a:r>
            <a:r>
              <a:rPr lang="en-US">
                <a:ea typeface="ヒラギノ角ゴ Pro W3" charset="-128"/>
                <a:cs typeface="ヒラギノ角ゴ Pro W3" charset="-128"/>
              </a:rPr>
              <a:t> can assist in carbon sequestration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287D7E1-F6B6-4741-B8B3-99DFC7BB49FD}" type="slidenum">
              <a:rPr lang="en-US">
                <a:latin typeface="Arial" charset="0"/>
                <a:ea typeface="ヒラギノ角ゴ Pro W3" charset="-128"/>
                <a:cs typeface="ヒラギノ角ゴ Pro W3" charset="-128"/>
              </a:rPr>
              <a:pPr/>
              <a:t>38</a:t>
            </a:fld>
            <a:endParaRPr lang="en-US">
              <a:latin typeface="Arial" charset="0"/>
              <a:ea typeface="ヒラギノ角ゴ Pro W3" charset="-128"/>
              <a:cs typeface="ヒラギノ角ゴ Pro W3"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b="1">
                <a:solidFill>
                  <a:srgbClr val="29D033"/>
                </a:solidFill>
                <a:ea typeface="ヒラギノ角ゴ Pro W3" charset="-128"/>
                <a:cs typeface="ヒラギノ角ゴ Pro W3" charset="-128"/>
              </a:rPr>
              <a:t>Reuse to reduce impact.</a:t>
            </a:r>
          </a:p>
          <a:p>
            <a:pPr eaLnBrk="1" hangingPunct="1"/>
            <a:endParaRPr lang="en-US">
              <a:solidFill>
                <a:srgbClr val="29D033"/>
              </a:solidFill>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a:t>
            </a:r>
            <a:r>
              <a:rPr lang="en-US">
                <a:solidFill>
                  <a:schemeClr val="bg2"/>
                </a:solidFill>
                <a:ea typeface="ヒラギノ角ゴ Pro W3" charset="-128"/>
                <a:cs typeface="ヒラギノ角ゴ Pro W3" charset="-128"/>
              </a:rPr>
              <a:t>Reuse of a building, part of a building or elements reduces the carbon impact by avoidance of using new materials. </a:t>
            </a:r>
          </a:p>
          <a:p>
            <a:pPr eaLnBrk="1" hangingPunct="1">
              <a:buFontTx/>
              <a:buChar char="-"/>
            </a:pPr>
            <a:r>
              <a:rPr lang="en-US">
                <a:solidFill>
                  <a:schemeClr val="bg2"/>
                </a:solidFill>
                <a:ea typeface="ヒラギノ角ゴ Pro W3" charset="-128"/>
                <a:cs typeface="ヒラギノ角ゴ Pro W3" charset="-128"/>
              </a:rPr>
              <a:t> Make the changes necessary to improve the operational carbon footprint of an old building, before building new. </a:t>
            </a:r>
          </a:p>
          <a:p>
            <a:pPr eaLnBrk="1" hangingPunct="1">
              <a:buFontTx/>
              <a:buChar char="-"/>
            </a:pPr>
            <a:r>
              <a:rPr lang="en-US">
                <a:solidFill>
                  <a:schemeClr val="bg2"/>
                </a:solidFill>
                <a:ea typeface="ヒラギノ角ゴ Pro W3" charset="-128"/>
                <a:cs typeface="ヒラギノ角ゴ Pro W3" charset="-128"/>
              </a:rPr>
              <a:t> Is there an existing building or Brownfield site that suits your needs? </a:t>
            </a:r>
          </a:p>
          <a:p>
            <a:pPr eaLnBrk="1" hangingPunct="1">
              <a:buFontTx/>
              <a:buChar char="-"/>
            </a:pPr>
            <a:r>
              <a:rPr lang="en-US">
                <a:solidFill>
                  <a:schemeClr val="bg2"/>
                </a:solidFill>
                <a:ea typeface="ヒラギノ角ゴ Pro W3" charset="-128"/>
                <a:cs typeface="ヒラギノ角ゴ Pro W3" charset="-128"/>
              </a:rPr>
              <a:t> Can you adapt a building or site with minimal change?</a:t>
            </a:r>
          </a:p>
          <a:p>
            <a:pPr eaLnBrk="1" hangingPunct="1">
              <a:buFontTx/>
              <a:buChar char="-"/>
            </a:pPr>
            <a:r>
              <a:rPr lang="en-US">
                <a:solidFill>
                  <a:schemeClr val="bg2"/>
                </a:solidFill>
                <a:ea typeface="ヒラギノ角ゴ Pro W3" charset="-128"/>
                <a:cs typeface="ヒラギノ角ゴ Pro W3" charset="-128"/>
              </a:rPr>
              <a:t> Design for disassembly (Dfd) and eventual reuse to offset future carbon use</a:t>
            </a:r>
          </a:p>
          <a:p>
            <a:pPr eaLnBrk="1" hangingPunct="1"/>
            <a:endParaRPr lang="en-US">
              <a:solidFill>
                <a:schemeClr val="bg2"/>
              </a:solidFill>
              <a:ea typeface="ヒラギノ角ゴ Pro W3" charset="-128"/>
              <a:cs typeface="ヒラギノ角ゴ Pro W3" charset="-128"/>
            </a:endParaRPr>
          </a:p>
          <a:p>
            <a:pPr eaLnBrk="1" hangingPunct="1"/>
            <a:r>
              <a:rPr lang="en-US">
                <a:ea typeface="ヒラギノ角ゴ Pro W3" charset="-128"/>
                <a:cs typeface="ヒラギノ角ゴ Pro W3" charset="-128"/>
              </a:rPr>
              <a:t>The School of Architecture at Waterloo is a reused factory on a remediated Brownfield site.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All of the wood cladding at the YMCA Environmental Learning Center, Paradise Lake, Ontario was salvaged from the demolition of an existing building.</a:t>
            </a:r>
          </a:p>
          <a:p>
            <a:pPr eaLnBrk="1" hangingPunct="1"/>
            <a:endParaRPr lang="en-US">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r>
              <a:rPr lang="en-US" b="1">
                <a:ea typeface="ヒラギノ角ゴ Pro W3" charset="-128"/>
                <a:cs typeface="ヒラギノ角ゴ Pro W3" charset="-128"/>
              </a:rPr>
              <a:t>Towards Zero Energy \ Zero Carbon:</a:t>
            </a:r>
          </a:p>
          <a:p>
            <a:endParaRPr lang="en-US">
              <a:ea typeface="ヒラギノ角ゴ Pro W3" charset="-128"/>
              <a:cs typeface="ヒラギノ角ゴ Pro W3" charset="-128"/>
            </a:endParaRPr>
          </a:p>
          <a:p>
            <a:r>
              <a:rPr lang="en-US">
                <a:ea typeface="ヒラギノ角ゴ Pro W3" charset="-128"/>
                <a:cs typeface="ヒラギノ角ゴ Pro W3" charset="-128"/>
              </a:rPr>
              <a:t>We will now look at three building case studies. The first is BEDZed which is an early Zero Energy Design Building in the United Kingdom. The second is Jubilee Wharf which is a later Zero Energy Design building in the United Kingdom. The third is the Aldo Leopold Legacy Center which is a Carbon Neutral building in the United States of America.</a:t>
            </a:r>
            <a:endParaRPr lang="en-CA">
              <a:ea typeface="ヒラギノ角ゴ Pro W3" charset="-128"/>
              <a:cs typeface="ヒラギノ角ゴ Pro W3" charset="-128"/>
            </a:endParaRPr>
          </a:p>
        </p:txBody>
      </p:sp>
      <p:sp>
        <p:nvSpPr>
          <p:cNvPr id="95236" name="Slide Number Placeholder 3"/>
          <p:cNvSpPr>
            <a:spLocks noGrp="1"/>
          </p:cNvSpPr>
          <p:nvPr>
            <p:ph type="sldNum" sz="quarter" idx="5"/>
          </p:nvPr>
        </p:nvSpPr>
        <p:spPr>
          <a:noFill/>
        </p:spPr>
        <p:txBody>
          <a:bodyPr/>
          <a:lstStyle/>
          <a:p>
            <a:fld id="{E6A47212-AD64-7843-BA74-73104E49062D}" type="slidenum">
              <a:rPr lang="en-US">
                <a:latin typeface="Arial" charset="0"/>
                <a:ea typeface="ヒラギノ角ゴ Pro W3" charset="-128"/>
                <a:cs typeface="ヒラギノ角ゴ Pro W3" charset="-128"/>
              </a:rPr>
              <a:pPr/>
              <a:t>39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r>
              <a:rPr lang="en-US">
                <a:ea typeface="ヒラギノ角ゴ Pro W3" charset="-128"/>
                <a:cs typeface="ヒラギノ角ゴ Pro W3" charset="-128"/>
              </a:rPr>
              <a:t>Zero  Energy Design</a:t>
            </a:r>
            <a:endParaRPr lang="en-CA">
              <a:ea typeface="ヒラギノ角ゴ Pro W3" charset="-128"/>
              <a:cs typeface="ヒラギノ角ゴ Pro W3" charset="-128"/>
            </a:endParaRPr>
          </a:p>
        </p:txBody>
      </p:sp>
      <p:sp>
        <p:nvSpPr>
          <p:cNvPr id="97284" name="Slide Number Placeholder 3"/>
          <p:cNvSpPr>
            <a:spLocks noGrp="1"/>
          </p:cNvSpPr>
          <p:nvPr>
            <p:ph type="sldNum" sz="quarter" idx="5"/>
          </p:nvPr>
        </p:nvSpPr>
        <p:spPr>
          <a:noFill/>
        </p:spPr>
        <p:txBody>
          <a:bodyPr/>
          <a:lstStyle/>
          <a:p>
            <a:fld id="{BC44CA23-3EDB-9F44-AFFB-12D7AA27EA75}" type="slidenum">
              <a:rPr lang="en-US">
                <a:latin typeface="Arial" charset="0"/>
                <a:ea typeface="ヒラギノ角ゴ Pro W3" charset="-128"/>
                <a:cs typeface="ヒラギノ角ゴ Pro W3" charset="-128"/>
              </a:rPr>
              <a:pPr/>
              <a:t>40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r>
              <a:rPr lang="en-US">
                <a:ea typeface="ヒラギノ角ゴ Pro W3" charset="-128"/>
                <a:cs typeface="ヒラギノ角ゴ Pro W3" charset="-128"/>
              </a:rPr>
              <a:t>ZEDfactory is the architectural firm that designed both BEDZed and Jubilee Wharf.</a:t>
            </a:r>
          </a:p>
          <a:p>
            <a:endParaRPr lang="en-US">
              <a:ea typeface="ヒラギノ角ゴ Pro W3" charset="-128"/>
              <a:cs typeface="ヒラギノ角ゴ Pro W3" charset="-128"/>
            </a:endParaRPr>
          </a:p>
          <a:p>
            <a:r>
              <a:rPr lang="en-US">
                <a:ea typeface="ヒラギノ角ゴ Pro W3" charset="-128"/>
                <a:cs typeface="ヒラギノ角ゴ Pro W3" charset="-128"/>
              </a:rPr>
              <a:t>The ZEDfactory Philosophy…</a:t>
            </a:r>
          </a:p>
          <a:p>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key to the necessary paradigm shift required to go ZED, is a re-visioning of priorities for design.</a:t>
            </a:r>
          </a:p>
          <a:p>
            <a:pPr eaLnBrk="1" hangingPunct="1"/>
            <a:r>
              <a:rPr lang="en-US" i="1">
                <a:ea typeface="ヒラギノ角ゴ Pro W3" charset="-128"/>
                <a:cs typeface="ヒラギノ角ゴ Pro W3" charset="-128"/>
              </a:rPr>
              <a:t>“Architects and engineers say</a:t>
            </a:r>
          </a:p>
          <a:p>
            <a:pPr eaLnBrk="1" hangingPunct="1"/>
            <a:r>
              <a:rPr lang="en-US" i="1">
                <a:ea typeface="ヒラギノ角ゴ Pro W3" charset="-128"/>
                <a:cs typeface="ヒラギノ角ゴ Pro W3" charset="-128"/>
              </a:rPr>
              <a:t>that reaching a zero-energy </a:t>
            </a:r>
          </a:p>
          <a:p>
            <a:pPr eaLnBrk="1" hangingPunct="1"/>
            <a:r>
              <a:rPr lang="en-US" i="1">
                <a:ea typeface="ヒラギノ角ゴ Pro W3" charset="-128"/>
                <a:cs typeface="ヒラギノ角ゴ Pro W3" charset="-128"/>
              </a:rPr>
              <a:t>goal necessarily requires a </a:t>
            </a:r>
          </a:p>
          <a:p>
            <a:pPr eaLnBrk="1" hangingPunct="1"/>
            <a:r>
              <a:rPr lang="en-US" i="1">
                <a:ea typeface="ヒラギノ角ゴ Pro W3" charset="-128"/>
                <a:cs typeface="ヒラギノ角ゴ Pro W3" charset="-128"/>
              </a:rPr>
              <a:t>much more integrated design </a:t>
            </a:r>
          </a:p>
          <a:p>
            <a:pPr eaLnBrk="1" hangingPunct="1"/>
            <a:r>
              <a:rPr lang="en-US" i="1">
                <a:ea typeface="ヒラギノ角ゴ Pro W3" charset="-128"/>
                <a:cs typeface="ヒラギノ角ゴ Pro W3" charset="-128"/>
              </a:rPr>
              <a:t>process than is typical for a </a:t>
            </a:r>
          </a:p>
          <a:p>
            <a:pPr eaLnBrk="1" hangingPunct="1"/>
            <a:r>
              <a:rPr lang="en-US" i="1">
                <a:ea typeface="ヒラギノ角ゴ Pro W3" charset="-128"/>
                <a:cs typeface="ヒラギノ角ゴ Pro W3" charset="-128"/>
              </a:rPr>
              <a:t>conventional building.”</a:t>
            </a:r>
          </a:p>
          <a:p>
            <a:endParaRPr lang="en-CA">
              <a:ea typeface="ヒラギノ角ゴ Pro W3" charset="-128"/>
              <a:cs typeface="ヒラギノ角ゴ Pro W3" charset="-128"/>
            </a:endParaRPr>
          </a:p>
        </p:txBody>
      </p:sp>
      <p:sp>
        <p:nvSpPr>
          <p:cNvPr id="99332" name="Slide Number Placeholder 3"/>
          <p:cNvSpPr>
            <a:spLocks noGrp="1"/>
          </p:cNvSpPr>
          <p:nvPr>
            <p:ph type="sldNum" sz="quarter" idx="5"/>
          </p:nvPr>
        </p:nvSpPr>
        <p:spPr>
          <a:noFill/>
        </p:spPr>
        <p:txBody>
          <a:bodyPr/>
          <a:lstStyle/>
          <a:p>
            <a:fld id="{4D4DFF89-C898-7F43-8E29-B3F6244BA648}" type="slidenum">
              <a:rPr lang="en-US">
                <a:latin typeface="Arial" charset="0"/>
                <a:ea typeface="ヒラギノ角ゴ Pro W3" charset="-128"/>
                <a:cs typeface="ヒラギノ角ゴ Pro W3" charset="-128"/>
              </a:rPr>
              <a:pPr/>
              <a:t>41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D8BEA5E-5A6C-B948-9667-BB390334F813}" type="slidenum">
              <a:rPr lang="en-US">
                <a:latin typeface="Arial" charset="0"/>
                <a:ea typeface="ヒラギノ角ゴ Pro W3" charset="-128"/>
                <a:cs typeface="ヒラギノ角ゴ Pro W3" charset="-128"/>
              </a:rPr>
              <a:pPr/>
              <a:t>42</a:t>
            </a:fld>
            <a:endParaRPr lang="en-US">
              <a:latin typeface="Arial" charset="0"/>
              <a:ea typeface="ヒラギノ角ゴ Pro W3" charset="-128"/>
              <a:cs typeface="ヒラギノ角ゴ Pro W3" charset="-128"/>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Beddington Zero Energy Development</a:t>
            </a:r>
          </a:p>
          <a:p>
            <a:pPr eaLnBrk="1" hangingPunct="1"/>
            <a:endParaRPr lang="en-US">
              <a:solidFill>
                <a:srgbClr val="CCCCCC"/>
              </a:solidFill>
              <a:ea typeface="ヒラギノ角ゴ Pro W3" charset="-128"/>
              <a:cs typeface="ヒラギノ角ゴ Pro W3" charset="-128"/>
            </a:endParaRPr>
          </a:p>
          <a:p>
            <a:pPr>
              <a:lnSpc>
                <a:spcPct val="90000"/>
              </a:lnSpc>
              <a:spcBef>
                <a:spcPct val="50000"/>
              </a:spcBef>
            </a:pPr>
            <a:r>
              <a:rPr lang="en-US">
                <a:ea typeface="ヒラギノ角ゴ Pro W3" charset="-128"/>
                <a:cs typeface="ヒラギノ角ゴ Pro W3" charset="-128"/>
              </a:rPr>
              <a:t>BedZED, Hackbridge, England, was created as a partnership with the BioRegional Development Group, the Peabody Trust, Bill Dunster Architects, Arup, and Gardiner and Theobald. The 82 houses, 17 apartments, and 1,405 m² of workspace were built between 2000-02. An example of early ZED design.</a:t>
            </a:r>
          </a:p>
          <a:p>
            <a:pPr>
              <a:lnSpc>
                <a:spcPct val="90000"/>
              </a:lnSpc>
              <a:spcBef>
                <a:spcPct val="50000"/>
              </a:spcBef>
            </a:pPr>
            <a:endParaRPr lang="en-US" b="1">
              <a:ea typeface="ヒラギノ角ゴ Pro W3" charset="-128"/>
              <a:cs typeface="ヒラギノ角ゴ Pro W3" charset="-128"/>
            </a:endParaRPr>
          </a:p>
          <a:p>
            <a:pPr>
              <a:lnSpc>
                <a:spcPct val="90000"/>
              </a:lnSpc>
              <a:spcBef>
                <a:spcPct val="50000"/>
              </a:spcBef>
            </a:pPr>
            <a:r>
              <a:rPr lang="en-US" b="1">
                <a:ea typeface="ヒラギノ角ゴ Pro W3" charset="-128"/>
                <a:cs typeface="ヒラギノ角ゴ Pro W3" charset="-128"/>
              </a:rPr>
              <a:t>Climate:</a:t>
            </a:r>
            <a:r>
              <a:rPr lang="en-US">
                <a:ea typeface="ヒラギノ角ゴ Pro W3" charset="-128"/>
                <a:cs typeface="ヒラギノ角ゴ Pro W3" charset="-128"/>
              </a:rPr>
              <a:t> temperate, inland</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Likely BEDZed is for most architects one of the first, if not THE first, Zero Energy Development that they may have come into contact with. </a:t>
            </a:r>
          </a:p>
          <a:p>
            <a:pPr eaLnBrk="1" hangingPunct="1"/>
            <a:r>
              <a:rPr lang="en-US">
                <a:ea typeface="ヒラギノ角ゴ Pro W3" charset="-128"/>
                <a:cs typeface="ヒラギノ角ゴ Pro W3" charset="-128"/>
              </a:rPr>
              <a:t>It was built in a bioclimatic zone that could be classified as temperate, so is very multi-seasonal and makes use of variability in the envelope to achieve comfort.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Beddington Zero Energy Development</a:t>
            </a:r>
          </a:p>
          <a:p>
            <a:endParaRPr lang="en-US">
              <a:ea typeface="ヒラギノ角ゴ Pro W3" charset="-128"/>
              <a:cs typeface="ヒラギノ角ゴ Pro W3" charset="-128"/>
            </a:endParaRPr>
          </a:p>
          <a:p>
            <a:pPr eaLnBrk="1" hangingPunct="1">
              <a:lnSpc>
                <a:spcPct val="90000"/>
              </a:lnSpc>
            </a:pPr>
            <a:r>
              <a:rPr lang="en-US" sz="1400" i="1">
                <a:ea typeface="ヒラギノ角ゴ Pro W3" charset="-128"/>
                <a:cs typeface="ヒラギノ角ゴ Pro W3" charset="-128"/>
              </a:rPr>
              <a:t>Starts with </a:t>
            </a:r>
            <a:r>
              <a:rPr lang="en-US" sz="1400" b="1" i="1">
                <a:ea typeface="ヒラギノ角ゴ Pro W3" charset="-128"/>
                <a:cs typeface="ヒラギノ角ゴ Pro W3" charset="-128"/>
              </a:rPr>
              <a:t>basic</a:t>
            </a:r>
            <a:r>
              <a:rPr lang="en-US" sz="1400" i="1">
                <a:ea typeface="ヒラギノ角ゴ Pro W3" charset="-128"/>
                <a:cs typeface="ヒラギノ角ゴ Pro W3" charset="-128"/>
              </a:rPr>
              <a:t> sustainable principles of design:</a:t>
            </a:r>
            <a:r>
              <a:rPr lang="en-US" sz="1400">
                <a:ea typeface="ヒラギノ角ゴ Pro W3" charset="-128"/>
                <a:cs typeface="ヒラギノ角ゴ Pro W3" charset="-128"/>
              </a:rPr>
              <a:t> </a:t>
            </a:r>
          </a:p>
          <a:p>
            <a:pPr eaLnBrk="1" hangingPunct="1">
              <a:lnSpc>
                <a:spcPct val="90000"/>
              </a:lnSpc>
              <a:buFontTx/>
              <a:buChar char="•"/>
            </a:pPr>
            <a:r>
              <a:rPr lang="en-US" sz="1400">
                <a:ea typeface="ヒラギノ角ゴ Pro W3" charset="-128"/>
                <a:cs typeface="ヒラギノ角ゴ Pro W3" charset="-128"/>
              </a:rPr>
              <a:t> ORIENTATION </a:t>
            </a:r>
          </a:p>
          <a:p>
            <a:pPr eaLnBrk="1" hangingPunct="1">
              <a:lnSpc>
                <a:spcPct val="90000"/>
              </a:lnSpc>
              <a:buFontTx/>
              <a:buChar char="•"/>
            </a:pPr>
            <a:r>
              <a:rPr lang="en-US">
                <a:ea typeface="ヒラギノ角ゴ Pro W3" charset="-128"/>
                <a:cs typeface="ヒラギノ角ゴ Pro W3" charset="-128"/>
              </a:rPr>
              <a:t> very high environmental standards</a:t>
            </a:r>
          </a:p>
          <a:p>
            <a:pPr eaLnBrk="1" hangingPunct="1">
              <a:lnSpc>
                <a:spcPct val="90000"/>
              </a:lnSpc>
              <a:buFontTx/>
              <a:buChar char="•"/>
            </a:pPr>
            <a:r>
              <a:rPr lang="en-US">
                <a:ea typeface="ヒラギノ角ゴ Pro W3" charset="-128"/>
                <a:cs typeface="ヒラギノ角ゴ Pro W3" charset="-128"/>
              </a:rPr>
              <a:t> high thermal insulation levels</a:t>
            </a:r>
          </a:p>
          <a:p>
            <a:pPr eaLnBrk="1" hangingPunct="1">
              <a:lnSpc>
                <a:spcPct val="90000"/>
              </a:lnSpc>
              <a:buFontTx/>
              <a:buChar char="•"/>
            </a:pPr>
            <a:r>
              <a:rPr lang="en-US">
                <a:ea typeface="ヒラギノ角ゴ Pro W3" charset="-128"/>
                <a:cs typeface="ヒラギノ角ゴ Pro W3" charset="-128"/>
              </a:rPr>
              <a:t> triple glazed windows</a:t>
            </a:r>
          </a:p>
          <a:p>
            <a:pPr eaLnBrk="1" hangingPunct="1">
              <a:lnSpc>
                <a:spcPct val="90000"/>
              </a:lnSpc>
              <a:buFontTx/>
              <a:buChar char="•"/>
            </a:pPr>
            <a:r>
              <a:rPr lang="en-US">
                <a:ea typeface="ヒラギノ角ゴ Pro W3" charset="-128"/>
                <a:cs typeface="ヒラギノ角ゴ Pro W3" charset="-128"/>
              </a:rPr>
              <a:t> sunlight / daylighting</a:t>
            </a:r>
          </a:p>
          <a:p>
            <a:pPr eaLnBrk="1" hangingPunct="1">
              <a:lnSpc>
                <a:spcPct val="90000"/>
              </a:lnSpc>
              <a:buFontTx/>
              <a:buChar char="•"/>
            </a:pPr>
            <a:r>
              <a:rPr lang="en-US">
                <a:ea typeface="ヒラギノ角ゴ Pro W3" charset="-128"/>
                <a:cs typeface="ヒラギノ角ゴ Pro W3" charset="-128"/>
              </a:rPr>
              <a:t> solar energy (direct gain + PV) </a:t>
            </a:r>
          </a:p>
          <a:p>
            <a:pPr eaLnBrk="1" hangingPunct="1">
              <a:lnSpc>
                <a:spcPct val="90000"/>
              </a:lnSpc>
              <a:buFontTx/>
              <a:buChar char="•"/>
            </a:pPr>
            <a:r>
              <a:rPr lang="en-US">
                <a:ea typeface="ヒラギノ角ゴ Pro W3" charset="-128"/>
                <a:cs typeface="ヒラギノ角ゴ Pro W3" charset="-128"/>
              </a:rPr>
              <a:t> reduction of energy consumption</a:t>
            </a:r>
          </a:p>
          <a:p>
            <a:pPr eaLnBrk="1" hangingPunct="1">
              <a:lnSpc>
                <a:spcPct val="90000"/>
              </a:lnSpc>
              <a:buFontTx/>
              <a:buChar char="•"/>
            </a:pPr>
            <a:r>
              <a:rPr lang="en-US">
                <a:ea typeface="ヒラギノ角ゴ Pro W3" charset="-128"/>
                <a:cs typeface="ヒラギノ角ゴ Pro W3" charset="-128"/>
              </a:rPr>
              <a:t> natural ventilation </a:t>
            </a:r>
          </a:p>
          <a:p>
            <a:pPr eaLnBrk="1" hangingPunct="1">
              <a:lnSpc>
                <a:spcPct val="90000"/>
              </a:lnSpc>
              <a:buFontTx/>
              <a:buChar char="•"/>
            </a:pPr>
            <a:r>
              <a:rPr lang="en-US">
                <a:ea typeface="ヒラギノ角ゴ Pro W3" charset="-128"/>
                <a:cs typeface="ヒラギノ角ゴ Pro W3" charset="-128"/>
              </a:rPr>
              <a:t> waste water recycling</a:t>
            </a:r>
          </a:p>
          <a:p>
            <a:pPr eaLnBrk="1" hangingPunct="1">
              <a:lnSpc>
                <a:spcPct val="90000"/>
              </a:lnSpc>
              <a:buFontTx/>
              <a:buChar char="•"/>
            </a:pPr>
            <a:r>
              <a:rPr lang="en-US">
                <a:ea typeface="ヒラギノ角ゴ Pro W3" charset="-128"/>
                <a:cs typeface="ヒラギノ角ゴ Pro W3" charset="-128"/>
              </a:rPr>
              <a:t> strong emphasis on roof gardens</a:t>
            </a:r>
          </a:p>
          <a:p>
            <a:pPr eaLnBrk="1" hangingPunct="1">
              <a:lnSpc>
                <a:spcPct val="90000"/>
              </a:lnSpc>
              <a:buFontTx/>
              <a:buChar char="•"/>
            </a:pPr>
            <a:r>
              <a:rPr lang="en-US">
                <a:ea typeface="ヒラギノ角ゴ Pro W3" charset="-128"/>
                <a:cs typeface="ヒラギノ角ゴ Pro W3" charset="-128"/>
              </a:rPr>
              <a:t> built from natural, recycled, or reclaimed materials</a:t>
            </a:r>
          </a:p>
          <a:p>
            <a:pPr eaLnBrk="1" hangingPunct="1">
              <a:lnSpc>
                <a:spcPct val="90000"/>
              </a:lnSpc>
              <a:buFontTx/>
              <a:buChar char="•"/>
            </a:pPr>
            <a:r>
              <a:rPr lang="en-US">
                <a:ea typeface="ヒラギノ角ゴ Pro W3" charset="-128"/>
                <a:cs typeface="ヒラギノ角ゴ Pro W3" charset="-128"/>
              </a:rPr>
              <a:t> reduction in parking – pedestrian oriented</a:t>
            </a:r>
          </a:p>
          <a:p>
            <a:pPr eaLnBrk="1" hangingPunct="1">
              <a:lnSpc>
                <a:spcPct val="90000"/>
              </a:lnSpc>
              <a:buFontTx/>
              <a:buChar char="•"/>
            </a:pPr>
            <a:r>
              <a:rPr lang="en-US">
                <a:ea typeface="ヒラギノ角ゴ Pro W3" charset="-128"/>
                <a:cs typeface="ヒラギノ角ゴ Pro W3" charset="-128"/>
              </a:rPr>
              <a:t> re-allocation of site/use distribution for community’s best interests</a:t>
            </a:r>
          </a:p>
          <a:p>
            <a:endParaRPr lang="en-CA">
              <a:ea typeface="ヒラギノ角ゴ Pro W3" charset="-128"/>
              <a:cs typeface="ヒラギノ角ゴ Pro W3" charset="-128"/>
            </a:endParaRPr>
          </a:p>
        </p:txBody>
      </p:sp>
      <p:sp>
        <p:nvSpPr>
          <p:cNvPr id="103428" name="Slide Number Placeholder 3"/>
          <p:cNvSpPr>
            <a:spLocks noGrp="1"/>
          </p:cNvSpPr>
          <p:nvPr>
            <p:ph type="sldNum" sz="quarter" idx="5"/>
          </p:nvPr>
        </p:nvSpPr>
        <p:spPr>
          <a:noFill/>
        </p:spPr>
        <p:txBody>
          <a:bodyPr/>
          <a:lstStyle/>
          <a:p>
            <a:fld id="{A02FA552-61C9-0148-8921-E671AC130323}" type="slidenum">
              <a:rPr lang="en-US">
                <a:latin typeface="Arial" charset="0"/>
                <a:ea typeface="ヒラギノ角ゴ Pro W3" charset="-128"/>
                <a:cs typeface="ヒラギノ角ゴ Pro W3" charset="-128"/>
              </a:rPr>
              <a:pPr/>
              <a:t>43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r>
              <a:rPr lang="en-US">
                <a:ea typeface="ヒラギノ角ゴ Pro W3" charset="-128"/>
                <a:cs typeface="ヒラギノ角ゴ Pro W3" charset="-128"/>
              </a:rPr>
              <a:t>BedZED: Then goes for Zero Energy…. </a:t>
            </a:r>
            <a:br>
              <a:rPr lang="en-US">
                <a:ea typeface="ヒラギノ角ゴ Pro W3" charset="-128"/>
                <a:cs typeface="ヒラギノ角ゴ Pro W3" charset="-128"/>
              </a:rPr>
            </a:br>
            <a:r>
              <a:rPr lang="en-US" sz="1000">
                <a:ea typeface="ヒラギノ角ゴ Pro W3" charset="-128"/>
                <a:cs typeface="ヒラギノ角ゴ Pro W3" charset="-128"/>
              </a:rPr>
              <a:t>Density and General Site Strategies</a:t>
            </a:r>
          </a:p>
          <a:p>
            <a:endParaRPr lang="en-US" sz="1000">
              <a:ea typeface="ヒラギノ角ゴ Pro W3" charset="-128"/>
              <a:cs typeface="ヒラギノ角ゴ Pro W3" charset="-128"/>
            </a:endParaRPr>
          </a:p>
          <a:p>
            <a:pPr eaLnBrk="1" hangingPunct="1"/>
            <a:r>
              <a:rPr lang="en-US" b="1">
                <a:ea typeface="ヒラギノ角ゴ Pro W3" charset="-128"/>
                <a:cs typeface="ヒラギノ角ゴ Pro W3" charset="-128"/>
              </a:rPr>
              <a:t>#1.</a:t>
            </a:r>
            <a:r>
              <a:rPr lang="en-US">
                <a:ea typeface="ヒラギノ角ゴ Pro W3" charset="-128"/>
                <a:cs typeface="ヒラギノ角ゴ Pro W3" charset="-128"/>
              </a:rPr>
              <a:t> </a:t>
            </a:r>
          </a:p>
          <a:p>
            <a:pPr eaLnBrk="1" hangingPunct="1"/>
            <a:r>
              <a:rPr lang="en-US">
                <a:ea typeface="ヒラギノ角ゴ Pro W3" charset="-128"/>
                <a:cs typeface="ヒラギノ角ゴ Pro W3" charset="-128"/>
              </a:rPr>
              <a:t>The development uses a higher density than typical.</a:t>
            </a:r>
          </a:p>
          <a:p>
            <a:pPr eaLnBrk="1" hangingPunct="1"/>
            <a:r>
              <a:rPr lang="en-US" b="1">
                <a:ea typeface="ヒラギノ角ゴ Pro W3" charset="-128"/>
                <a:cs typeface="ヒラギノ角ゴ Pro W3" charset="-128"/>
              </a:rPr>
              <a:t>#2.</a:t>
            </a:r>
          </a:p>
          <a:p>
            <a:pPr eaLnBrk="1" hangingPunct="1"/>
            <a:r>
              <a:rPr lang="en-US">
                <a:ea typeface="ヒラギノ角ゴ Pro W3" charset="-128"/>
                <a:cs typeface="ヒラギノ角ゴ Pro W3" charset="-128"/>
              </a:rPr>
              <a:t>This separates parking from housing.</a:t>
            </a:r>
          </a:p>
          <a:p>
            <a:pPr eaLnBrk="1" hangingPunct="1"/>
            <a:r>
              <a:rPr lang="en-US" b="1">
                <a:ea typeface="ヒラギノ角ゴ Pro W3" charset="-128"/>
                <a:cs typeface="ヒラギノ角ゴ Pro W3" charset="-128"/>
              </a:rPr>
              <a:t>#3.</a:t>
            </a:r>
          </a:p>
          <a:p>
            <a:pPr eaLnBrk="1" hangingPunct="1"/>
            <a:r>
              <a:rPr lang="en-US">
                <a:ea typeface="ヒラギノ角ゴ Pro W3" charset="-128"/>
                <a:cs typeface="ヒラギノ角ゴ Pro W3" charset="-128"/>
              </a:rPr>
              <a:t>And consolidates significant green space.</a:t>
            </a:r>
          </a:p>
          <a:p>
            <a:endParaRPr lang="en-CA">
              <a:ea typeface="ヒラギノ角ゴ Pro W3" charset="-128"/>
              <a:cs typeface="ヒラギノ角ゴ Pro W3" charset="-128"/>
            </a:endParaRPr>
          </a:p>
        </p:txBody>
      </p:sp>
      <p:sp>
        <p:nvSpPr>
          <p:cNvPr id="105476" name="Slide Number Placeholder 3"/>
          <p:cNvSpPr>
            <a:spLocks noGrp="1"/>
          </p:cNvSpPr>
          <p:nvPr>
            <p:ph type="sldNum" sz="quarter" idx="5"/>
          </p:nvPr>
        </p:nvSpPr>
        <p:spPr>
          <a:noFill/>
        </p:spPr>
        <p:txBody>
          <a:bodyPr/>
          <a:lstStyle/>
          <a:p>
            <a:fld id="{6DC2CEC1-2681-C441-8DD3-0108B177EB97}" type="slidenum">
              <a:rPr lang="en-US">
                <a:latin typeface="Arial" charset="0"/>
                <a:ea typeface="ヒラギノ角ゴ Pro W3" charset="-128"/>
                <a:cs typeface="ヒラギノ角ゴ Pro W3" charset="-128"/>
              </a:rPr>
              <a:pPr/>
              <a:t>44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Alternative Parking/Car Strategies</a:t>
            </a:r>
          </a:p>
          <a:p>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Was Designed to encourage alternatives to car use. </a:t>
            </a:r>
          </a:p>
          <a:p>
            <a:pPr eaLnBrk="1" hangingPunct="1">
              <a:lnSpc>
                <a:spcPct val="90000"/>
              </a:lnSpc>
            </a:pP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A green transport plan promotes walking, cycling, and use of public transport. </a:t>
            </a:r>
          </a:p>
          <a:p>
            <a:pPr eaLnBrk="1" hangingPunct="1">
              <a:lnSpc>
                <a:spcPct val="90000"/>
              </a:lnSpc>
            </a:pPr>
            <a:r>
              <a:rPr lang="en-US" b="1">
                <a:ea typeface="ヒラギノ角ゴ Pro W3" charset="-128"/>
                <a:cs typeface="ヒラギノ角ゴ Pro W3" charset="-128"/>
              </a:rPr>
              <a:t>#3.</a:t>
            </a:r>
          </a:p>
          <a:p>
            <a:pPr eaLnBrk="1" hangingPunct="1">
              <a:lnSpc>
                <a:spcPct val="90000"/>
              </a:lnSpc>
            </a:pPr>
            <a:r>
              <a:rPr lang="en-US">
                <a:ea typeface="ヒラギノ角ゴ Pro W3" charset="-128"/>
                <a:cs typeface="ヒラギノ角ゴ Pro W3" charset="-128"/>
              </a:rPr>
              <a:t>A car pool for residents has been established. BedZED’s target is a 50% reduction in fossil-fuel consumption by private car use over the next 10 years compared with a conventional development. </a:t>
            </a:r>
          </a:p>
          <a:p>
            <a:pPr eaLnBrk="1" hangingPunct="1">
              <a:lnSpc>
                <a:spcPct val="90000"/>
              </a:lnSpc>
            </a:pPr>
            <a:r>
              <a:rPr lang="en-US" b="1">
                <a:ea typeface="ヒラギノ角ゴ Pro W3" charset="-128"/>
                <a:cs typeface="ヒラギノ角ゴ Pro W3" charset="-128"/>
              </a:rPr>
              <a:t>#4.</a:t>
            </a:r>
          </a:p>
          <a:p>
            <a:pPr eaLnBrk="1" hangingPunct="1">
              <a:lnSpc>
                <a:spcPct val="90000"/>
              </a:lnSpc>
            </a:pPr>
            <a:r>
              <a:rPr lang="en-US">
                <a:ea typeface="ヒラギノ角ゴ Pro W3" charset="-128"/>
                <a:cs typeface="ヒラギノ角ゴ Pro W3" charset="-128"/>
              </a:rPr>
              <a:t>It has A “pedestrian first” policy with good lighting, drop curbs for prams (strollers) and wheelchairs, and a road layout that keeps vehicles to walking speed. </a:t>
            </a:r>
          </a:p>
          <a:p>
            <a:endParaRPr lang="en-CA">
              <a:ea typeface="ヒラギノ角ゴ Pro W3" charset="-128"/>
              <a:cs typeface="ヒラギノ角ゴ Pro W3" charset="-128"/>
            </a:endParaRPr>
          </a:p>
        </p:txBody>
      </p:sp>
      <p:sp>
        <p:nvSpPr>
          <p:cNvPr id="107524" name="Slide Number Placeholder 3"/>
          <p:cNvSpPr>
            <a:spLocks noGrp="1"/>
          </p:cNvSpPr>
          <p:nvPr>
            <p:ph type="sldNum" sz="quarter" idx="5"/>
          </p:nvPr>
        </p:nvSpPr>
        <p:spPr>
          <a:noFill/>
        </p:spPr>
        <p:txBody>
          <a:bodyPr/>
          <a:lstStyle/>
          <a:p>
            <a:fld id="{6820F5E4-FF6F-2A43-A8C0-303BFE84BB93}" type="slidenum">
              <a:rPr lang="en-US">
                <a:latin typeface="Arial" charset="0"/>
                <a:ea typeface="ヒラギノ角ゴ Pro W3" charset="-128"/>
                <a:cs typeface="ヒラギノ角ゴ Pro W3" charset="-128"/>
              </a:rPr>
              <a:pPr/>
              <a:t>45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Landscape and Vegetation</a:t>
            </a:r>
          </a:p>
          <a:p>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The Green space is divided into large communal spaces + personal gardens/terraces.</a:t>
            </a:r>
          </a:p>
          <a:p>
            <a:pPr eaLnBrk="1" hangingPunct="1">
              <a:lnSpc>
                <a:spcPct val="90000"/>
              </a:lnSpc>
            </a:pP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The Green space at grade assists in lowering overall overheating in summer.</a:t>
            </a:r>
          </a:p>
          <a:p>
            <a:pPr eaLnBrk="1" hangingPunct="1">
              <a:lnSpc>
                <a:spcPct val="90000"/>
              </a:lnSpc>
            </a:pPr>
            <a:r>
              <a:rPr lang="en-US" b="1">
                <a:ea typeface="ヒラギノ角ゴ Pro W3" charset="-128"/>
                <a:cs typeface="ヒラギノ角ゴ Pro W3" charset="-128"/>
              </a:rPr>
              <a:t>#3.</a:t>
            </a:r>
          </a:p>
          <a:p>
            <a:pPr eaLnBrk="1" hangingPunct="1">
              <a:lnSpc>
                <a:spcPct val="90000"/>
              </a:lnSpc>
            </a:pPr>
            <a:r>
              <a:rPr lang="en-US">
                <a:ea typeface="ヒラギノ角ゴ Pro W3" charset="-128"/>
                <a:cs typeface="ヒラギノ角ゴ Pro W3" charset="-128"/>
              </a:rPr>
              <a:t>The Green space at the roof level is private, and also incorporates seedem roofs. </a:t>
            </a:r>
          </a:p>
          <a:p>
            <a:pPr eaLnBrk="1" hangingPunct="1">
              <a:lnSpc>
                <a:spcPct val="90000"/>
              </a:lnSpc>
            </a:pPr>
            <a:r>
              <a:rPr lang="en-US" b="1">
                <a:ea typeface="ヒラギノ角ゴ Pro W3" charset="-128"/>
                <a:cs typeface="ヒラギノ角ゴ Pro W3" charset="-128"/>
              </a:rPr>
              <a:t>#4.</a:t>
            </a:r>
          </a:p>
          <a:p>
            <a:pPr eaLnBrk="1" hangingPunct="1">
              <a:lnSpc>
                <a:spcPct val="90000"/>
              </a:lnSpc>
            </a:pPr>
            <a:r>
              <a:rPr lang="en-US">
                <a:ea typeface="ヒラギノ角ゴ Pro W3" charset="-128"/>
                <a:cs typeface="ヒラギノ角ゴ Pro W3" charset="-128"/>
              </a:rPr>
              <a:t>Vegetable and edible crops are encouraged. </a:t>
            </a:r>
          </a:p>
          <a:p>
            <a:endParaRPr lang="en-CA">
              <a:ea typeface="ヒラギノ角ゴ Pro W3" charset="-128"/>
              <a:cs typeface="ヒラギノ角ゴ Pro W3" charset="-128"/>
            </a:endParaRPr>
          </a:p>
        </p:txBody>
      </p:sp>
      <p:sp>
        <p:nvSpPr>
          <p:cNvPr id="109572" name="Slide Number Placeholder 3"/>
          <p:cNvSpPr>
            <a:spLocks noGrp="1"/>
          </p:cNvSpPr>
          <p:nvPr>
            <p:ph type="sldNum" sz="quarter" idx="5"/>
          </p:nvPr>
        </p:nvSpPr>
        <p:spPr>
          <a:noFill/>
        </p:spPr>
        <p:txBody>
          <a:bodyPr/>
          <a:lstStyle/>
          <a:p>
            <a:fld id="{5CCEE690-C164-F240-BFD6-B079FEDAFF58}" type="slidenum">
              <a:rPr lang="en-US">
                <a:latin typeface="Arial" charset="0"/>
                <a:ea typeface="ヒラギノ角ゴ Pro W3" charset="-128"/>
                <a:cs typeface="ヒラギノ角ゴ Pro W3" charset="-128"/>
              </a:rPr>
              <a:pPr/>
              <a:t>46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Passive Solar Strategies</a:t>
            </a:r>
          </a:p>
          <a:p>
            <a:endParaRPr lang="en-US">
              <a:ea typeface="ヒラギノ角ゴ Pro W3" charset="-128"/>
              <a:cs typeface="ヒラギノ角ゴ Pro W3" charset="-128"/>
            </a:endParaRPr>
          </a:p>
          <a:p>
            <a:pPr eaLnBrk="1" hangingPunct="1"/>
            <a:r>
              <a:rPr lang="en-US" b="1">
                <a:ea typeface="ヒラギノ角ゴ Pro W3" charset="-128"/>
                <a:cs typeface="ヒラギノ角ゴ Pro W3" charset="-128"/>
              </a:rPr>
              <a:t>#1.</a:t>
            </a:r>
          </a:p>
          <a:p>
            <a:pPr eaLnBrk="1" hangingPunct="1"/>
            <a:r>
              <a:rPr lang="en-US">
                <a:ea typeface="ヒラギノ角ゴ Pro W3" charset="-128"/>
                <a:cs typeface="ヒラギノ角ゴ Pro W3" charset="-128"/>
              </a:rPr>
              <a:t>BedZED Uses passive solar techniques to maximize heat gain for cool months </a:t>
            </a:r>
          </a:p>
          <a:p>
            <a:pPr eaLnBrk="1" hangingPunct="1"/>
            <a:r>
              <a:rPr lang="en-US" b="1">
                <a:ea typeface="ヒラギノ角ゴ Pro W3" charset="-128"/>
                <a:cs typeface="ヒラギノ角ゴ Pro W3" charset="-128"/>
              </a:rPr>
              <a:t>#2.</a:t>
            </a:r>
          </a:p>
          <a:p>
            <a:pPr eaLnBrk="1" hangingPunct="1"/>
            <a:r>
              <a:rPr lang="en-US">
                <a:ea typeface="ヒラギノ角ゴ Pro W3" charset="-128"/>
                <a:cs typeface="ヒラギノ角ゴ Pro W3" charset="-128"/>
              </a:rPr>
              <a:t>The Houses are arranged in south facing terraces to maximize direct solar gain</a:t>
            </a:r>
          </a:p>
          <a:p>
            <a:pPr eaLnBrk="1" hangingPunct="1"/>
            <a:r>
              <a:rPr lang="en-US" b="1">
                <a:ea typeface="ヒラギノ角ゴ Pro W3" charset="-128"/>
                <a:cs typeface="ヒラギノ角ゴ Pro W3" charset="-128"/>
              </a:rPr>
              <a:t>#3.</a:t>
            </a:r>
          </a:p>
          <a:p>
            <a:pPr eaLnBrk="1" hangingPunct="1"/>
            <a:r>
              <a:rPr lang="en-US">
                <a:ea typeface="ヒラギノ角ゴ Pro W3" charset="-128"/>
                <a:cs typeface="ヒラギノ角ゴ Pro W3" charset="-128"/>
              </a:rPr>
              <a:t>Glass is maximized on the south face for gain and minimized on north side to prevent losses.</a:t>
            </a:r>
          </a:p>
        </p:txBody>
      </p:sp>
      <p:sp>
        <p:nvSpPr>
          <p:cNvPr id="111620" name="Slide Number Placeholder 3"/>
          <p:cNvSpPr>
            <a:spLocks noGrp="1"/>
          </p:cNvSpPr>
          <p:nvPr>
            <p:ph type="sldNum" sz="quarter" idx="5"/>
          </p:nvPr>
        </p:nvSpPr>
        <p:spPr>
          <a:noFill/>
        </p:spPr>
        <p:txBody>
          <a:bodyPr/>
          <a:lstStyle/>
          <a:p>
            <a:fld id="{E0D07F78-E998-E24F-9E51-8609CCDFAC09}" type="slidenum">
              <a:rPr lang="en-US">
                <a:latin typeface="Arial" charset="0"/>
                <a:ea typeface="ヒラギノ角ゴ Pro W3" charset="-128"/>
                <a:cs typeface="ヒラギノ角ゴ Pro W3" charset="-128"/>
              </a:rPr>
              <a:pPr/>
              <a:t>47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Passive Cooling Strategies</a:t>
            </a:r>
          </a:p>
          <a:p>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Each terrace is backed by north facing offices, which reduces the tendency to overheat and the need for air conditioning. </a:t>
            </a:r>
          </a:p>
          <a:p>
            <a:pPr eaLnBrk="1" hangingPunct="1">
              <a:lnSpc>
                <a:spcPct val="90000"/>
              </a:lnSpc>
            </a:pP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Large quantities of operable windows encourage natural ventilation.</a:t>
            </a:r>
          </a:p>
          <a:p>
            <a:pPr eaLnBrk="1" hangingPunct="1">
              <a:lnSpc>
                <a:spcPct val="90000"/>
              </a:lnSpc>
            </a:pPr>
            <a:r>
              <a:rPr lang="en-US" b="1">
                <a:ea typeface="ヒラギノ角ゴ Pro W3" charset="-128"/>
                <a:cs typeface="ヒラギノ角ゴ Pro W3" charset="-128"/>
              </a:rPr>
              <a:t>#3.</a:t>
            </a:r>
          </a:p>
          <a:p>
            <a:pPr eaLnBrk="1" hangingPunct="1">
              <a:lnSpc>
                <a:spcPct val="90000"/>
              </a:lnSpc>
            </a:pPr>
            <a:r>
              <a:rPr lang="en-US">
                <a:solidFill>
                  <a:schemeClr val="bg2"/>
                </a:solidFill>
                <a:ea typeface="ヒラギノ角ゴ Pro W3" charset="-128"/>
                <a:cs typeface="ヒラギノ角ゴ Pro W3" charset="-128"/>
              </a:rPr>
              <a:t>PV is used to shade windows.</a:t>
            </a:r>
          </a:p>
          <a:p>
            <a:pPr eaLnBrk="1" hangingPunct="1">
              <a:lnSpc>
                <a:spcPct val="90000"/>
              </a:lnSpc>
            </a:pPr>
            <a:r>
              <a:rPr lang="en-US" b="1">
                <a:ea typeface="ヒラギノ角ゴ Pro W3" charset="-128"/>
                <a:cs typeface="ヒラギノ角ゴ Pro W3" charset="-128"/>
              </a:rPr>
              <a:t>#4.</a:t>
            </a:r>
          </a:p>
          <a:p>
            <a:pPr eaLnBrk="1" hangingPunct="1">
              <a:lnSpc>
                <a:spcPct val="90000"/>
              </a:lnSpc>
            </a:pPr>
            <a:r>
              <a:rPr lang="en-US">
                <a:ea typeface="ヒラギノ角ゴ Pro W3" charset="-128"/>
                <a:cs typeface="ヒラギノ角ゴ Pro W3" charset="-128"/>
              </a:rPr>
              <a:t>Wind cowls direct ventilation flow.</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a:ea typeface="ヒラギノ角ゴ Pro W3" charset="-128"/>
                <a:cs typeface="ヒラギノ角ゴ Pro W3" charset="-128"/>
              </a:rPr>
              <a:t>No Air Conditioning is provided. The decision to eliminate this system guarantees less operational energy consumption in the project.</a:t>
            </a:r>
          </a:p>
          <a:p>
            <a:endParaRPr lang="en-CA">
              <a:ea typeface="ヒラギノ角ゴ Pro W3" charset="-128"/>
              <a:cs typeface="ヒラギノ角ゴ Pro W3" charset="-128"/>
            </a:endParaRPr>
          </a:p>
        </p:txBody>
      </p:sp>
      <p:sp>
        <p:nvSpPr>
          <p:cNvPr id="113668" name="Slide Number Placeholder 3"/>
          <p:cNvSpPr>
            <a:spLocks noGrp="1"/>
          </p:cNvSpPr>
          <p:nvPr>
            <p:ph type="sldNum" sz="quarter" idx="5"/>
          </p:nvPr>
        </p:nvSpPr>
        <p:spPr>
          <a:noFill/>
        </p:spPr>
        <p:txBody>
          <a:bodyPr/>
          <a:lstStyle/>
          <a:p>
            <a:fld id="{0A80A7F6-33EB-E940-AA0D-1979860DF838}" type="slidenum">
              <a:rPr lang="en-US">
                <a:latin typeface="Arial" charset="0"/>
                <a:ea typeface="ヒラギノ角ゴ Pro W3" charset="-128"/>
                <a:cs typeface="ヒラギノ角ゴ Pro W3" charset="-128"/>
              </a:rPr>
              <a:pPr/>
              <a:t>48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Non-fossil fuel heating for space and water</a:t>
            </a:r>
          </a:p>
          <a:p>
            <a:endParaRPr lang="en-US">
              <a:ea typeface="ヒラギノ角ゴ Pro W3" charset="-128"/>
              <a:cs typeface="ヒラギノ角ゴ Pro W3" charset="-128"/>
            </a:endParaRPr>
          </a:p>
          <a:p>
            <a:pPr eaLnBrk="1" hangingPunct="1">
              <a:lnSpc>
                <a:spcPct val="90000"/>
              </a:lnSpc>
            </a:pPr>
            <a:r>
              <a:rPr lang="en-US" i="1">
                <a:ea typeface="ヒラギノ角ゴ Pro W3" charset="-128"/>
                <a:cs typeface="ヒラギノ角ゴ Pro W3" charset="-128"/>
              </a:rPr>
              <a:t>Once the energy needs have been reduced passively…</a:t>
            </a: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A centralized heat and power plant (CHP) provides hot water, which is distributed around the site via a district heating system of super-insulated pipes. </a:t>
            </a:r>
          </a:p>
          <a:p>
            <a:pPr eaLnBrk="1" hangingPunct="1">
              <a:lnSpc>
                <a:spcPct val="90000"/>
              </a:lnSpc>
            </a:pP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The CHP plant at BedZED is powered by off-cuts from tree surgery waste that would otherwise go to landfill.</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a:ea typeface="ヒラギノ角ゴ Pro W3" charset="-128"/>
                <a:cs typeface="ヒラギノ角ゴ Pro W3" charset="-128"/>
              </a:rPr>
              <a:t>This is not to say that using wood waste is necessarily good for the environment. Burning anything causes CO2 emissions. It is somewhat better as it is sourced from a waste product that is also renewable. There is some logic used here that infers that more trees will be planted to create wood to burn, therefore offsetting the carbon from the burnt wood waste.</a:t>
            </a:r>
          </a:p>
          <a:p>
            <a:endParaRPr lang="en-CA">
              <a:ea typeface="ヒラギノ角ゴ Pro W3" charset="-128"/>
              <a:cs typeface="ヒラギノ角ゴ Pro W3" charset="-128"/>
            </a:endParaRPr>
          </a:p>
        </p:txBody>
      </p:sp>
      <p:sp>
        <p:nvSpPr>
          <p:cNvPr id="115716" name="Slide Number Placeholder 3"/>
          <p:cNvSpPr>
            <a:spLocks noGrp="1"/>
          </p:cNvSpPr>
          <p:nvPr>
            <p:ph type="sldNum" sz="quarter" idx="5"/>
          </p:nvPr>
        </p:nvSpPr>
        <p:spPr>
          <a:noFill/>
        </p:spPr>
        <p:txBody>
          <a:bodyPr/>
          <a:lstStyle/>
          <a:p>
            <a:fld id="{27747C70-DD0E-B54B-A0C7-90F2384E2361}" type="slidenum">
              <a:rPr lang="en-US">
                <a:latin typeface="Arial" charset="0"/>
                <a:ea typeface="ヒラギノ角ゴ Pro W3" charset="-128"/>
                <a:cs typeface="ヒラギノ角ゴ Pro W3" charset="-128"/>
              </a:rPr>
              <a:pPr/>
              <a:t>49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Material choices</a:t>
            </a:r>
          </a:p>
          <a:p>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Embodied energy (which is a measure of the energy required to manufacture a product) was key in choosing materials.</a:t>
            </a:r>
            <a:br>
              <a:rPr lang="en-US">
                <a:ea typeface="ヒラギノ角ゴ Pro W3" charset="-128"/>
                <a:cs typeface="ヒラギノ角ゴ Pro W3" charset="-128"/>
              </a:rPr>
            </a:br>
            <a:r>
              <a:rPr lang="en-US">
                <a:ea typeface="ヒラギノ角ゴ Pro W3" charset="-128"/>
                <a:cs typeface="ヒラギノ角ゴ Pro W3" charset="-128"/>
              </a:rPr>
              <a:t/>
            </a:r>
            <a:br>
              <a:rPr lang="en-US">
                <a:ea typeface="ヒラギノ角ゴ Pro W3" charset="-128"/>
                <a:cs typeface="ヒラギノ角ゴ Pro W3" charset="-128"/>
              </a:rPr>
            </a:b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All products were sourced within a 35-mile radius of the site when possible, reducing transportation energy.</a:t>
            </a:r>
          </a:p>
          <a:p>
            <a:pPr eaLnBrk="1" hangingPunct="1">
              <a:lnSpc>
                <a:spcPct val="90000"/>
              </a:lnSpc>
            </a:pPr>
            <a:endParaRPr lang="en-US" b="1">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#3.</a:t>
            </a:r>
          </a:p>
          <a:p>
            <a:pPr eaLnBrk="1" hangingPunct="1">
              <a:lnSpc>
                <a:spcPct val="90000"/>
              </a:lnSpc>
            </a:pPr>
            <a:r>
              <a:rPr lang="en-US">
                <a:ea typeface="ヒラギノ角ゴ Pro W3" charset="-128"/>
                <a:cs typeface="ヒラギノ角ゴ Pro W3" charset="-128"/>
              </a:rPr>
              <a:t>Recycled materials and high recycled content were key.</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a:ea typeface="ヒラギノ角ゴ Pro W3" charset="-128"/>
                <a:cs typeface="ヒラギノ角ゴ Pro W3" charset="-128"/>
              </a:rPr>
              <a:t>The target minimum design life was 75 years.</a:t>
            </a:r>
            <a:endParaRPr lang="en-CA">
              <a:ea typeface="ヒラギノ角ゴ Pro W3" charset="-128"/>
              <a:cs typeface="ヒラギノ角ゴ Pro W3" charset="-128"/>
            </a:endParaRPr>
          </a:p>
        </p:txBody>
      </p:sp>
      <p:sp>
        <p:nvSpPr>
          <p:cNvPr id="117764" name="Slide Number Placeholder 3"/>
          <p:cNvSpPr>
            <a:spLocks noGrp="1"/>
          </p:cNvSpPr>
          <p:nvPr>
            <p:ph type="sldNum" sz="quarter" idx="5"/>
          </p:nvPr>
        </p:nvSpPr>
        <p:spPr>
          <a:noFill/>
        </p:spPr>
        <p:txBody>
          <a:bodyPr/>
          <a:lstStyle/>
          <a:p>
            <a:fld id="{0C5091A8-2C23-BE45-9510-5A5287D10DD7}" type="slidenum">
              <a:rPr lang="en-US">
                <a:latin typeface="Arial" charset="0"/>
                <a:ea typeface="ヒラギノ角ゴ Pro W3" charset="-128"/>
                <a:cs typeface="ヒラギノ角ゴ Pro W3" charset="-128"/>
              </a:rPr>
              <a:pPr/>
              <a:t>50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Generation of on Site Electricity</a:t>
            </a:r>
          </a:p>
          <a:p>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It was felt to be more efficient to generate electricity with the Combined Heat and Power facility.</a:t>
            </a:r>
          </a:p>
          <a:p>
            <a:pPr eaLnBrk="1" hangingPunct="1">
              <a:lnSpc>
                <a:spcPct val="90000"/>
              </a:lnSpc>
            </a:pPr>
            <a:endParaRPr lang="en-US" b="1">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PV panels were targeted at fueling electric vehicles.</a:t>
            </a:r>
          </a:p>
          <a:p>
            <a:pPr eaLnBrk="1" hangingPunct="1">
              <a:lnSpc>
                <a:spcPct val="90000"/>
              </a:lnSpc>
            </a:pPr>
            <a:endParaRPr lang="en-US" b="1">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#3.</a:t>
            </a:r>
          </a:p>
          <a:p>
            <a:pPr eaLnBrk="1" hangingPunct="1">
              <a:lnSpc>
                <a:spcPct val="90000"/>
              </a:lnSpc>
            </a:pPr>
            <a:r>
              <a:rPr lang="en-US">
                <a:ea typeface="ヒラギノ角ゴ Pro W3" charset="-128"/>
                <a:cs typeface="ヒラギノ角ゴ Pro W3" charset="-128"/>
              </a:rPr>
              <a:t>PV was installed over 777m2 and was also used for shading.</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a:ea typeface="ヒラギノ角ゴ Pro W3" charset="-128"/>
                <a:cs typeface="ヒラギノ角ゴ Pro W3" charset="-128"/>
              </a:rPr>
              <a:t>Excess electricity is sold back to the grid.</a:t>
            </a:r>
          </a:p>
          <a:p>
            <a:endParaRPr lang="en-CA">
              <a:ea typeface="ヒラギノ角ゴ Pro W3" charset="-128"/>
              <a:cs typeface="ヒラギノ角ゴ Pro W3" charset="-128"/>
            </a:endParaRPr>
          </a:p>
        </p:txBody>
      </p:sp>
      <p:sp>
        <p:nvSpPr>
          <p:cNvPr id="119812" name="Slide Number Placeholder 3"/>
          <p:cNvSpPr>
            <a:spLocks noGrp="1"/>
          </p:cNvSpPr>
          <p:nvPr>
            <p:ph type="sldNum" sz="quarter" idx="5"/>
          </p:nvPr>
        </p:nvSpPr>
        <p:spPr>
          <a:noFill/>
        </p:spPr>
        <p:txBody>
          <a:bodyPr/>
          <a:lstStyle/>
          <a:p>
            <a:fld id="{4F5C4BEC-5563-A843-825A-61D00FA82051}" type="slidenum">
              <a:rPr lang="en-US">
                <a:latin typeface="Arial" charset="0"/>
                <a:ea typeface="ヒラギノ角ゴ Pro W3" charset="-128"/>
                <a:cs typeface="ヒラギノ角ゴ Pro W3" charset="-128"/>
              </a:rPr>
              <a:pPr/>
              <a:t>51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Water Systems</a:t>
            </a:r>
          </a:p>
          <a:p>
            <a:endParaRPr lang="en-US">
              <a:ea typeface="ヒラギノ角ゴ Pro W3" charset="-128"/>
              <a:cs typeface="ヒラギノ角ゴ Pro W3" charset="-128"/>
            </a:endParaRPr>
          </a:p>
          <a:p>
            <a:pPr eaLnBrk="1" hangingPunct="1">
              <a:lnSpc>
                <a:spcPct val="90000"/>
              </a:lnSpc>
            </a:pPr>
            <a:r>
              <a:rPr lang="en-US" i="1">
                <a:solidFill>
                  <a:schemeClr val="bg2"/>
                </a:solidFill>
                <a:ea typeface="ヒラギノ角ゴ Pro W3" charset="-128"/>
                <a:cs typeface="ヒラギノ角ゴ Pro W3" charset="-128"/>
              </a:rPr>
              <a:t>Water use is carefully planned…</a:t>
            </a:r>
          </a:p>
          <a:p>
            <a:pPr eaLnBrk="1" hangingPunct="1">
              <a:lnSpc>
                <a:spcPct val="90000"/>
              </a:lnSpc>
            </a:pPr>
            <a:r>
              <a:rPr lang="en-US" b="1">
                <a:ea typeface="ヒラギノ角ゴ Pro W3" charset="-128"/>
                <a:cs typeface="ヒラギノ角ゴ Pro W3" charset="-128"/>
              </a:rPr>
              <a:t>#1.</a:t>
            </a:r>
          </a:p>
          <a:p>
            <a:pPr eaLnBrk="1" hangingPunct="1">
              <a:lnSpc>
                <a:spcPct val="90000"/>
              </a:lnSpc>
            </a:pPr>
            <a:r>
              <a:rPr lang="en-US">
                <a:ea typeface="ヒラギノ角ゴ Pro W3" charset="-128"/>
                <a:cs typeface="ヒラギノ角ゴ Pro W3" charset="-128"/>
              </a:rPr>
              <a:t>Rainwater is collected and used for irrigation and toilet flushing.</a:t>
            </a:r>
          </a:p>
          <a:p>
            <a:pPr eaLnBrk="1" hangingPunct="1">
              <a:lnSpc>
                <a:spcPct val="90000"/>
              </a:lnSpc>
            </a:pPr>
            <a:r>
              <a:rPr lang="en-US" b="1">
                <a:ea typeface="ヒラギノ角ゴ Pro W3" charset="-128"/>
                <a:cs typeface="ヒラギノ角ゴ Pro W3" charset="-128"/>
              </a:rPr>
              <a:t>#2.</a:t>
            </a:r>
          </a:p>
          <a:p>
            <a:pPr eaLnBrk="1" hangingPunct="1">
              <a:lnSpc>
                <a:spcPct val="90000"/>
              </a:lnSpc>
            </a:pPr>
            <a:r>
              <a:rPr lang="en-US">
                <a:ea typeface="ヒラギノ角ゴ Pro W3" charset="-128"/>
                <a:cs typeface="ヒラギノ角ゴ Pro W3" charset="-128"/>
              </a:rPr>
              <a:t>Black water is treated on site and cycled into the irrigation system.</a:t>
            </a:r>
          </a:p>
          <a:p>
            <a:pPr eaLnBrk="1" hangingPunct="1">
              <a:lnSpc>
                <a:spcPct val="90000"/>
              </a:lnSpc>
            </a:pPr>
            <a:r>
              <a:rPr lang="en-US" b="1">
                <a:ea typeface="ヒラギノ角ゴ Pro W3" charset="-128"/>
                <a:cs typeface="ヒラギノ角ゴ Pro W3" charset="-128"/>
              </a:rPr>
              <a:t>#3.</a:t>
            </a:r>
          </a:p>
          <a:p>
            <a:pPr eaLnBrk="1" hangingPunct="1">
              <a:lnSpc>
                <a:spcPct val="90000"/>
              </a:lnSpc>
            </a:pPr>
            <a:r>
              <a:rPr lang="en-US">
                <a:ea typeface="ヒラギノ角ゴ Pro W3" charset="-128"/>
                <a:cs typeface="ヒラギノ角ゴ Pro W3" charset="-128"/>
              </a:rPr>
              <a:t>Dual flush toilets reduce water consumption.</a:t>
            </a:r>
          </a:p>
          <a:p>
            <a:pPr eaLnBrk="1" hangingPunct="1">
              <a:lnSpc>
                <a:spcPct val="90000"/>
              </a:lnSpc>
            </a:pPr>
            <a:r>
              <a:rPr lang="en-US" b="1">
                <a:ea typeface="ヒラギノ角ゴ Pro W3" charset="-128"/>
                <a:cs typeface="ヒラギノ角ゴ Pro W3" charset="-128"/>
              </a:rPr>
              <a:t>#4.</a:t>
            </a:r>
          </a:p>
          <a:p>
            <a:pPr eaLnBrk="1" hangingPunct="1">
              <a:lnSpc>
                <a:spcPct val="90000"/>
              </a:lnSpc>
            </a:pPr>
            <a:r>
              <a:rPr lang="en-US">
                <a:ea typeface="ヒラギノ角ゴ Pro W3" charset="-128"/>
                <a:cs typeface="ヒラギノ角ゴ Pro W3" charset="-128"/>
              </a:rPr>
              <a:t>Shaped bathtubs reduce water requirement.</a:t>
            </a:r>
          </a:p>
          <a:p>
            <a:endParaRPr lang="en-CA">
              <a:ea typeface="ヒラギノ角ゴ Pro W3" charset="-128"/>
              <a:cs typeface="ヒラギノ角ゴ Pro W3" charset="-128"/>
            </a:endParaRPr>
          </a:p>
          <a:p>
            <a:r>
              <a:rPr lang="en-CA">
                <a:ea typeface="ヒラギノ角ゴ Pro W3" charset="-128"/>
                <a:cs typeface="ヒラギノ角ゴ Pro W3" charset="-128"/>
              </a:rPr>
              <a:t>The target was to cut normal household use by 33%.</a:t>
            </a:r>
          </a:p>
        </p:txBody>
      </p:sp>
      <p:sp>
        <p:nvSpPr>
          <p:cNvPr id="121860" name="Slide Number Placeholder 3"/>
          <p:cNvSpPr>
            <a:spLocks noGrp="1"/>
          </p:cNvSpPr>
          <p:nvPr>
            <p:ph type="sldNum" sz="quarter" idx="5"/>
          </p:nvPr>
        </p:nvSpPr>
        <p:spPr>
          <a:noFill/>
        </p:spPr>
        <p:txBody>
          <a:bodyPr/>
          <a:lstStyle/>
          <a:p>
            <a:fld id="{FC5D5E34-88E1-4340-8652-41C93AAD1AB1}" type="slidenum">
              <a:rPr lang="en-US">
                <a:latin typeface="Arial" charset="0"/>
                <a:ea typeface="ヒラギノ角ゴ Pro W3" charset="-128"/>
                <a:cs typeface="ヒラギノ角ゴ Pro W3" charset="-128"/>
              </a:rPr>
              <a:pPr/>
              <a:t>52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Waste Recycling</a:t>
            </a:r>
          </a:p>
          <a:p>
            <a:endParaRPr lang="en-US">
              <a:ea typeface="ヒラギノ角ゴ Pro W3" charset="-128"/>
              <a:cs typeface="ヒラギノ角ゴ Pro W3" charset="-128"/>
            </a:endParaRPr>
          </a:p>
          <a:p>
            <a:pPr eaLnBrk="1" hangingPunct="1"/>
            <a:r>
              <a:rPr lang="en-US" b="1">
                <a:ea typeface="ヒラギノ角ゴ Pro W3" charset="-128"/>
                <a:cs typeface="ヒラギノ角ゴ Pro W3" charset="-128"/>
              </a:rPr>
              <a:t>#1.</a:t>
            </a:r>
          </a:p>
          <a:p>
            <a:pPr eaLnBrk="1" hangingPunct="1"/>
            <a:r>
              <a:rPr lang="en-US">
                <a:ea typeface="ヒラギノ角ゴ Pro W3" charset="-128"/>
                <a:cs typeface="ヒラギノ角ゴ Pro W3" charset="-128"/>
              </a:rPr>
              <a:t>Waste recycling collection depots are located throughout the community.</a:t>
            </a:r>
          </a:p>
          <a:p>
            <a:pPr eaLnBrk="1" hangingPunct="1"/>
            <a:r>
              <a:rPr lang="en-US" sz="1400" b="1">
                <a:ea typeface="ヒラギノ角ゴ Pro W3" charset="-128"/>
                <a:cs typeface="ヒラギノ角ゴ Pro W3" charset="-128"/>
              </a:rPr>
              <a:t>#2.</a:t>
            </a:r>
          </a:p>
          <a:p>
            <a:pPr eaLnBrk="1" hangingPunct="1"/>
            <a:r>
              <a:rPr lang="en-US">
                <a:ea typeface="ヒラギノ角ゴ Pro W3" charset="-128"/>
                <a:cs typeface="ヒラギノ角ゴ Pro W3" charset="-128"/>
              </a:rPr>
              <a:t>Kitchens are outfitted with built in recycling storage.</a:t>
            </a:r>
          </a:p>
          <a:p>
            <a:pPr eaLnBrk="1" hangingPunct="1"/>
            <a:r>
              <a:rPr lang="en-US" sz="1400" b="1">
                <a:ea typeface="ヒラギノ角ゴ Pro W3" charset="-128"/>
                <a:cs typeface="ヒラギノ角ゴ Pro W3" charset="-128"/>
              </a:rPr>
              <a:t>#3.</a:t>
            </a:r>
          </a:p>
          <a:p>
            <a:pPr eaLnBrk="1" hangingPunct="1"/>
            <a:r>
              <a:rPr lang="en-US">
                <a:ea typeface="ヒラギノ角ゴ Pro W3" charset="-128"/>
                <a:cs typeface="ヒラギノ角ゴ Pro W3" charset="-128"/>
              </a:rPr>
              <a:t>There is also On site composting.</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target was to reduce landfill waste by 66%.</a:t>
            </a:r>
            <a:endParaRPr lang="en-CA">
              <a:ea typeface="ヒラギノ角ゴ Pro W3" charset="-128"/>
              <a:cs typeface="ヒラギノ角ゴ Pro W3" charset="-128"/>
            </a:endParaRPr>
          </a:p>
        </p:txBody>
      </p:sp>
      <p:sp>
        <p:nvSpPr>
          <p:cNvPr id="123908" name="Slide Number Placeholder 3"/>
          <p:cNvSpPr>
            <a:spLocks noGrp="1"/>
          </p:cNvSpPr>
          <p:nvPr>
            <p:ph type="sldNum" sz="quarter" idx="5"/>
          </p:nvPr>
        </p:nvSpPr>
        <p:spPr>
          <a:noFill/>
        </p:spPr>
        <p:txBody>
          <a:bodyPr/>
          <a:lstStyle/>
          <a:p>
            <a:fld id="{C29E1EE4-FA95-B941-ACBB-B6DF2641F86C}" type="slidenum">
              <a:rPr lang="en-US">
                <a:latin typeface="Arial" charset="0"/>
                <a:ea typeface="ヒラギノ角ゴ Pro W3" charset="-128"/>
                <a:cs typeface="ヒラギノ角ゴ Pro W3" charset="-128"/>
              </a:rPr>
              <a:pPr/>
              <a:t>53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r>
              <a:rPr lang="en-US" sz="1600">
                <a:ea typeface="ヒラギノ角ゴ Pro W3" charset="-128"/>
                <a:cs typeface="ヒラギノ角ゴ Pro W3" charset="-128"/>
              </a:rPr>
              <a:t>BedZED: </a:t>
            </a:r>
            <a:br>
              <a:rPr lang="en-US" sz="1600">
                <a:ea typeface="ヒラギノ角ゴ Pro W3" charset="-128"/>
                <a:cs typeface="ヒラギノ角ゴ Pro W3" charset="-128"/>
              </a:rPr>
            </a:br>
            <a:r>
              <a:rPr lang="en-US">
                <a:ea typeface="ヒラギノ角ゴ Pro W3" charset="-128"/>
                <a:cs typeface="ヒラギノ角ゴ Pro W3" charset="-128"/>
              </a:rPr>
              <a:t>Integrated Design Process</a:t>
            </a:r>
          </a:p>
          <a:p>
            <a:endParaRPr lang="en-US">
              <a:ea typeface="ヒラギノ角ゴ Pro W3" charset="-128"/>
              <a:cs typeface="ヒラギノ角ゴ Pro W3" charset="-128"/>
            </a:endParaRPr>
          </a:p>
          <a:p>
            <a:pPr>
              <a:lnSpc>
                <a:spcPct val="110000"/>
              </a:lnSpc>
              <a:spcBef>
                <a:spcPct val="20000"/>
              </a:spcBef>
            </a:pPr>
            <a:r>
              <a:rPr lang="en-US" b="1">
                <a:ea typeface="ヒラギノ角ゴ Pro W3" charset="-128"/>
                <a:cs typeface="ヒラギノ角ゴ Pro W3" charset="-128"/>
              </a:rPr>
              <a:t>KEY WORKING CONCEPT:</a:t>
            </a:r>
          </a:p>
          <a:p>
            <a:pPr>
              <a:lnSpc>
                <a:spcPct val="110000"/>
              </a:lnSpc>
              <a:spcBef>
                <a:spcPct val="20000"/>
              </a:spcBef>
            </a:pPr>
            <a:r>
              <a:rPr lang="en-US">
                <a:solidFill>
                  <a:srgbClr val="646464"/>
                </a:solidFill>
                <a:ea typeface="ヒラギノ角ゴ Pro W3" charset="-128"/>
                <a:cs typeface="ヒラギノ角ゴ Pro W3" charset="-128"/>
              </a:rPr>
              <a:t>Such a complex design with delicately inter-layered, synergistic systemic requirements mandates use of the </a:t>
            </a:r>
            <a:r>
              <a:rPr lang="en-US" b="1" i="1">
                <a:solidFill>
                  <a:srgbClr val="646464"/>
                </a:solidFill>
                <a:ea typeface="ヒラギノ角ゴ Pro W3" charset="-128"/>
                <a:cs typeface="ヒラギノ角ゴ Pro W3" charset="-128"/>
              </a:rPr>
              <a:t>Integrated Design Process</a:t>
            </a:r>
            <a:r>
              <a:rPr lang="en-US">
                <a:solidFill>
                  <a:srgbClr val="646464"/>
                </a:solidFill>
                <a:ea typeface="ヒラギノ角ゴ Pro W3" charset="-128"/>
                <a:cs typeface="ヒラギノ角ゴ Pro W3" charset="-128"/>
              </a:rPr>
              <a:t> from the early concept stages of development. ARUP Associates is a high end design firm that is famed for their implementation of this process.</a:t>
            </a:r>
          </a:p>
          <a:p>
            <a:pPr>
              <a:lnSpc>
                <a:spcPct val="110000"/>
              </a:lnSpc>
              <a:spcBef>
                <a:spcPct val="20000"/>
              </a:spcBef>
            </a:pPr>
            <a:endParaRPr lang="en-US">
              <a:solidFill>
                <a:srgbClr val="646464"/>
              </a:solidFill>
              <a:ea typeface="ヒラギノ角ゴ Pro W3" charset="-128"/>
              <a:cs typeface="ヒラギノ角ゴ Pro W3" charset="-128"/>
            </a:endParaRPr>
          </a:p>
          <a:p>
            <a:pPr>
              <a:lnSpc>
                <a:spcPct val="110000"/>
              </a:lnSpc>
              <a:spcBef>
                <a:spcPct val="20000"/>
              </a:spcBef>
            </a:pPr>
            <a:r>
              <a:rPr lang="en-US">
                <a:ea typeface="ヒラギノ角ゴ Pro W3" charset="-128"/>
                <a:cs typeface="ヒラギノ角ゴ Pro W3" charset="-128"/>
              </a:rPr>
              <a:t>Zero emission design requires strict adherence to a philosophy of conservation and cooperation.</a:t>
            </a:r>
          </a:p>
          <a:p>
            <a:pPr>
              <a:lnSpc>
                <a:spcPct val="110000"/>
              </a:lnSpc>
              <a:spcBef>
                <a:spcPct val="20000"/>
              </a:spcBef>
            </a:pPr>
            <a:endParaRPr lang="en-US">
              <a:solidFill>
                <a:srgbClr val="646464"/>
              </a:solidFill>
              <a:ea typeface="ヒラギノ角ゴ Pro W3" charset="-128"/>
              <a:cs typeface="ヒラギノ角ゴ Pro W3" charset="-128"/>
            </a:endParaRPr>
          </a:p>
        </p:txBody>
      </p:sp>
      <p:sp>
        <p:nvSpPr>
          <p:cNvPr id="125956" name="Slide Number Placeholder 3"/>
          <p:cNvSpPr>
            <a:spLocks noGrp="1"/>
          </p:cNvSpPr>
          <p:nvPr>
            <p:ph type="sldNum" sz="quarter" idx="5"/>
          </p:nvPr>
        </p:nvSpPr>
        <p:spPr>
          <a:noFill/>
        </p:spPr>
        <p:txBody>
          <a:bodyPr/>
          <a:lstStyle/>
          <a:p>
            <a:fld id="{7330E998-F87D-804F-B76B-656173E13391}" type="slidenum">
              <a:rPr lang="en-US">
                <a:latin typeface="Arial" charset="0"/>
                <a:ea typeface="ヒラギノ角ゴ Pro W3" charset="-128"/>
                <a:cs typeface="ヒラギノ角ゴ Pro W3" charset="-128"/>
              </a:rPr>
              <a:pPr/>
              <a:t>54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pPr>
              <a:lnSpc>
                <a:spcPct val="90000"/>
              </a:lnSpc>
            </a:pPr>
            <a:r>
              <a:rPr lang="en-US" sz="1100">
                <a:ea typeface="ヒラギノ角ゴ Pro W3" charset="-128"/>
                <a:cs typeface="ヒラギノ角ゴ Pro W3" charset="-128"/>
              </a:rPr>
              <a:t>The ZEDfactory Philosophy…</a:t>
            </a:r>
          </a:p>
          <a:p>
            <a:pPr>
              <a:lnSpc>
                <a:spcPct val="90000"/>
              </a:lnSpc>
            </a:pPr>
            <a:endParaRPr lang="en-US" sz="1100">
              <a:ea typeface="ヒラギノ角ゴ Pro W3" charset="-128"/>
              <a:cs typeface="ヒラギノ角ゴ Pro W3" charset="-128"/>
            </a:endParaRPr>
          </a:p>
          <a:p>
            <a:pPr eaLnBrk="1" hangingPunct="1">
              <a:lnSpc>
                <a:spcPct val="80000"/>
              </a:lnSpc>
            </a:pPr>
            <a:r>
              <a:rPr lang="en-US" sz="1300">
                <a:ea typeface="ヒラギノ角ゴ Pro W3" charset="-128"/>
                <a:cs typeface="ヒラギノ角ゴ Pro W3" charset="-128"/>
              </a:rPr>
              <a:t>Post BEDZed, ZEDfactory has set a list of priorities that are now incorporated into most designs:</a:t>
            </a:r>
          </a:p>
          <a:p>
            <a:pPr eaLnBrk="1" hangingPunct="1">
              <a:lnSpc>
                <a:spcPct val="80000"/>
              </a:lnSpc>
              <a:buClr>
                <a:srgbClr val="29D033"/>
              </a:buClr>
              <a:buFont typeface="Wingdings" charset="2"/>
              <a:buChar char="ü"/>
            </a:pPr>
            <a:r>
              <a:rPr lang="en-US" sz="1000">
                <a:ea typeface="ヒラギノ角ゴ Pro W3" charset="-128"/>
                <a:cs typeface="ヒラギノ角ゴ Pro W3" charset="-128"/>
              </a:rPr>
              <a:t> </a:t>
            </a:r>
            <a:r>
              <a:rPr lang="en-US" sz="1100">
                <a:ea typeface="ヒラギノ角ゴ Pro W3" charset="-128"/>
                <a:cs typeface="ヒラギノ角ゴ Pro W3" charset="-128"/>
              </a:rPr>
              <a:t>First consider the site, climate, solar angles </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Use brownfields</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Maximize density, while keeping green amenity space</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Keep a loose fit to allow for change, adaptation over time</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Design out the need to travel</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Minimize thermal and electrical requirements as it is easier to save electricity than to generate it</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Make an energy efficient envelope</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Use efficient appliances</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Use passive solar energy  for heat and sun for daylighting</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Use natural ventilation</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Use wind cowls to assist natural ventilation</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Generate maximum renewable energy </a:t>
            </a:r>
            <a:r>
              <a:rPr lang="en-US" sz="1100" i="1">
                <a:ea typeface="ヒラギノ角ゴ Pro W3" charset="-128"/>
                <a:cs typeface="ヒラギノ角ゴ Pro W3" charset="-128"/>
              </a:rPr>
              <a:t>from within the site boundaries</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Incorporate wind turbines and PV</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Allow for upgrade paths if not all systems can be installed</a:t>
            </a:r>
          </a:p>
          <a:p>
            <a:pPr eaLnBrk="1" hangingPunct="1">
              <a:lnSpc>
                <a:spcPct val="80000"/>
              </a:lnSpc>
              <a:buClr>
                <a:srgbClr val="29D033"/>
              </a:buClr>
              <a:buFont typeface="Wingdings" charset="2"/>
              <a:buChar char="ü"/>
            </a:pPr>
            <a:r>
              <a:rPr lang="en-US" sz="1100">
                <a:ea typeface="ヒラギノ角ゴ Pro W3" charset="-128"/>
                <a:cs typeface="ヒラギノ角ゴ Pro W3" charset="-128"/>
              </a:rPr>
              <a:t> Use reclaimed or local materials</a:t>
            </a:r>
          </a:p>
          <a:p>
            <a:pPr eaLnBrk="1" hangingPunct="1">
              <a:lnSpc>
                <a:spcPct val="80000"/>
              </a:lnSpc>
            </a:pPr>
            <a:endParaRPr lang="en-US" sz="1100">
              <a:ea typeface="ヒラギノ角ゴ Pro W3" charset="-128"/>
              <a:cs typeface="ヒラギノ角ゴ Pro W3" charset="-128"/>
            </a:endParaRPr>
          </a:p>
          <a:p>
            <a:pPr>
              <a:lnSpc>
                <a:spcPct val="90000"/>
              </a:lnSpc>
            </a:pPr>
            <a:r>
              <a:rPr lang="en-CA" sz="1100">
                <a:ea typeface="ヒラギノ角ゴ Pro W3" charset="-128"/>
                <a:cs typeface="ヒラギノ角ゴ Pro W3" charset="-128"/>
              </a:rPr>
              <a:t>There is a very good book just published in 2008 on their work called the ZEDbook.</a:t>
            </a:r>
          </a:p>
        </p:txBody>
      </p:sp>
      <p:sp>
        <p:nvSpPr>
          <p:cNvPr id="128004" name="Slide Number Placeholder 3"/>
          <p:cNvSpPr>
            <a:spLocks noGrp="1"/>
          </p:cNvSpPr>
          <p:nvPr>
            <p:ph type="sldNum" sz="quarter" idx="5"/>
          </p:nvPr>
        </p:nvSpPr>
        <p:spPr>
          <a:noFill/>
        </p:spPr>
        <p:txBody>
          <a:bodyPr/>
          <a:lstStyle/>
          <a:p>
            <a:fld id="{B4795D11-1F84-9C43-BCEE-34374ECDC744}" type="slidenum">
              <a:rPr lang="en-US">
                <a:latin typeface="Arial" charset="0"/>
                <a:ea typeface="ヒラギノ角ゴ Pro W3" charset="-128"/>
                <a:cs typeface="ヒラギノ角ゴ Pro W3" charset="-128"/>
              </a:rPr>
              <a:pPr/>
              <a:t>55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64E7C9C7-4649-5F47-87D7-3F277B8CBBC5}" type="slidenum">
              <a:rPr lang="en-US">
                <a:latin typeface="Arial" charset="0"/>
                <a:ea typeface="ヒラギノ角ゴ Pro W3" charset="-128"/>
                <a:cs typeface="ヒラギノ角ゴ Pro W3" charset="-128"/>
              </a:rPr>
              <a:pPr/>
              <a:t>56</a:t>
            </a:fld>
            <a:endParaRPr lang="en-US">
              <a:latin typeface="Arial" charset="0"/>
              <a:ea typeface="ヒラギノ角ゴ Pro W3" charset="-128"/>
              <a:cs typeface="ヒラギノ角ゴ Pro W3" charset="-128"/>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Jubilee Wharf: ZEDfactory</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This is a more recent, somewhat smaller project by the same firm. It uses a similar methodology for design, with some minor modifications in the selection of systems. This coastal project uses wind and not PV for its electricity generation.</a:t>
            </a:r>
          </a:p>
          <a:p>
            <a:pPr eaLnBrk="1" hangingPunct="1"/>
            <a:endParaRPr lang="en-US">
              <a:solidFill>
                <a:srgbClr val="CCCCCC"/>
              </a:solidFill>
              <a:ea typeface="ヒラギノ角ゴ Pro W3" charset="-128"/>
              <a:cs typeface="ヒラギノ角ゴ Pro W3" charset="-128"/>
            </a:endParaRPr>
          </a:p>
          <a:p>
            <a:r>
              <a:rPr lang="en-US" b="1">
                <a:solidFill>
                  <a:srgbClr val="646464"/>
                </a:solidFill>
                <a:ea typeface="ヒラギノ角ゴ Pro W3" charset="-128"/>
                <a:cs typeface="ヒラギノ角ゴ Pro W3" charset="-128"/>
              </a:rPr>
              <a:t>Architect:</a:t>
            </a:r>
            <a:r>
              <a:rPr lang="en-US">
                <a:solidFill>
                  <a:srgbClr val="646464"/>
                </a:solidFill>
                <a:ea typeface="ヒラギノ角ゴ Pro W3" charset="-128"/>
                <a:cs typeface="ヒラギノ角ゴ Pro W3" charset="-128"/>
              </a:rPr>
              <a:t> ZEDfactory</a:t>
            </a:r>
          </a:p>
          <a:p>
            <a:r>
              <a:rPr lang="en-US" b="1">
                <a:solidFill>
                  <a:srgbClr val="646464"/>
                </a:solidFill>
                <a:ea typeface="ヒラギノ角ゴ Pro W3" charset="-128"/>
                <a:cs typeface="ヒラギノ角ゴ Pro W3" charset="-128"/>
              </a:rPr>
              <a:t>Location:</a:t>
            </a:r>
            <a:r>
              <a:rPr lang="en-US">
                <a:solidFill>
                  <a:srgbClr val="646464"/>
                </a:solidFill>
                <a:ea typeface="ヒラギノ角ゴ Pro W3" charset="-128"/>
                <a:cs typeface="ヒラギノ角ゴ Pro W3" charset="-128"/>
              </a:rPr>
              <a:t> Jubilee Wharf, Penryn, Cornwall</a:t>
            </a:r>
            <a:br>
              <a:rPr lang="en-US">
                <a:solidFill>
                  <a:srgbClr val="646464"/>
                </a:solidFill>
                <a:ea typeface="ヒラギノ角ゴ Pro W3" charset="-128"/>
                <a:cs typeface="ヒラギノ角ゴ Pro W3" charset="-128"/>
              </a:rPr>
            </a:br>
            <a:r>
              <a:rPr lang="en-US" b="1">
                <a:solidFill>
                  <a:srgbClr val="646464"/>
                </a:solidFill>
                <a:ea typeface="ヒラギノ角ゴ Pro W3" charset="-128"/>
                <a:cs typeface="ヒラギノ角ゴ Pro W3" charset="-128"/>
              </a:rPr>
              <a:t>Client:</a:t>
            </a:r>
            <a:r>
              <a:rPr lang="en-US">
                <a:solidFill>
                  <a:srgbClr val="646464"/>
                </a:solidFill>
                <a:ea typeface="ヒラギノ角ゴ Pro W3" charset="-128"/>
                <a:cs typeface="ヒラギノ角ゴ Pro W3" charset="-128"/>
              </a:rPr>
              <a:t> Robotmother Ltd</a:t>
            </a:r>
            <a:br>
              <a:rPr lang="en-US">
                <a:solidFill>
                  <a:srgbClr val="646464"/>
                </a:solidFill>
                <a:ea typeface="ヒラギノ角ゴ Pro W3" charset="-128"/>
                <a:cs typeface="ヒラギノ角ゴ Pro W3" charset="-128"/>
              </a:rPr>
            </a:br>
            <a:r>
              <a:rPr lang="en-US" b="1">
                <a:solidFill>
                  <a:srgbClr val="646464"/>
                </a:solidFill>
                <a:ea typeface="ヒラギノ角ゴ Pro W3" charset="-128"/>
                <a:cs typeface="ヒラギノ角ゴ Pro W3" charset="-128"/>
              </a:rPr>
              <a:t>Description:</a:t>
            </a:r>
            <a:r>
              <a:rPr lang="en-US">
                <a:solidFill>
                  <a:srgbClr val="646464"/>
                </a:solidFill>
                <a:ea typeface="ヒラギノ角ゴ Pro W3" charset="-128"/>
                <a:cs typeface="ヒラギノ角ゴ Pro W3" charset="-128"/>
              </a:rPr>
              <a:t> Mixed use with residential, workshops and nursery </a:t>
            </a:r>
            <a:br>
              <a:rPr lang="en-US">
                <a:solidFill>
                  <a:srgbClr val="646464"/>
                </a:solidFill>
                <a:ea typeface="ヒラギノ角ゴ Pro W3" charset="-128"/>
                <a:cs typeface="ヒラギノ角ゴ Pro W3" charset="-128"/>
              </a:rPr>
            </a:br>
            <a:r>
              <a:rPr lang="en-US" b="1">
                <a:solidFill>
                  <a:srgbClr val="646464"/>
                </a:solidFill>
                <a:ea typeface="ヒラギノ角ゴ Pro W3" charset="-128"/>
                <a:cs typeface="ヒラギノ角ゴ Pro W3" charset="-128"/>
              </a:rPr>
              <a:t>Start / Completion:</a:t>
            </a:r>
            <a:r>
              <a:rPr lang="en-US">
                <a:solidFill>
                  <a:srgbClr val="646464"/>
                </a:solidFill>
                <a:ea typeface="ヒラギノ角ゴ Pro W3" charset="-128"/>
                <a:cs typeface="ヒラギノ角ゴ Pro W3" charset="-128"/>
              </a:rPr>
              <a:t> October 2004 - September 2006</a:t>
            </a:r>
          </a:p>
          <a:p>
            <a:r>
              <a:rPr lang="en-US" b="1">
                <a:solidFill>
                  <a:srgbClr val="646464"/>
                </a:solidFill>
                <a:ea typeface="ヒラギノ角ゴ Pro W3" charset="-128"/>
                <a:cs typeface="ヒラギノ角ゴ Pro W3" charset="-128"/>
              </a:rPr>
              <a:t>Climate:</a:t>
            </a:r>
            <a:r>
              <a:rPr lang="en-US">
                <a:solidFill>
                  <a:srgbClr val="646464"/>
                </a:solidFill>
                <a:ea typeface="ヒラギノ角ゴ Pro W3" charset="-128"/>
                <a:cs typeface="ヒラギノ角ゴ Pro W3" charset="-128"/>
              </a:rPr>
              <a:t> temperate, coastal</a:t>
            </a:r>
            <a:endParaRPr lang="en-US">
              <a:ea typeface="ヒラギノ角ゴ Pro W3" charset="-128"/>
              <a:cs typeface="ヒラギノ角ゴ Pro W3"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B934975F-9A54-6449-8351-023EDEF5CC49}" type="slidenum">
              <a:rPr lang="en-US">
                <a:latin typeface="Arial" charset="0"/>
                <a:ea typeface="ヒラギノ角ゴ Pro W3" charset="-128"/>
                <a:cs typeface="ヒラギノ角ゴ Pro W3" charset="-128"/>
              </a:rPr>
              <a:pPr/>
              <a:t>57</a:t>
            </a:fld>
            <a:endParaRPr lang="en-US">
              <a:latin typeface="Arial" charset="0"/>
              <a:ea typeface="ヒラギノ角ゴ Pro W3" charset="-128"/>
              <a:cs typeface="ヒラギノ角ゴ Pro W3" charset="-128"/>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Integrated Design Process</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IDP diagram provides the basis for decisions throughout the project. It reveals how the building has been zoned by use – intensive residential use on the left, and occasional use on the right. This makes better use of the systems and site.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project begins with an integrated design approach that takes all of the key ZED concepts into account – from the beginning, starting with the sun, wind and climate.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Although ARUP was not the engineer for this project, you can see a similarity in the diagram of the integrated design process.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99A69920-1621-E649-943E-63FA7D5230DC}" type="slidenum">
              <a:rPr lang="en-US">
                <a:latin typeface="Arial" charset="0"/>
                <a:ea typeface="ヒラギノ角ゴ Pro W3" charset="-128"/>
                <a:cs typeface="ヒラギノ角ゴ Pro W3" charset="-128"/>
              </a:rPr>
              <a:pPr/>
              <a:t>58</a:t>
            </a:fld>
            <a:endParaRPr lang="en-US">
              <a:latin typeface="Arial" charset="0"/>
              <a:ea typeface="ヒラギノ角ゴ Pro W3" charset="-128"/>
              <a:cs typeface="ヒラギノ角ゴ Pro W3" charset="-128"/>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Site and Community</a:t>
            </a:r>
          </a:p>
          <a:p>
            <a:pPr eaLnBrk="1" hangingPunct="1"/>
            <a:endParaRPr lang="en-US">
              <a:ea typeface="ヒラギノ角ゴ Pro W3" charset="-128"/>
              <a:cs typeface="ヒラギノ角ゴ Pro W3" charset="-128"/>
            </a:endParaRPr>
          </a:p>
          <a:p>
            <a:pPr>
              <a:spcBef>
                <a:spcPct val="50000"/>
              </a:spcBef>
            </a:pPr>
            <a:r>
              <a:rPr lang="en-US" b="1">
                <a:ea typeface="ヒラギノ角ゴ Pro W3" charset="-128"/>
                <a:cs typeface="ヒラギノ角ゴ Pro W3" charset="-128"/>
              </a:rPr>
              <a:t>Brownfield Site – </a:t>
            </a:r>
            <a:br>
              <a:rPr lang="en-US" b="1">
                <a:ea typeface="ヒラギノ角ゴ Pro W3" charset="-128"/>
                <a:cs typeface="ヒラギノ角ゴ Pro W3" charset="-128"/>
              </a:rPr>
            </a:br>
            <a:r>
              <a:rPr lang="en-US">
                <a:ea typeface="ヒラギノ角ゴ Pro W3" charset="-128"/>
                <a:cs typeface="ヒラギノ角ゴ Pro W3" charset="-128"/>
              </a:rPr>
              <a:t>The site was previously occupied by a coal yard.</a:t>
            </a:r>
          </a:p>
          <a:p>
            <a:pPr>
              <a:spcBef>
                <a:spcPct val="50000"/>
              </a:spcBef>
            </a:pPr>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Community creation &amp; revitalization was a goal</a:t>
            </a:r>
            <a:r>
              <a:rPr lang="en-US">
                <a:ea typeface="ヒラギノ角ゴ Pro W3" charset="-128"/>
                <a:cs typeface="ヒラギノ角ゴ Pro W3" charset="-128"/>
              </a:rPr>
              <a:t> – the building was to become a hub for craft makers, quality childcare onsite, health &amp; fitness classes, café for socializing. </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The project was Pedestrian and public transit oriented</a:t>
            </a:r>
            <a:r>
              <a:rPr lang="en-US">
                <a:ea typeface="ヒラギノ角ゴ Pro W3" charset="-128"/>
                <a:cs typeface="ヒラギノ角ゴ Pro W3" charset="-128"/>
              </a:rPr>
              <a:t> – There are good public transport links, and it is located in central Penryn for easy pedestrian access.</a:t>
            </a:r>
          </a:p>
          <a:p>
            <a:pPr eaLnBrk="1" hangingPunct="1">
              <a:lnSpc>
                <a:spcPct val="90000"/>
              </a:lnSpc>
            </a:pPr>
            <a:endParaRPr lang="en-US">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7CA25C50-B9E7-9F4D-AEB8-9243AC73142A}" type="slidenum">
              <a:rPr lang="en-US">
                <a:latin typeface="Arial" charset="0"/>
                <a:ea typeface="ヒラギノ角ゴ Pro W3" charset="-128"/>
                <a:cs typeface="ヒラギノ角ゴ Pro W3" charset="-128"/>
              </a:rPr>
              <a:pPr/>
              <a:t>59</a:t>
            </a:fld>
            <a:endParaRPr lang="en-US">
              <a:latin typeface="Arial" charset="0"/>
              <a:ea typeface="ヒラギノ角ゴ Pro W3" charset="-128"/>
              <a:cs typeface="ヒラギノ角ゴ Pro W3" charset="-128"/>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for the Building Envelope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This list can become the basis for improving energy efficiency for any and all cool to cold climate buildings!</a:t>
            </a:r>
          </a:p>
          <a:p>
            <a:pPr eaLnBrk="1" hangingPunct="1"/>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Super Insulation</a:t>
            </a:r>
            <a:r>
              <a:rPr lang="en-US">
                <a:ea typeface="ヒラギノ角ゴ Pro W3" charset="-128"/>
                <a:cs typeface="ヒラギノ角ゴ Pro W3" charset="-128"/>
              </a:rPr>
              <a:t> – </a:t>
            </a:r>
          </a:p>
          <a:p>
            <a:pPr eaLnBrk="1" hangingPunct="1">
              <a:lnSpc>
                <a:spcPct val="90000"/>
              </a:lnSpc>
            </a:pPr>
            <a:r>
              <a:rPr lang="en-US">
                <a:ea typeface="ヒラギノ角ゴ Pro W3" charset="-128"/>
                <a:cs typeface="ヒラギノ角ゴ Pro W3" charset="-128"/>
              </a:rPr>
              <a:t>300mm insulation reduces energy consumption to less than half a conventional building. This level of efficiency is necessary to reduce consumption and make fossil fuel avoidance possible. </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Thermal Mass –</a:t>
            </a:r>
          </a:p>
          <a:p>
            <a:pPr eaLnBrk="1" hangingPunct="1">
              <a:lnSpc>
                <a:spcPct val="90000"/>
              </a:lnSpc>
            </a:pPr>
            <a:r>
              <a:rPr lang="en-US">
                <a:ea typeface="ヒラギノ角ゴ Pro W3" charset="-128"/>
                <a:cs typeface="ヒラギノ角ゴ Pro W3" charset="-128"/>
              </a:rPr>
              <a:t>The interior surfaces are made from concrete block, concrete and plaster so that heat is stored efficiently.</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Air Tightness –</a:t>
            </a:r>
            <a:r>
              <a:rPr lang="en-US">
                <a:ea typeface="ヒラギノ角ゴ Pro W3" charset="-128"/>
                <a:cs typeface="ヒラギノ角ゴ Pro W3" charset="-128"/>
              </a:rPr>
              <a:t> </a:t>
            </a:r>
          </a:p>
          <a:p>
            <a:pPr eaLnBrk="1" hangingPunct="1">
              <a:lnSpc>
                <a:spcPct val="90000"/>
              </a:lnSpc>
            </a:pPr>
            <a:r>
              <a:rPr lang="en-US">
                <a:ea typeface="ヒラギノ角ゴ Pro W3" charset="-128"/>
                <a:cs typeface="ヒラギノ角ゴ Pro W3" charset="-128"/>
              </a:rPr>
              <a:t>The interior surfaces are parged with plaster, making sure to seal all cracks between joining materials.</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550F16A2-5E3A-654C-808E-B97E5F2888AB}" type="slidenum">
              <a:rPr lang="en-US">
                <a:latin typeface="Arial" charset="0"/>
                <a:ea typeface="ヒラギノ角ゴ Pro W3" charset="-128"/>
                <a:cs typeface="ヒラギノ角ゴ Pro W3" charset="-128"/>
              </a:rPr>
              <a:pPr/>
              <a:t>60</a:t>
            </a:fld>
            <a:endParaRPr lang="en-US">
              <a:latin typeface="Arial" charset="0"/>
              <a:ea typeface="ヒラギノ角ゴ Pro W3" charset="-128"/>
              <a:cs typeface="ヒラギノ角ゴ Pro W3" charset="-128"/>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Reclaimed Materials</a:t>
            </a:r>
          </a:p>
          <a:p>
            <a:pPr eaLnBrk="1" hangingPunct="1"/>
            <a:endParaRPr lang="en-US">
              <a:ea typeface="ヒラギノ角ゴ Pro W3" charset="-128"/>
              <a:cs typeface="ヒラギノ角ゴ Pro W3" charset="-128"/>
            </a:endParaRPr>
          </a:p>
          <a:p>
            <a:pPr eaLnBrk="1" hangingPunct="1"/>
            <a:r>
              <a:rPr lang="en-US" b="1">
                <a:ea typeface="ヒラギノ角ゴ Pro W3" charset="-128"/>
                <a:cs typeface="ヒラギノ角ゴ Pro W3" charset="-128"/>
              </a:rPr>
              <a:t>Using local &amp; reclaimed materials is important to lower embodied and associated transportation energy</a:t>
            </a:r>
            <a:r>
              <a:rPr lang="en-US">
                <a:ea typeface="ヒラギノ角ゴ Pro W3" charset="-128"/>
                <a:cs typeface="ヒラギノ角ゴ Pro W3" charset="-128"/>
              </a:rPr>
              <a:t> - old floorboards, granite, Cornish cedar cladding and larch soffits, and some unused windows from BedZed.</a:t>
            </a:r>
          </a:p>
          <a:p>
            <a:pPr eaLnBrk="1" hangingPunct="1"/>
            <a:endParaRPr lang="en-US">
              <a:ea typeface="ヒラギノ角ゴ Pro W3" charset="-128"/>
              <a:cs typeface="ヒラギノ角ゴ Pro W3" charset="-128"/>
            </a:endParaRPr>
          </a:p>
          <a:p>
            <a:r>
              <a:rPr lang="en-US" i="1">
                <a:solidFill>
                  <a:schemeClr val="bg2"/>
                </a:solidFill>
                <a:ea typeface="ヒラギノ角ゴ Pro W3" charset="-128"/>
                <a:cs typeface="ヒラギノ角ゴ Pro W3" charset="-128"/>
              </a:rPr>
              <a:t>For example:</a:t>
            </a:r>
            <a:r>
              <a:rPr lang="en-US">
                <a:solidFill>
                  <a:schemeClr val="bg2"/>
                </a:solidFill>
                <a:ea typeface="ヒラギノ角ゴ Pro W3" charset="-128"/>
                <a:cs typeface="ヒラギノ角ゴ Pro W3" charset="-128"/>
              </a:rPr>
              <a:t> </a:t>
            </a:r>
          </a:p>
          <a:p>
            <a:r>
              <a:rPr lang="en-US">
                <a:solidFill>
                  <a:schemeClr val="bg2"/>
                </a:solidFill>
                <a:ea typeface="ヒラギノ角ゴ Pro W3" charset="-128"/>
                <a:cs typeface="ヒラギノ角ゴ Pro W3" charset="-128"/>
              </a:rPr>
              <a:t>The ceiling of the Yoga space is made of reclaimed</a:t>
            </a:r>
          </a:p>
          <a:p>
            <a:r>
              <a:rPr lang="en-US">
                <a:solidFill>
                  <a:schemeClr val="bg2"/>
                </a:solidFill>
                <a:ea typeface="ヒラギノ角ゴ Pro W3" charset="-128"/>
                <a:cs typeface="ヒラギノ角ゴ Pro W3" charset="-128"/>
              </a:rPr>
              <a:t>floorboards from a Victorian house. The boards have not been</a:t>
            </a:r>
          </a:p>
          <a:p>
            <a:r>
              <a:rPr lang="en-US">
                <a:solidFill>
                  <a:schemeClr val="bg2"/>
                </a:solidFill>
                <a:ea typeface="ヒラギノ角ゴ Pro W3" charset="-128"/>
                <a:cs typeface="ヒラギノ角ゴ Pro W3" charset="-128"/>
              </a:rPr>
              <a:t>changed but simply treated and cut to</a:t>
            </a:r>
          </a:p>
          <a:p>
            <a:r>
              <a:rPr lang="en-US">
                <a:solidFill>
                  <a:schemeClr val="bg2"/>
                </a:solidFill>
                <a:ea typeface="ヒラギノ角ゴ Pro W3" charset="-128"/>
                <a:cs typeface="ヒラギノ角ゴ Pro W3" charset="-128"/>
              </a:rPr>
              <a:t>length.</a:t>
            </a:r>
          </a:p>
          <a:p>
            <a:pPr eaLnBrk="1" hangingPunct="1"/>
            <a:endParaRPr lang="en-US">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E292DB88-9059-4649-A558-0696AF5C82D6}" type="slidenum">
              <a:rPr lang="en-US">
                <a:latin typeface="Arial" charset="0"/>
                <a:ea typeface="ヒラギノ角ゴ Pro W3" charset="-128"/>
                <a:cs typeface="ヒラギノ角ゴ Pro W3" charset="-128"/>
              </a:rPr>
              <a:pPr/>
              <a:t>61</a:t>
            </a:fld>
            <a:endParaRPr lang="en-US">
              <a:latin typeface="Arial" charset="0"/>
              <a:ea typeface="ヒラギノ角ゴ Pro W3" charset="-128"/>
              <a:cs typeface="ヒラギノ角ゴ Pro W3" charset="-128"/>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Healthy Materials</a:t>
            </a:r>
          </a:p>
          <a:p>
            <a:pPr eaLnBrk="1" hangingPunct="1"/>
            <a:endParaRPr lang="en-US">
              <a:ea typeface="ヒラギノ角ゴ Pro W3" charset="-128"/>
              <a:cs typeface="ヒラギノ角ゴ Pro W3" charset="-128"/>
            </a:endParaRPr>
          </a:p>
          <a:p>
            <a:pPr eaLnBrk="1" hangingPunct="1"/>
            <a:r>
              <a:rPr lang="en-US" b="1">
                <a:ea typeface="ヒラギノ角ゴ Pro W3" charset="-128"/>
                <a:cs typeface="ヒラギノ角ゴ Pro W3" charset="-128"/>
              </a:rPr>
              <a:t>Healthy materials</a:t>
            </a:r>
            <a:r>
              <a:rPr lang="en-US">
                <a:ea typeface="ヒラギノ角ゴ Pro W3" charset="-128"/>
                <a:cs typeface="ヒラギノ角ゴ Pro W3" charset="-128"/>
              </a:rPr>
              <a:t> were chosen, such as low VOC paints, low formaldehyde floor coverings, natural fibers &amp; surfaces, PVC only where unavoidable – with emphasis on creating a healthy environment. </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0B18784E-B5DF-EF4F-A0C4-1B2054EDFC0D}" type="slidenum">
              <a:rPr lang="en-US">
                <a:latin typeface="Arial" charset="0"/>
                <a:ea typeface="ヒラギノ角ゴ Pro W3" charset="-128"/>
                <a:cs typeface="ヒラギノ角ゴ Pro W3" charset="-128"/>
              </a:rPr>
              <a:pPr/>
              <a:t>62</a:t>
            </a:fld>
            <a:endParaRPr lang="en-US">
              <a:latin typeface="Arial" charset="0"/>
              <a:ea typeface="ヒラギノ角ゴ Pro W3" charset="-128"/>
              <a:cs typeface="ヒラギノ角ゴ Pro W3" charset="-128"/>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Energy and Systems</a:t>
            </a:r>
          </a:p>
          <a:p>
            <a:pPr eaLnBrk="1" hangingPunct="1"/>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Passive solar heating</a:t>
            </a:r>
            <a:r>
              <a:rPr lang="en-US">
                <a:ea typeface="ヒラギノ角ゴ Pro W3" charset="-128"/>
                <a:cs typeface="ヒラギノ角ゴ Pro W3" charset="-128"/>
              </a:rPr>
              <a:t> – </a:t>
            </a:r>
          </a:p>
          <a:p>
            <a:pPr eaLnBrk="1" hangingPunct="1">
              <a:lnSpc>
                <a:spcPct val="90000"/>
              </a:lnSpc>
            </a:pPr>
            <a:r>
              <a:rPr lang="en-US">
                <a:ea typeface="ヒラギノ角ゴ Pro W3" charset="-128"/>
                <a:cs typeface="ヒラギノ角ゴ Pro W3" charset="-128"/>
              </a:rPr>
              <a:t>The sun space faces south and is used as a buffer space. In cold months the thermal mass heats up. In hot months the space can be closed off to keep the interior cool. It also shades the interior space.</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Daylighting</a:t>
            </a:r>
            <a:r>
              <a:rPr lang="en-US">
                <a:ea typeface="ヒラギノ角ゴ Pro W3" charset="-128"/>
                <a:cs typeface="ヒラギノ角ゴ Pro W3" charset="-128"/>
              </a:rPr>
              <a:t> – </a:t>
            </a:r>
            <a:br>
              <a:rPr lang="en-US">
                <a:ea typeface="ヒラギノ角ゴ Pro W3" charset="-128"/>
                <a:cs typeface="ヒラギノ角ゴ Pro W3" charset="-128"/>
              </a:rPr>
            </a:br>
            <a:r>
              <a:rPr lang="en-US">
                <a:ea typeface="ヒラギノ角ゴ Pro W3" charset="-128"/>
                <a:cs typeface="ヒラギノ角ゴ Pro W3" charset="-128"/>
              </a:rPr>
              <a:t>Window placement makes use of natural light.</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D63FE4C8-F123-754D-8A92-A73A84CAC93C}" type="slidenum">
              <a:rPr lang="en-US">
                <a:latin typeface="Arial" charset="0"/>
                <a:ea typeface="ヒラギノ角ゴ Pro W3" charset="-128"/>
                <a:cs typeface="ヒラギノ角ゴ Pro W3" charset="-128"/>
              </a:rPr>
              <a:pPr/>
              <a:t>63</a:t>
            </a:fld>
            <a:endParaRPr lang="en-US">
              <a:latin typeface="Arial" charset="0"/>
              <a:ea typeface="ヒラギノ角ゴ Pro W3" charset="-128"/>
              <a:cs typeface="ヒラギノ角ゴ Pro W3" charset="-128"/>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Energy and Systems</a:t>
            </a:r>
          </a:p>
          <a:p>
            <a:pPr eaLnBrk="1" hangingPunct="1"/>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Natural ventilation</a:t>
            </a:r>
            <a:r>
              <a:rPr lang="en-US">
                <a:ea typeface="ヒラギノ角ゴ Pro W3" charset="-128"/>
                <a:cs typeface="ヒラギノ角ゴ Pro W3" charset="-128"/>
              </a:rPr>
              <a:t> – </a:t>
            </a:r>
          </a:p>
          <a:p>
            <a:pPr eaLnBrk="1" hangingPunct="1">
              <a:lnSpc>
                <a:spcPct val="90000"/>
              </a:lnSpc>
            </a:pPr>
            <a:r>
              <a:rPr lang="en-US">
                <a:ea typeface="ヒラギノ角ゴ Pro W3" charset="-128"/>
                <a:cs typeface="ヒラギノ角ゴ Pro W3" charset="-128"/>
              </a:rPr>
              <a:t>Wind cowls ventilate without the need for electric fans.</a:t>
            </a:r>
            <a:br>
              <a:rPr lang="en-US">
                <a:ea typeface="ヒラギノ角ゴ Pro W3" charset="-128"/>
                <a:cs typeface="ヒラギノ角ゴ Pro W3" charset="-128"/>
              </a:rPr>
            </a:br>
            <a:r>
              <a:rPr lang="en-US">
                <a:ea typeface="ヒラギノ角ゴ Pro W3" charset="-128"/>
                <a:cs typeface="ヒラギノ角ゴ Pro W3" charset="-128"/>
              </a:rPr>
              <a:t> </a:t>
            </a:r>
            <a:br>
              <a:rPr lang="en-US">
                <a:ea typeface="ヒラギノ角ゴ Pro W3" charset="-128"/>
                <a:cs typeface="ヒラギノ角ゴ Pro W3" charset="-128"/>
              </a:rPr>
            </a:br>
            <a:r>
              <a:rPr lang="en-US" i="1">
                <a:ea typeface="ヒラギノ角ゴ Pro W3" charset="-128"/>
                <a:cs typeface="ヒラギノ角ゴ Pro W3" charset="-128"/>
              </a:rPr>
              <a:t>Being passive it uses no electricity. </a:t>
            </a:r>
            <a:br>
              <a:rPr lang="en-US" i="1">
                <a:ea typeface="ヒラギノ角ゴ Pro W3" charset="-128"/>
                <a:cs typeface="ヒラギノ角ゴ Pro W3" charset="-128"/>
              </a:rPr>
            </a:br>
            <a:r>
              <a:rPr lang="en-US">
                <a:ea typeface="ヒラギノ角ゴ Pro W3" charset="-128"/>
                <a:cs typeface="ヒラギノ角ゴ Pro W3" charset="-128"/>
              </a:rPr>
              <a:t/>
            </a:r>
            <a:br>
              <a:rPr lang="en-US">
                <a:ea typeface="ヒラギノ角ゴ Pro W3" charset="-128"/>
                <a:cs typeface="ヒラギノ角ゴ Pro W3" charset="-128"/>
              </a:rPr>
            </a:br>
            <a:r>
              <a:rPr lang="en-US">
                <a:ea typeface="ヒラギノ角ゴ Pro W3" charset="-128"/>
                <a:cs typeface="ヒラギノ角ゴ Pro W3" charset="-128"/>
              </a:rPr>
              <a:t>This displacement ventilation provides fresh air at low level and extracts air at the high level when the temperature of the air in the room has risen.</a:t>
            </a:r>
            <a:br>
              <a:rPr lang="en-US">
                <a:ea typeface="ヒラギノ角ゴ Pro W3" charset="-128"/>
                <a:cs typeface="ヒラギノ角ゴ Pro W3" charset="-128"/>
              </a:rPr>
            </a:br>
            <a:r>
              <a:rPr lang="en-US">
                <a:ea typeface="ヒラギノ角ゴ Pro W3" charset="-128"/>
                <a:cs typeface="ヒラギノ角ゴ Pro W3" charset="-128"/>
              </a:rPr>
              <a:t> </a:t>
            </a:r>
            <a:br>
              <a:rPr lang="en-US">
                <a:ea typeface="ヒラギノ角ゴ Pro W3" charset="-128"/>
                <a:cs typeface="ヒラギノ角ゴ Pro W3" charset="-128"/>
              </a:rPr>
            </a:br>
            <a:r>
              <a:rPr lang="en-US">
                <a:ea typeface="ヒラギノ角ゴ Pro W3" charset="-128"/>
                <a:cs typeface="ヒラギノ角ゴ Pro W3" charset="-128"/>
              </a:rPr>
              <a:t>The cowl turns to face the wind drawing fresh air in via a heat exchanger which warms the incoming air with the outgoing air. </a:t>
            </a:r>
            <a:br>
              <a:rPr lang="en-US">
                <a:ea typeface="ヒラギノ角ゴ Pro W3" charset="-128"/>
                <a:cs typeface="ヒラギノ角ゴ Pro W3" charset="-128"/>
              </a:rPr>
            </a:br>
            <a:r>
              <a:rPr lang="en-US">
                <a:ea typeface="ヒラギノ角ゴ Pro W3" charset="-128"/>
                <a:cs typeface="ヒラギノ角ゴ Pro W3" charset="-128"/>
              </a:rPr>
              <a:t/>
            </a:r>
            <a:br>
              <a:rPr lang="en-US">
                <a:ea typeface="ヒラギノ角ゴ Pro W3" charset="-128"/>
                <a:cs typeface="ヒラギノ角ゴ Pro W3" charset="-128"/>
              </a:rPr>
            </a:br>
            <a:r>
              <a:rPr lang="en-US">
                <a:ea typeface="ヒラギノ角ゴ Pro W3" charset="-128"/>
                <a:cs typeface="ヒラギノ角ゴ Pro W3" charset="-128"/>
              </a:rPr>
              <a:t>The heat exchanger is 70 - 80% efficient and minimizes heat loss from the building while providing a constant supply of fresh air.</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4CE3BC88-AD11-A645-861B-B44257F77996}" type="slidenum">
              <a:rPr lang="en-US">
                <a:latin typeface="Arial" charset="0"/>
                <a:ea typeface="ヒラギノ角ゴ Pro W3" charset="-128"/>
                <a:cs typeface="ヒラギノ角ゴ Pro W3" charset="-128"/>
              </a:rPr>
              <a:pPr/>
              <a:t>64</a:t>
            </a:fld>
            <a:endParaRPr lang="en-US">
              <a:latin typeface="Arial" charset="0"/>
              <a:ea typeface="ヒラギノ角ゴ Pro W3" charset="-128"/>
              <a:cs typeface="ヒラギノ角ゴ Pro W3" charset="-128"/>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Energy and Systems</a:t>
            </a:r>
          </a:p>
          <a:p>
            <a:pPr eaLnBrk="1" hangingPunct="1"/>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Solar panels</a:t>
            </a:r>
            <a:r>
              <a:rPr lang="en-US">
                <a:ea typeface="ヒラギノ角ゴ Pro W3" charset="-128"/>
                <a:cs typeface="ヒラギノ角ゴ Pro W3" charset="-128"/>
              </a:rPr>
              <a:t> – </a:t>
            </a:r>
            <a:br>
              <a:rPr lang="en-US">
                <a:ea typeface="ヒラギノ角ゴ Pro W3" charset="-128"/>
                <a:cs typeface="ヒラギノ角ゴ Pro W3" charset="-128"/>
              </a:rPr>
            </a:br>
            <a:r>
              <a:rPr lang="en-US">
                <a:ea typeface="ヒラギノ角ゴ Pro W3" charset="-128"/>
                <a:cs typeface="ヒラギノ角ゴ Pro W3" charset="-128"/>
              </a:rPr>
              <a:t>The project uses evacuated tubes for water heating – one panel per residence. </a:t>
            </a:r>
          </a:p>
          <a:p>
            <a:pPr eaLnBrk="1" hangingPunct="1">
              <a:lnSpc>
                <a:spcPct val="90000"/>
              </a:lnSpc>
            </a:pPr>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Photovoltaics – </a:t>
            </a:r>
          </a:p>
          <a:p>
            <a:pPr eaLnBrk="1" hangingPunct="1">
              <a:lnSpc>
                <a:spcPct val="90000"/>
              </a:lnSpc>
            </a:pPr>
            <a:r>
              <a:rPr lang="en-US">
                <a:ea typeface="ヒラギノ角ゴ Pro W3" charset="-128"/>
                <a:cs typeface="ヒラギノ角ゴ Pro W3" charset="-128"/>
              </a:rPr>
              <a:t>Photovoltaic cells were not included in the original budget but provisions have been made for them to be fitted later. </a:t>
            </a:r>
          </a:p>
          <a:p>
            <a:pPr eaLnBrk="1" hangingPunct="1">
              <a:lnSpc>
                <a:spcPct val="90000"/>
              </a:lnSpc>
            </a:pPr>
            <a:endParaRPr lang="en-US" b="1">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Reduced water consumption</a:t>
            </a:r>
            <a:r>
              <a:rPr lang="en-US">
                <a:ea typeface="ヒラギノ角ゴ Pro W3" charset="-128"/>
                <a:cs typeface="ヒラギノ角ゴ Pro W3" charset="-128"/>
              </a:rPr>
              <a:t> – </a:t>
            </a:r>
            <a:br>
              <a:rPr lang="en-US">
                <a:ea typeface="ヒラギノ角ゴ Pro W3" charset="-128"/>
                <a:cs typeface="ヒラギノ角ゴ Pro W3" charset="-128"/>
              </a:rPr>
            </a:br>
            <a:r>
              <a:rPr lang="en-US">
                <a:ea typeface="ヒラギノ角ゴ Pro W3" charset="-128"/>
                <a:cs typeface="ヒラギノ角ゴ Pro W3" charset="-128"/>
              </a:rPr>
              <a:t>Low flush toilets, aerated taps, and grade “A” consumption appliances help to reduce water use. </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85367C1D-18A4-C740-A03D-D5432BDE6440}" type="slidenum">
              <a:rPr lang="en-US">
                <a:latin typeface="Arial" charset="0"/>
                <a:ea typeface="ヒラギノ角ゴ Pro W3" charset="-128"/>
                <a:cs typeface="ヒラギノ角ゴ Pro W3" charset="-128"/>
              </a:rPr>
              <a:pPr/>
              <a:t>65</a:t>
            </a:fld>
            <a:endParaRPr lang="en-US">
              <a:latin typeface="Arial" charset="0"/>
              <a:ea typeface="ヒラギノ角ゴ Pro W3" charset="-128"/>
              <a:cs typeface="ヒラギノ角ゴ Pro W3" charset="-128"/>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r>
              <a:rPr lang="en-US" sz="1400">
                <a:ea typeface="ヒラギノ角ゴ Pro W3" charset="-128"/>
                <a:cs typeface="ヒラギノ角ゴ Pro W3" charset="-128"/>
              </a:rPr>
              <a:t>Jubilee Wharf:</a:t>
            </a:r>
            <a:br>
              <a:rPr lang="en-US" sz="1400">
                <a:ea typeface="ヒラギノ角ゴ Pro W3" charset="-128"/>
                <a:cs typeface="ヒラギノ角ゴ Pro W3" charset="-128"/>
              </a:rPr>
            </a:br>
            <a:r>
              <a:rPr lang="en-US">
                <a:ea typeface="ヒラギノ角ゴ Pro W3" charset="-128"/>
                <a:cs typeface="ヒラギノ角ゴ Pro W3" charset="-128"/>
              </a:rPr>
              <a:t>Key Strategies List | Energy and Systems</a:t>
            </a:r>
          </a:p>
          <a:p>
            <a:pPr eaLnBrk="1" hangingPunct="1"/>
            <a:endParaRPr lang="en-US">
              <a:ea typeface="ヒラギノ角ゴ Pro W3" charset="-128"/>
              <a:cs typeface="ヒラギノ角ゴ Pro W3" charset="-128"/>
            </a:endParaRPr>
          </a:p>
          <a:p>
            <a:pPr eaLnBrk="1" hangingPunct="1">
              <a:lnSpc>
                <a:spcPct val="90000"/>
              </a:lnSpc>
            </a:pPr>
            <a:r>
              <a:rPr lang="en-US" b="1">
                <a:ea typeface="ヒラギノ角ゴ Pro W3" charset="-128"/>
                <a:cs typeface="ヒラギノ角ゴ Pro W3" charset="-128"/>
              </a:rPr>
              <a:t>Biomass heating</a:t>
            </a:r>
            <a:r>
              <a:rPr lang="en-US">
                <a:ea typeface="ヒラギノ角ゴ Pro W3" charset="-128"/>
                <a:cs typeface="ヒラギノ角ゴ Pro W3" charset="-128"/>
              </a:rPr>
              <a:t> – </a:t>
            </a:r>
          </a:p>
          <a:p>
            <a:pPr eaLnBrk="1" hangingPunct="1">
              <a:lnSpc>
                <a:spcPct val="90000"/>
              </a:lnSpc>
            </a:pPr>
            <a:r>
              <a:rPr lang="en-US">
                <a:ea typeface="ヒラギノ角ゴ Pro W3" charset="-128"/>
                <a:cs typeface="ヒラギノ角ゴ Pro W3" charset="-128"/>
              </a:rPr>
              <a:t>The project uses Under floor heating and hot water from a 75kW wood pellet boiler. </a:t>
            </a:r>
          </a:p>
          <a:p>
            <a:pPr eaLnBrk="1" hangingPunct="1">
              <a:lnSpc>
                <a:spcPct val="90000"/>
              </a:lnSpc>
            </a:pPr>
            <a:r>
              <a:rPr lang="en-US" b="1">
                <a:ea typeface="ヒラギノ角ゴ Pro W3" charset="-128"/>
                <a:cs typeface="ヒラギノ角ゴ Pro W3" charset="-128"/>
              </a:rPr>
              <a:t>Onsite micro generation</a:t>
            </a:r>
            <a:r>
              <a:rPr lang="en-US">
                <a:ea typeface="ヒラギノ角ゴ Pro W3" charset="-128"/>
                <a:cs typeface="ヒラギノ角ゴ Pro W3" charset="-128"/>
              </a:rPr>
              <a:t> – </a:t>
            </a:r>
          </a:p>
          <a:p>
            <a:pPr eaLnBrk="1" hangingPunct="1">
              <a:lnSpc>
                <a:spcPct val="90000"/>
              </a:lnSpc>
            </a:pPr>
            <a:r>
              <a:rPr lang="en-US">
                <a:ea typeface="ヒラギノ角ゴ Pro W3" charset="-128"/>
                <a:cs typeface="ヒラギノ角ゴ Pro W3" charset="-128"/>
              </a:rPr>
              <a:t>4 x 6kW Proven wind turbines provide most of the electricity – giving back to the grid or drawing from as required.</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p:spPr>
        <p:txBody>
          <a:bodyPr/>
          <a:lstStyle/>
          <a:p>
            <a:r>
              <a:rPr lang="en-US">
                <a:ea typeface="ヒラギノ角ゴ Pro W3" charset="-128"/>
                <a:cs typeface="ヒラギノ角ゴ Pro W3" charset="-128"/>
              </a:rPr>
              <a:t>Looking at the Potential for Carbon Neutral in LEED</a:t>
            </a:r>
            <a:r>
              <a:rPr lang="en-US" baseline="30000">
                <a:ea typeface="ヒラギノ角ゴ Pro W3" charset="-128"/>
                <a:cs typeface="ヒラギノ角ゴ Pro W3" charset="-128"/>
              </a:rPr>
              <a:t>TM</a:t>
            </a:r>
            <a:endParaRPr lang="en-CA">
              <a:ea typeface="ヒラギノ角ゴ Pro W3" charset="-128"/>
              <a:cs typeface="ヒラギノ角ゴ Pro W3" charset="-128"/>
            </a:endParaRPr>
          </a:p>
        </p:txBody>
      </p:sp>
      <p:sp>
        <p:nvSpPr>
          <p:cNvPr id="150532" name="Slide Number Placeholder 3"/>
          <p:cNvSpPr>
            <a:spLocks noGrp="1"/>
          </p:cNvSpPr>
          <p:nvPr>
            <p:ph type="sldNum" sz="quarter" idx="5"/>
          </p:nvPr>
        </p:nvSpPr>
        <p:spPr>
          <a:noFill/>
        </p:spPr>
        <p:txBody>
          <a:bodyPr/>
          <a:lstStyle/>
          <a:p>
            <a:fld id="{456017DA-6F48-0944-8129-A0F724D9D907}" type="slidenum">
              <a:rPr lang="en-US">
                <a:latin typeface="Arial" charset="0"/>
                <a:ea typeface="ヒラギノ角ゴ Pro W3" charset="-128"/>
                <a:cs typeface="ヒラギノ角ゴ Pro W3" charset="-128"/>
              </a:rPr>
              <a:pPr/>
              <a:t>66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p:spPr>
        <p:txBody>
          <a:bodyPr/>
          <a:lstStyle/>
          <a:p>
            <a:r>
              <a:rPr lang="en-US">
                <a:solidFill>
                  <a:srgbClr val="33CC33"/>
                </a:solidFill>
                <a:ea typeface="Arial" charset="0"/>
                <a:cs typeface="Arial" charset="0"/>
              </a:rPr>
              <a:t>What is LEED?</a:t>
            </a:r>
          </a:p>
          <a:p>
            <a:endParaRPr lang="en-US">
              <a:solidFill>
                <a:srgbClr val="33CC33"/>
              </a:solidFill>
              <a:ea typeface="Arial" charset="0"/>
              <a:cs typeface="Arial" charset="0"/>
            </a:endParaRPr>
          </a:p>
          <a:p>
            <a:pPr>
              <a:spcBef>
                <a:spcPct val="20000"/>
              </a:spcBef>
              <a:buFontTx/>
              <a:buChar char="•"/>
            </a:pPr>
            <a:r>
              <a:rPr lang="en-US">
                <a:ea typeface="Arial" charset="0"/>
                <a:cs typeface="Arial" charset="0"/>
              </a:rPr>
              <a:t>The </a:t>
            </a:r>
            <a:r>
              <a:rPr lang="en-US" b="1">
                <a:ea typeface="Arial" charset="0"/>
                <a:cs typeface="Arial" charset="0"/>
              </a:rPr>
              <a:t>L</a:t>
            </a:r>
            <a:r>
              <a:rPr lang="en-US">
                <a:ea typeface="Arial" charset="0"/>
                <a:cs typeface="Arial" charset="0"/>
              </a:rPr>
              <a:t>eadership in </a:t>
            </a:r>
            <a:r>
              <a:rPr lang="en-US" b="1">
                <a:ea typeface="Arial" charset="0"/>
                <a:cs typeface="Arial" charset="0"/>
              </a:rPr>
              <a:t>E</a:t>
            </a:r>
            <a:r>
              <a:rPr lang="en-US">
                <a:ea typeface="Arial" charset="0"/>
                <a:cs typeface="Arial" charset="0"/>
              </a:rPr>
              <a:t>nergy and </a:t>
            </a:r>
            <a:r>
              <a:rPr lang="en-US" b="1">
                <a:ea typeface="Arial" charset="0"/>
                <a:cs typeface="Arial" charset="0"/>
              </a:rPr>
              <a:t>E</a:t>
            </a:r>
            <a:r>
              <a:rPr lang="en-US">
                <a:ea typeface="Arial" charset="0"/>
                <a:cs typeface="Arial" charset="0"/>
              </a:rPr>
              <a:t>nvironmental </a:t>
            </a:r>
            <a:r>
              <a:rPr lang="en-US" b="1">
                <a:ea typeface="Arial" charset="0"/>
                <a:cs typeface="Arial" charset="0"/>
              </a:rPr>
              <a:t>D</a:t>
            </a:r>
            <a:r>
              <a:rPr lang="en-US">
                <a:ea typeface="Arial" charset="0"/>
                <a:cs typeface="Arial" charset="0"/>
              </a:rPr>
              <a:t>esign (LEED™) Green Building Rating System is an assessment tool that is currently being promoted throughout North America and the world for the evaluation and promotion of sustainable design. </a:t>
            </a:r>
          </a:p>
          <a:p>
            <a:pPr>
              <a:spcBef>
                <a:spcPct val="20000"/>
              </a:spcBef>
              <a:buFontTx/>
              <a:buChar char="•"/>
            </a:pPr>
            <a:r>
              <a:rPr lang="en-US">
                <a:ea typeface="Arial" charset="0"/>
                <a:cs typeface="Arial" charset="0"/>
              </a:rPr>
              <a:t>The goal of LEED™ is to initiate and promote practices, which limit the negative impact of buildings on the environment and occupants. The design guideline is intended to prevent exaggerated or false claims of sustainability and to provide a standard of measurement of and between buildings.  It creates a working definition of “green building”, LEED promotes integrated, whole-building integrated design practices (IDP).</a:t>
            </a:r>
          </a:p>
          <a:p>
            <a:endParaRPr lang="en-US" sz="1600">
              <a:solidFill>
                <a:srgbClr val="33CC33"/>
              </a:solidFill>
              <a:latin typeface="Arial Narrow" charset="0"/>
              <a:ea typeface="ヒラギノ角ゴ Pro W3" charset="-128"/>
              <a:cs typeface="ヒラギノ角ゴ Pro W3" charset="-128"/>
            </a:endParaRPr>
          </a:p>
          <a:p>
            <a:endParaRPr lang="en-CA">
              <a:ea typeface="ヒラギノ角ゴ Pro W3" charset="-128"/>
              <a:cs typeface="ヒラギノ角ゴ Pro W3" charset="-128"/>
            </a:endParaRPr>
          </a:p>
        </p:txBody>
      </p:sp>
      <p:sp>
        <p:nvSpPr>
          <p:cNvPr id="152580" name="Slide Number Placeholder 3"/>
          <p:cNvSpPr>
            <a:spLocks noGrp="1"/>
          </p:cNvSpPr>
          <p:nvPr>
            <p:ph type="sldNum" sz="quarter" idx="5"/>
          </p:nvPr>
        </p:nvSpPr>
        <p:spPr>
          <a:noFill/>
        </p:spPr>
        <p:txBody>
          <a:bodyPr/>
          <a:lstStyle/>
          <a:p>
            <a:fld id="{A4ECE999-B455-D74B-B2FF-7591DA6812F3}" type="slidenum">
              <a:rPr lang="en-US">
                <a:latin typeface="Arial" charset="0"/>
                <a:ea typeface="ヒラギノ角ゴ Pro W3" charset="-128"/>
                <a:cs typeface="ヒラギノ角ゴ Pro W3" charset="-128"/>
              </a:rPr>
              <a:pPr/>
              <a:t>67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p:spPr>
        <p:txBody>
          <a:bodyPr/>
          <a:lstStyle/>
          <a:p>
            <a:pPr eaLnBrk="1" hangingPunct="1"/>
            <a:r>
              <a:rPr lang="en-US" b="1">
                <a:ea typeface="ヒラギノ角ゴ Pro W3" charset="-128"/>
                <a:cs typeface="ヒラギノ角ゴ Pro W3" charset="-128"/>
              </a:rPr>
              <a:t>The Idea of LEED</a:t>
            </a:r>
          </a:p>
          <a:p>
            <a:pPr eaLnBrk="1" hangingPunct="1"/>
            <a:endParaRPr lang="en-US">
              <a:ea typeface="ヒラギノ角ゴ Pro W3" charset="-128"/>
              <a:cs typeface="ヒラギノ角ゴ Pro W3" charset="-128"/>
            </a:endParaRPr>
          </a:p>
          <a:p>
            <a:pPr eaLnBrk="1" hangingPunct="1"/>
            <a:r>
              <a:rPr lang="en-CA">
                <a:ea typeface="ヒラギノ角ゴ Pro W3" charset="-128"/>
                <a:cs typeface="ヒラギノ角ゴ Pro W3" charset="-128"/>
              </a:rPr>
              <a:t>LEED was designed to holistically look at sustainable building and transform the North American market. Unlike a Building Code which is required by law to be used, it is a completely voluntary system. The assessment is based upon credits earned in 6 categories.</a:t>
            </a:r>
          </a:p>
          <a:p>
            <a:pPr eaLnBrk="1" hangingPunct="1"/>
            <a:endParaRPr lang="en-CA">
              <a:ea typeface="ヒラギノ角ゴ Pro W3" charset="-128"/>
              <a:cs typeface="ヒラギノ角ゴ Pro W3" charset="-128"/>
            </a:endParaRPr>
          </a:p>
          <a:p>
            <a:pPr eaLnBrk="1" hangingPunct="1"/>
            <a:r>
              <a:rPr lang="en-CA">
                <a:ea typeface="ヒラギノ角ゴ Pro W3" charset="-128"/>
                <a:cs typeface="ヒラギノ角ゴ Pro W3" charset="-128"/>
              </a:rPr>
              <a:t>As it is voluntary it was designed to be attractive to potential commercial clients and owners. The LEED “brand” is now known across the country and is seen as a selling feature for buildings.</a:t>
            </a:r>
          </a:p>
          <a:p>
            <a:pPr eaLnBrk="1" hangingPunct="1"/>
            <a:endParaRPr lang="en-CA">
              <a:ea typeface="ヒラギノ角ゴ Pro W3" charset="-128"/>
              <a:cs typeface="ヒラギノ角ゴ Pro W3" charset="-128"/>
            </a:endParaRPr>
          </a:p>
          <a:p>
            <a:pPr eaLnBrk="1" hangingPunct="1"/>
            <a:r>
              <a:rPr lang="en-US">
                <a:ea typeface="ヒラギノ角ゴ Pro W3" charset="-128"/>
                <a:cs typeface="ヒラギノ角ゴ Pro W3" charset="-128"/>
              </a:rPr>
              <a:t>LEED stands for – Leadership in Energy and Environmental Design and is the leading green building rating system in the both Canada and the United States.  </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As LEED seems to have become the basis for Sustainable Design in North America, we need to look at it very closely to see how we can USE LEED to leverage our buildings into a state of Carbon Neutrality.</a:t>
            </a:r>
            <a:endParaRPr lang="en-CA">
              <a:ea typeface="ヒラギノ角ゴ Pro W3" charset="-128"/>
              <a:cs typeface="ヒラギノ角ゴ Pro W3" charset="-128"/>
            </a:endParaRPr>
          </a:p>
        </p:txBody>
      </p:sp>
      <p:sp>
        <p:nvSpPr>
          <p:cNvPr id="154628" name="Slide Number Placeholder 3"/>
          <p:cNvSpPr>
            <a:spLocks noGrp="1"/>
          </p:cNvSpPr>
          <p:nvPr>
            <p:ph type="sldNum" sz="quarter" idx="5"/>
          </p:nvPr>
        </p:nvSpPr>
        <p:spPr>
          <a:noFill/>
        </p:spPr>
        <p:txBody>
          <a:bodyPr/>
          <a:lstStyle/>
          <a:p>
            <a:fld id="{73920E47-9927-D045-94F3-A7607E4F5DFA}" type="slidenum">
              <a:rPr lang="en-CA">
                <a:latin typeface="Arial" charset="0"/>
                <a:ea typeface="ヒラギノ角ゴ Pro W3" charset="-128"/>
                <a:cs typeface="ヒラギノ角ゴ Pro W3" charset="-128"/>
              </a:rPr>
              <a:pPr/>
              <a:t>68</a:t>
            </a:fld>
            <a:endParaRPr lang="en-CA">
              <a:latin typeface="Arial" charset="0"/>
              <a:ea typeface="ヒラギノ角ゴ Pro W3" charset="-128"/>
              <a:cs typeface="ヒラギノ角ゴ Pro W3"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8CAC21C0-A07B-CE4A-AA1B-6D696AAFBED6}" type="slidenum">
              <a:rPr lang="en-US">
                <a:latin typeface="Times New Roman" charset="0"/>
              </a:rPr>
              <a:pPr/>
              <a:t>85</a:t>
            </a:fld>
            <a:endParaRPr lang="en-US">
              <a:latin typeface="Times New Roman"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xfrm>
            <a:off x="650240" y="4560571"/>
            <a:ext cx="6096000" cy="4570571"/>
          </a:xfrm>
          <a:noFill/>
          <a:ln/>
        </p:spPr>
        <p:txBody>
          <a:bodyPr/>
          <a:lstStyle/>
          <a:p>
            <a:pPr marL="241653" indent="-241653"/>
            <a:r>
              <a:rPr lang="en-US" dirty="0">
                <a:latin typeface="Times New Roman" charset="0"/>
              </a:rPr>
              <a:t>      LEED is a registered trademark of USGBC. Only buildings certified by USGBC under the LEED Green Building Rating System may refer to themselves as LEED buildings. The certification process involves the following:</a:t>
            </a:r>
            <a:endParaRPr lang="en-US" u="sng" dirty="0">
              <a:latin typeface="Times New Roman" charset="0"/>
            </a:endParaRPr>
          </a:p>
          <a:p>
            <a:pPr marL="241653" indent="-241653">
              <a:buFontTx/>
              <a:buAutoNum type="arabicPeriod"/>
            </a:pPr>
            <a:r>
              <a:rPr lang="en-US" u="sng" dirty="0">
                <a:latin typeface="Times New Roman" charset="0"/>
              </a:rPr>
              <a:t>Register the Project</a:t>
            </a:r>
            <a:r>
              <a:rPr lang="en-US" dirty="0">
                <a:latin typeface="Times New Roman" charset="0"/>
              </a:rPr>
              <a:t> to initiate a relationship with USGBC and receive orientation materials. Registration during pre-design phase is highly recommended.</a:t>
            </a:r>
            <a:endParaRPr lang="en-US" u="sng" dirty="0">
              <a:latin typeface="Times New Roman" charset="0"/>
            </a:endParaRPr>
          </a:p>
          <a:p>
            <a:pPr marL="241653" indent="-241653">
              <a:buFontTx/>
              <a:buAutoNum type="arabicPeriod"/>
            </a:pPr>
            <a:r>
              <a:rPr lang="en-US" u="sng" dirty="0">
                <a:latin typeface="Times New Roman" charset="0"/>
              </a:rPr>
              <a:t>Technical Support</a:t>
            </a:r>
            <a:r>
              <a:rPr lang="en-US" dirty="0">
                <a:latin typeface="Times New Roman" charset="0"/>
              </a:rPr>
              <a:t> comes in the form of the </a:t>
            </a:r>
            <a:r>
              <a:rPr lang="en-US" i="1" dirty="0">
                <a:latin typeface="Times New Roman" charset="0"/>
              </a:rPr>
              <a:t>Reference Guide</a:t>
            </a:r>
            <a:r>
              <a:rPr lang="en-US" dirty="0">
                <a:latin typeface="Times New Roman" charset="0"/>
              </a:rPr>
              <a:t> and Credit Rulings. In some cases, the design team may encounter questions about the application of a LEED prerequisite or credit to the specifics of their project. The project contact should first thoroughly consult the </a:t>
            </a:r>
            <a:r>
              <a:rPr lang="en-US" i="1" dirty="0">
                <a:latin typeface="Times New Roman" charset="0"/>
              </a:rPr>
              <a:t>Reference Guide</a:t>
            </a:r>
            <a:r>
              <a:rPr lang="en-US" dirty="0">
                <a:latin typeface="Times New Roman" charset="0"/>
              </a:rPr>
              <a:t>. If questions remain, the contact should use the following credit interpretation procedure: </a:t>
            </a:r>
          </a:p>
          <a:p>
            <a:pPr marL="724959" lvl="1" indent="-241653">
              <a:buFontTx/>
              <a:buChar char="•"/>
            </a:pPr>
            <a:r>
              <a:rPr lang="en-US" dirty="0">
                <a:latin typeface="Times New Roman" charset="0"/>
              </a:rPr>
              <a:t>The project contact reviews the </a:t>
            </a:r>
            <a:r>
              <a:rPr lang="en-US" i="1" dirty="0">
                <a:latin typeface="Times New Roman" charset="0"/>
              </a:rPr>
              <a:t>intent</a:t>
            </a:r>
            <a:r>
              <a:rPr lang="en-US" dirty="0">
                <a:latin typeface="Times New Roman" charset="0"/>
              </a:rPr>
              <a:t> of the credit or prerequisite in question to self-evaluate whether their project meets this </a:t>
            </a:r>
            <a:r>
              <a:rPr lang="en-US" i="1" dirty="0">
                <a:latin typeface="Times New Roman" charset="0"/>
              </a:rPr>
              <a:t>intent</a:t>
            </a:r>
            <a:r>
              <a:rPr lang="en-US" dirty="0">
                <a:latin typeface="Times New Roman" charset="0"/>
              </a:rPr>
              <a:t>.</a:t>
            </a:r>
          </a:p>
          <a:p>
            <a:pPr marL="724959" lvl="1" indent="-241653">
              <a:buFontTx/>
              <a:buChar char="•"/>
            </a:pPr>
            <a:r>
              <a:rPr lang="en-US" dirty="0">
                <a:latin typeface="Times New Roman" charset="0"/>
              </a:rPr>
              <a:t>The project contact reviews the LEED Credit Rulings Page for a previously logged credit interpretation request (CIR) that may assist in answering their particular question. All LEED project contacts have access to this page.</a:t>
            </a:r>
          </a:p>
          <a:p>
            <a:pPr marL="724959" lvl="1" indent="-241653">
              <a:buFontTx/>
              <a:buChar char="•"/>
            </a:pPr>
            <a:r>
              <a:rPr lang="en-US" dirty="0">
                <a:latin typeface="Times New Roman" charset="0"/>
              </a:rPr>
              <a:t>If no similar or relevant credit interpretation has been logged, then the project contact may submit an on-line CIR to the USGBC. </a:t>
            </a:r>
          </a:p>
          <a:p>
            <a:pPr marL="724959" lvl="1" indent="-241653">
              <a:buFontTx/>
              <a:buChar char="•"/>
            </a:pPr>
            <a:r>
              <a:rPr lang="en-US" dirty="0">
                <a:latin typeface="Times New Roman" charset="0"/>
              </a:rPr>
              <a:t>Within two to five weeks, the USGBC Credit Ruling Committee posts its decision on the Credit Rulings Page.</a:t>
            </a:r>
          </a:p>
          <a:p>
            <a:pPr marL="241653" indent="-241653">
              <a:buFontTx/>
              <a:buAutoNum type="arabicPeriod"/>
            </a:pPr>
            <a:r>
              <a:rPr lang="en-US" u="sng" dirty="0">
                <a:latin typeface="Times New Roman" charset="0"/>
              </a:rPr>
              <a:t>Apply</a:t>
            </a:r>
            <a:r>
              <a:rPr lang="en-US" dirty="0">
                <a:latin typeface="Times New Roman" charset="0"/>
              </a:rPr>
              <a:t> for certification. Application review can take anywhere from six weeks to several months. There are several opportunities for response and appeal throughout the review stages (administrative, preliminary technical, and final technical reviews).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p:spPr>
        <p:txBody>
          <a:bodyPr/>
          <a:lstStyle/>
          <a:p>
            <a:r>
              <a:rPr lang="en-CA">
                <a:ea typeface="ヒラギノ角ゴ Pro W3" charset="-128"/>
                <a:cs typeface="ヒラギノ角ゴ Pro W3" charset="-128"/>
              </a:rPr>
              <a:t>This is a graph that shows the comparative energy  use of a series of office buildings constructed in Vancouver, Canada. At the time of the construction of all of theses buildings, ASHRAE 90.1 was considered to be the typical target for performance. You can see how much lower the consumption can be if a building really works at improving its performance.</a:t>
            </a:r>
          </a:p>
          <a:p>
            <a:endParaRPr lang="en-CA">
              <a:ea typeface="ヒラギノ角ゴ Pro W3" charset="-128"/>
              <a:cs typeface="ヒラギノ角ゴ Pro W3" charset="-128"/>
            </a:endParaRPr>
          </a:p>
          <a:p>
            <a:r>
              <a:rPr lang="en-US">
                <a:ea typeface="ヒラギノ角ゴ Pro W3" charset="-128"/>
                <a:cs typeface="ヒラギノ角ゴ Pro W3" charset="-128"/>
              </a:rPr>
              <a:t>Comparisons are the key to understanding the relative effectiveness of certain design strategies.</a:t>
            </a:r>
          </a:p>
          <a:p>
            <a:endParaRPr lang="en-CA">
              <a:ea typeface="ヒラギノ角ゴ Pro W3" charset="-128"/>
              <a:cs typeface="ヒラギノ角ゴ Pro W3" charset="-128"/>
            </a:endParaRPr>
          </a:p>
        </p:txBody>
      </p:sp>
      <p:sp>
        <p:nvSpPr>
          <p:cNvPr id="158724" name="Slide Number Placeholder 3"/>
          <p:cNvSpPr>
            <a:spLocks noGrp="1"/>
          </p:cNvSpPr>
          <p:nvPr>
            <p:ph type="sldNum" sz="quarter" idx="5"/>
          </p:nvPr>
        </p:nvSpPr>
        <p:spPr>
          <a:noFill/>
        </p:spPr>
        <p:txBody>
          <a:bodyPr/>
          <a:lstStyle/>
          <a:p>
            <a:fld id="{A80F3184-D5F2-3941-B229-D790593DEB2C}" type="slidenum">
              <a:rPr lang="en-US">
                <a:latin typeface="Arial" charset="0"/>
                <a:ea typeface="ヒラギノ角ゴ Pro W3" charset="-128"/>
                <a:cs typeface="ヒラギノ角ゴ Pro W3" charset="-128"/>
              </a:rPr>
              <a:pPr/>
              <a:t>86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9CFF90D2-A689-484D-B6D5-4C87E2672439}" type="slidenum">
              <a:rPr lang="en-US">
                <a:latin typeface="Arial" charset="0"/>
                <a:ea typeface="ヒラギノ角ゴ Pro W3" charset="-128"/>
                <a:cs typeface="ヒラギノ角ゴ Pro W3" charset="-128"/>
              </a:rPr>
              <a:pPr/>
              <a:t>87</a:t>
            </a:fld>
            <a:endParaRPr lang="en-US">
              <a:latin typeface="Arial" charset="0"/>
              <a:ea typeface="ヒラギノ角ゴ Pro W3" charset="-128"/>
              <a:cs typeface="ヒラギノ角ゴ Pro W3" charset="-128"/>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lIns="94854" tIns="47427" rIns="94854" bIns="47427"/>
          <a:lstStyle/>
          <a:p>
            <a:r>
              <a:rPr lang="en-US">
                <a:ea typeface="ヒラギノ角ゴ Pro W3" charset="-128"/>
                <a:cs typeface="ヒラギノ角ゴ Pro W3" charset="-128"/>
              </a:rPr>
              <a:t>Why Was LEED</a:t>
            </a:r>
            <a:r>
              <a:rPr lang="en-US" baseline="30000">
                <a:ea typeface="Arial" charset="0"/>
                <a:cs typeface="Arial" charset="0"/>
              </a:rPr>
              <a:t>®</a:t>
            </a:r>
            <a:r>
              <a:rPr lang="en-US" baseline="30000">
                <a:ea typeface="ヒラギノ角ゴ Pro W3" charset="-128"/>
                <a:cs typeface="ヒラギノ角ゴ Pro W3" charset="-128"/>
              </a:rPr>
              <a:t> </a:t>
            </a:r>
            <a:r>
              <a:rPr lang="en-US">
                <a:ea typeface="ヒラギノ角ゴ Pro W3" charset="-128"/>
                <a:cs typeface="ヒラギノ角ゴ Pro W3" charset="-128"/>
              </a:rPr>
              <a:t>Created?</a:t>
            </a:r>
          </a:p>
          <a:p>
            <a:endParaRPr lang="en-US">
              <a:ea typeface="ヒラギノ角ゴ Pro W3" charset="-128"/>
              <a:cs typeface="ヒラギノ角ゴ Pro W3" charset="-128"/>
            </a:endParaRPr>
          </a:p>
          <a:p>
            <a:pPr>
              <a:spcBef>
                <a:spcPct val="20000"/>
              </a:spcBef>
              <a:buClr>
                <a:srgbClr val="7C9E85"/>
              </a:buClr>
              <a:buFont typeface="Wingdings" charset="2"/>
              <a:buChar char="§"/>
            </a:pPr>
            <a:r>
              <a:rPr lang="en-US">
                <a:ea typeface="ヒラギノ角ゴ Pro W3" charset="-128"/>
                <a:cs typeface="ヒラギノ角ゴ Pro W3" charset="-128"/>
              </a:rPr>
              <a:t>Facilitate positive results for the environment, occupant health and financial return</a:t>
            </a:r>
          </a:p>
          <a:p>
            <a:pPr>
              <a:spcBef>
                <a:spcPct val="20000"/>
              </a:spcBef>
              <a:buClr>
                <a:srgbClr val="7C9E85"/>
              </a:buClr>
              <a:buFont typeface="Wingdings" charset="2"/>
              <a:buChar char="§"/>
            </a:pPr>
            <a:r>
              <a:rPr lang="en-US">
                <a:ea typeface="ヒラギノ角ゴ Pro W3" charset="-128"/>
                <a:cs typeface="ヒラギノ角ゴ Pro W3" charset="-128"/>
              </a:rPr>
              <a:t>Define “green” by providing a standard for measurement</a:t>
            </a:r>
          </a:p>
          <a:p>
            <a:pPr>
              <a:spcBef>
                <a:spcPct val="20000"/>
              </a:spcBef>
              <a:buClr>
                <a:srgbClr val="7C9E85"/>
              </a:buClr>
              <a:buFont typeface="Wingdings" charset="2"/>
              <a:buChar char="§"/>
            </a:pPr>
            <a:r>
              <a:rPr lang="en-US">
                <a:ea typeface="ヒラギノ角ゴ Pro W3" charset="-128"/>
                <a:cs typeface="ヒラギノ角ゴ Pro W3" charset="-128"/>
              </a:rPr>
              <a:t>Prevent “greenwashing” (false or exaggerated claims)</a:t>
            </a:r>
          </a:p>
          <a:p>
            <a:pPr>
              <a:spcBef>
                <a:spcPct val="20000"/>
              </a:spcBef>
              <a:buClr>
                <a:srgbClr val="7C9E85"/>
              </a:buClr>
              <a:buFont typeface="Wingdings" charset="2"/>
              <a:buChar char="§"/>
            </a:pPr>
            <a:r>
              <a:rPr lang="en-US">
                <a:ea typeface="ヒラギノ角ゴ Pro W3" charset="-128"/>
                <a:cs typeface="ヒラギノ角ゴ Pro W3" charset="-128"/>
              </a:rPr>
              <a:t>Promote whole-building, integrated design processes</a:t>
            </a:r>
          </a:p>
          <a:p>
            <a:pPr>
              <a:spcBef>
                <a:spcPct val="20000"/>
              </a:spcBef>
              <a:buClr>
                <a:srgbClr val="7C9E85"/>
              </a:buClr>
              <a:buFont typeface="Wingdings" charset="2"/>
              <a:buChar char="§"/>
            </a:pPr>
            <a:endParaRPr lang="en-US">
              <a:ea typeface="ヒラギノ角ゴ Pro W3" charset="-128"/>
              <a:cs typeface="ヒラギノ角ゴ Pro W3" charset="-128"/>
            </a:endParaRPr>
          </a:p>
          <a:p>
            <a:pPr marL="742950" lvl="1" indent="-285750">
              <a:buFont typeface="Wingdings" charset="2"/>
              <a:buChar char="§"/>
            </a:pPr>
            <a:r>
              <a:rPr lang="en-US">
                <a:ea typeface="ヒラギノ角ゴ Pro W3" charset="-128"/>
                <a:cs typeface="ヒラギノ角ゴ Pro W3" charset="-128"/>
              </a:rPr>
              <a:t>Use as a design guideline</a:t>
            </a:r>
          </a:p>
          <a:p>
            <a:pPr marL="742950" lvl="1" indent="-285750">
              <a:buFont typeface="Wingdings" charset="2"/>
              <a:buChar char="§"/>
            </a:pPr>
            <a:r>
              <a:rPr lang="en-US">
                <a:ea typeface="ヒラギノ角ゴ Pro W3" charset="-128"/>
                <a:cs typeface="ヒラギノ角ゴ Pro W3" charset="-128"/>
              </a:rPr>
              <a:t>To Recognize leaders</a:t>
            </a:r>
          </a:p>
          <a:p>
            <a:pPr marL="742950" lvl="1" indent="-285750">
              <a:buFont typeface="Wingdings" charset="2"/>
              <a:buChar char="§"/>
            </a:pPr>
            <a:r>
              <a:rPr lang="en-US">
                <a:ea typeface="ヒラギノ角ゴ Pro W3" charset="-128"/>
                <a:cs typeface="ヒラギノ角ゴ Pro W3" charset="-128"/>
              </a:rPr>
              <a:t>To Stimulate green competition</a:t>
            </a:r>
          </a:p>
          <a:p>
            <a:pPr marL="742950" lvl="1" indent="-285750">
              <a:buFont typeface="Wingdings" charset="2"/>
              <a:buChar char="§"/>
            </a:pPr>
            <a:r>
              <a:rPr lang="en-US">
                <a:ea typeface="ヒラギノ角ゴ Pro W3" charset="-128"/>
                <a:cs typeface="ヒラギノ角ゴ Pro W3" charset="-128"/>
              </a:rPr>
              <a:t>To Establish market value with recognizable national “brand” </a:t>
            </a:r>
          </a:p>
          <a:p>
            <a:pPr marL="742950" lvl="1" indent="-285750">
              <a:buFont typeface="Wingdings" charset="2"/>
              <a:buChar char="§"/>
            </a:pPr>
            <a:r>
              <a:rPr lang="en-US">
                <a:ea typeface="ヒラギノ角ゴ Pro W3" charset="-128"/>
                <a:cs typeface="ヒラギノ角ゴ Pro W3" charset="-128"/>
              </a:rPr>
              <a:t>To Raise consumer awareness </a:t>
            </a:r>
          </a:p>
          <a:p>
            <a:pPr marL="742950" lvl="1" indent="-285750">
              <a:buFont typeface="Wingdings" charset="2"/>
              <a:buChar char="§"/>
            </a:pPr>
            <a:r>
              <a:rPr lang="en-US" u="sng">
                <a:solidFill>
                  <a:srgbClr val="33CC33"/>
                </a:solidFill>
                <a:ea typeface="ヒラギノ角ゴ Pro W3" charset="-128"/>
                <a:cs typeface="ヒラギノ角ゴ Pro W3" charset="-128"/>
              </a:rPr>
              <a:t>To Transform the marketplace!</a:t>
            </a:r>
          </a:p>
          <a:p>
            <a:pPr>
              <a:spcBef>
                <a:spcPct val="20000"/>
              </a:spcBef>
              <a:buClr>
                <a:srgbClr val="7C9E85"/>
              </a:buClr>
              <a:buFont typeface="Wingdings" charset="2"/>
              <a:buChar char="§"/>
            </a:pPr>
            <a:endParaRPr lang="en-US">
              <a:latin typeface="Arial Narrow" charset="0"/>
              <a:ea typeface="ヒラギノ角ゴ Pro W3" charset="-128"/>
              <a:cs typeface="ヒラギノ角ゴ Pro W3" charset="-128"/>
            </a:endParaRPr>
          </a:p>
          <a:p>
            <a:endParaRPr lang="en-CA">
              <a:ea typeface="ヒラギノ角ゴ Pro W3" charset="-128"/>
              <a:cs typeface="ヒラギノ角ゴ Pro W3" charset="-128"/>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p:spPr>
        <p:txBody>
          <a:bodyPr/>
          <a:lstStyle/>
          <a:p>
            <a:pPr eaLnBrk="1" hangingPunct="1"/>
            <a:r>
              <a:rPr lang="en-CA" b="1">
                <a:ea typeface="ヒラギノ角ゴ Pro W3" charset="-128"/>
                <a:cs typeface="ヒラギノ角ゴ Pro W3" charset="-128"/>
              </a:rPr>
              <a:t>LEED Rewards</a:t>
            </a:r>
          </a:p>
          <a:p>
            <a:pPr eaLnBrk="1" hangingPunct="1"/>
            <a:endParaRPr lang="en-CA">
              <a:ea typeface="ヒラギノ角ゴ Pro W3" charset="-128"/>
              <a:cs typeface="ヒラギノ角ゴ Pro W3" charset="-128"/>
            </a:endParaRPr>
          </a:p>
          <a:p>
            <a:pPr eaLnBrk="1" hangingPunct="1"/>
            <a:r>
              <a:rPr lang="en-CA">
                <a:ea typeface="ヒラギノ角ゴ Pro W3" charset="-128"/>
                <a:cs typeface="ヒラギノ角ゴ Pro W3" charset="-128"/>
              </a:rPr>
              <a:t>The LEED assessment system is comprised of a checklist system that is subdivided into categories and credits. </a:t>
            </a:r>
          </a:p>
          <a:p>
            <a:pPr eaLnBrk="1" hangingPunct="1"/>
            <a:r>
              <a:rPr lang="en-CA">
                <a:ea typeface="ヒラギノ角ゴ Pro W3" charset="-128"/>
                <a:cs typeface="ヒラギノ角ゴ Pro W3" charset="-128"/>
              </a:rPr>
              <a:t>In the Canadian LEED system for New Construction there are 70 possible points to be earned. Buildings are awarded based upon their level of certification. The highest level is Platinum, and is given for buildings that achieve from 52 to 70 out of a possible 70 points. Gold is given for 39 to 51 points. Silver is given for 33 to 38 points. Bronze or Certified is given for buildings that achieve 26 to 32 points. There are a number of municipalities and governments that have made LEED Silver or Gold certification a requirement for all new government buildings.</a:t>
            </a:r>
          </a:p>
          <a:p>
            <a:pPr eaLnBrk="1" hangingPunct="1"/>
            <a:endParaRPr lang="en-CA">
              <a:ea typeface="ヒラギノ角ゴ Pro W3" charset="-128"/>
              <a:cs typeface="ヒラギノ角ゴ Pro W3" charset="-128"/>
            </a:endParaRPr>
          </a:p>
          <a:p>
            <a:pPr eaLnBrk="1" hangingPunct="1"/>
            <a:r>
              <a:rPr lang="en-CA">
                <a:ea typeface="ヒラギノ角ゴ Pro W3" charset="-128"/>
                <a:cs typeface="ヒラギノ角ゴ Pro W3" charset="-128"/>
              </a:rPr>
              <a:t>The United States has just recently changed their LEED System with LEED 2009. The credit system is changed from what is shown above.</a:t>
            </a:r>
          </a:p>
        </p:txBody>
      </p:sp>
      <p:sp>
        <p:nvSpPr>
          <p:cNvPr id="162820" name="Slide Number Placeholder 3"/>
          <p:cNvSpPr>
            <a:spLocks noGrp="1"/>
          </p:cNvSpPr>
          <p:nvPr>
            <p:ph type="sldNum" sz="quarter" idx="5"/>
          </p:nvPr>
        </p:nvSpPr>
        <p:spPr>
          <a:noFill/>
        </p:spPr>
        <p:txBody>
          <a:bodyPr/>
          <a:lstStyle/>
          <a:p>
            <a:fld id="{8BD71B84-F6EB-264A-8B7A-5038F2F46296}" type="slidenum">
              <a:rPr lang="en-US">
                <a:latin typeface="Arial" charset="0"/>
                <a:ea typeface="ヒラギノ角ゴ Pro W3" charset="-128"/>
                <a:cs typeface="ヒラギノ角ゴ Pro W3" charset="-128"/>
              </a:rPr>
              <a:pPr/>
              <a:t>88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FA082789-6D83-9347-962A-ED7DA951A0F3}" type="slidenum">
              <a:rPr lang="en-US">
                <a:latin typeface="Arial" charset="0"/>
                <a:ea typeface="ヒラギノ角ゴ Pro W3" charset="-128"/>
                <a:cs typeface="ヒラギノ角ゴ Pro W3" charset="-128"/>
              </a:rPr>
              <a:pPr/>
              <a:t>89</a:t>
            </a:fld>
            <a:endParaRPr lang="en-US">
              <a:latin typeface="Arial" charset="0"/>
              <a:ea typeface="ヒラギノ角ゴ Pro W3" charset="-128"/>
              <a:cs typeface="ヒラギノ角ゴ Pro W3" charset="-128"/>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r>
              <a:rPr lang="en-US" b="1">
                <a:ea typeface="MS PGothic" pitchFamily="34" charset="-128"/>
                <a:cs typeface="MS PGothic" pitchFamily="34" charset="-128"/>
              </a:rPr>
              <a:t>Comparing Carbon Neutral to LEED</a:t>
            </a:r>
            <a:r>
              <a:rPr lang="en-US" b="1" baseline="30000">
                <a:ea typeface="MS PGothic" pitchFamily="34" charset="-128"/>
                <a:cs typeface="MS PGothic" pitchFamily="34" charset="-128"/>
              </a:rPr>
              <a:t>TM</a:t>
            </a:r>
            <a:endParaRPr lang="en-US" b="1">
              <a:ea typeface="MS PGothic" pitchFamily="34" charset="-128"/>
              <a:cs typeface="MS PGothic" pitchFamily="34" charset="-128"/>
            </a:endParaRPr>
          </a:p>
          <a:p>
            <a:pPr eaLnBrk="1" hangingPunct="1">
              <a:buFontTx/>
              <a:buChar char="•"/>
            </a:pPr>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LEED</a:t>
            </a:r>
            <a:r>
              <a:rPr lang="en-US" baseline="30000">
                <a:ea typeface="MS PGothic" pitchFamily="34" charset="-128"/>
                <a:cs typeface="MS PGothic" pitchFamily="34" charset="-128"/>
              </a:rPr>
              <a:t>TM</a:t>
            </a:r>
            <a:r>
              <a:rPr lang="en-US">
                <a:ea typeface="MS PGothic" pitchFamily="34" charset="-128"/>
                <a:cs typeface="MS PGothic" pitchFamily="34" charset="-128"/>
              </a:rPr>
              <a:t> is a </a:t>
            </a:r>
            <a:r>
              <a:rPr lang="en-US" i="1">
                <a:ea typeface="MS PGothic" pitchFamily="34" charset="-128"/>
                <a:cs typeface="MS PGothic" pitchFamily="34" charset="-128"/>
              </a:rPr>
              <a:t>holistic assessment tool</a:t>
            </a:r>
            <a:r>
              <a:rPr lang="en-US">
                <a:ea typeface="MS PGothic" pitchFamily="34" charset="-128"/>
                <a:cs typeface="MS PGothic" pitchFamily="34" charset="-128"/>
              </a:rPr>
              <a:t> that looks at the overall sustainable nature of buildings within a prescribed rating system </a:t>
            </a:r>
            <a:r>
              <a:rPr lang="en-US" i="1">
                <a:ea typeface="MS PGothic" pitchFamily="34" charset="-128"/>
                <a:cs typeface="MS PGothic" pitchFamily="34" charset="-128"/>
              </a:rPr>
              <a:t>to provide a basis for comparison – </a:t>
            </a:r>
            <a:r>
              <a:rPr lang="en-US">
                <a:ea typeface="MS PGothic" pitchFamily="34" charset="-128"/>
                <a:cs typeface="MS PGothic" pitchFamily="34" charset="-128"/>
              </a:rPr>
              <a:t>with the hopes of changing the market.</a:t>
            </a:r>
            <a:br>
              <a:rPr lang="en-US">
                <a:ea typeface="MS PGothic" pitchFamily="34" charset="-128"/>
                <a:cs typeface="MS PGothic" pitchFamily="34" charset="-128"/>
              </a:rPr>
            </a:br>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The projects are ranked from Certified to Platinum on the basis of credits achieved in the areas of Sustainable Sites, Energy Efficiency, Materials and Resources, Water Efficiency, Indoor Environmental Quality and Innovation in Design Process.</a:t>
            </a:r>
            <a:br>
              <a:rPr lang="en-US">
                <a:ea typeface="MS PGothic" pitchFamily="34" charset="-128"/>
                <a:cs typeface="MS PGothic" pitchFamily="34" charset="-128"/>
              </a:rPr>
            </a:br>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LEED</a:t>
            </a:r>
            <a:r>
              <a:rPr lang="en-US" baseline="30000">
                <a:ea typeface="MS PGothic" pitchFamily="34" charset="-128"/>
                <a:cs typeface="MS PGothic" pitchFamily="34" charset="-128"/>
              </a:rPr>
              <a:t>TM</a:t>
            </a:r>
            <a:r>
              <a:rPr lang="en-US">
                <a:ea typeface="MS PGothic" pitchFamily="34" charset="-128"/>
                <a:cs typeface="MS PGothic" pitchFamily="34" charset="-128"/>
              </a:rPr>
              <a:t>  (Canada Version 1) </a:t>
            </a:r>
            <a:r>
              <a:rPr lang="en-US" i="1">
                <a:ea typeface="MS PGothic" pitchFamily="34" charset="-128"/>
                <a:cs typeface="MS PGothic" pitchFamily="34" charset="-128"/>
              </a:rPr>
              <a:t>does not presently assess the Carbon value of a building, its materials, use of energy or operation. </a:t>
            </a:r>
            <a:r>
              <a:rPr lang="en-US">
                <a:ea typeface="MS PGothic" pitchFamily="34" charset="-128"/>
                <a:cs typeface="MS PGothic" pitchFamily="34" charset="-128"/>
              </a:rPr>
              <a:t>There is talk of beginning to include some carbon calculations, but this is a long way from being implemented.</a:t>
            </a:r>
            <a:r>
              <a:rPr lang="en-US" i="1">
                <a:ea typeface="MS PGothic" pitchFamily="34" charset="-128"/>
                <a:cs typeface="MS PGothic" pitchFamily="34" charset="-128"/>
              </a:rPr>
              <a:t/>
            </a:r>
            <a:br>
              <a:rPr lang="en-US" i="1">
                <a:ea typeface="MS PGothic" pitchFamily="34" charset="-128"/>
                <a:cs typeface="MS PGothic" pitchFamily="34" charset="-128"/>
              </a:rPr>
            </a:br>
            <a:endParaRPr lang="en-US" i="1">
              <a:ea typeface="MS PGothic" pitchFamily="34" charset="-128"/>
              <a:cs typeface="MS PGothic" pitchFamily="34" charset="-128"/>
            </a:endParaRPr>
          </a:p>
          <a:p>
            <a:pPr eaLnBrk="1" hangingPunct="1"/>
            <a:r>
              <a:rPr lang="en-US">
                <a:ea typeface="MS PGothic" pitchFamily="34" charset="-128"/>
                <a:cs typeface="MS PGothic" pitchFamily="34" charset="-128"/>
              </a:rPr>
              <a:t>However, a high LEED</a:t>
            </a:r>
            <a:r>
              <a:rPr lang="en-US" baseline="30000">
                <a:ea typeface="MS PGothic" pitchFamily="34" charset="-128"/>
                <a:cs typeface="MS PGothic" pitchFamily="34" charset="-128"/>
              </a:rPr>
              <a:t>TM</a:t>
            </a:r>
            <a:r>
              <a:rPr lang="en-US">
                <a:ea typeface="MS PGothic" pitchFamily="34" charset="-128"/>
                <a:cs typeface="MS PGothic" pitchFamily="34" charset="-128"/>
              </a:rPr>
              <a:t> rating can be used as the basis for considering </a:t>
            </a:r>
            <a:r>
              <a:rPr lang="en-US" i="1" u="sng">
                <a:ea typeface="MS PGothic" pitchFamily="34" charset="-128"/>
                <a:cs typeface="MS PGothic" pitchFamily="34" charset="-128"/>
              </a:rPr>
              <a:t>extending performance to Zero Carbon.</a:t>
            </a:r>
          </a:p>
          <a:p>
            <a:pPr eaLnBrk="1" hangingPunct="1"/>
            <a:endParaRPr lang="en-US">
              <a:ea typeface="MS PGothic" pitchFamily="34" charset="-128"/>
              <a:cs typeface="MS PGothic" pitchFamily="34"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p:spPr>
        <p:txBody>
          <a:bodyPr/>
          <a:lstStyle/>
          <a:p>
            <a:r>
              <a:rPr lang="en-CA">
                <a:ea typeface="ヒラギノ角ゴ Pro W3" charset="-128"/>
                <a:cs typeface="ヒラギノ角ゴ Pro W3" charset="-128"/>
              </a:rPr>
              <a:t>LEED does not go far enough!</a:t>
            </a:r>
          </a:p>
          <a:p>
            <a:endParaRPr lang="en-CA">
              <a:ea typeface="ヒラギノ角ゴ Pro W3" charset="-128"/>
              <a:cs typeface="ヒラギノ角ゴ Pro W3" charset="-128"/>
            </a:endParaRPr>
          </a:p>
          <a:p>
            <a:r>
              <a:rPr lang="en-CA">
                <a:ea typeface="ヒラギノ角ゴ Pro W3" charset="-128"/>
                <a:cs typeface="ヒラギノ角ゴ Pro W3" charset="-128"/>
              </a:rPr>
              <a:t>LEED is a good start for holistic sustainable design</a:t>
            </a:r>
          </a:p>
          <a:p>
            <a:r>
              <a:rPr lang="en-CA">
                <a:ea typeface="ヒラギノ角ゴ Pro W3" charset="-128"/>
                <a:cs typeface="ヒラギノ角ゴ Pro W3" charset="-128"/>
              </a:rPr>
              <a:t>It is encouraging owners and developers to create better buildings</a:t>
            </a:r>
          </a:p>
          <a:p>
            <a:r>
              <a:rPr lang="en-CA">
                <a:ea typeface="ヒラギノ角ゴ Pro W3" charset="-128"/>
                <a:cs typeface="ヒラギノ角ゴ Pro W3" charset="-128"/>
              </a:rPr>
              <a:t>BUT you can get a GOLD plaque and still have a building that is high in CARBON and uses a lot of energy</a:t>
            </a:r>
          </a:p>
          <a:p>
            <a:endParaRPr lang="en-CA">
              <a:ea typeface="ヒラギノ角ゴ Pro W3" charset="-128"/>
              <a:cs typeface="ヒラギノ角ゴ Pro W3" charset="-128"/>
            </a:endParaRPr>
          </a:p>
          <a:p>
            <a:r>
              <a:rPr lang="en-CA">
                <a:ea typeface="ヒラギノ角ゴ Pro W3" charset="-128"/>
                <a:cs typeface="ヒラギノ角ゴ Pro W3" charset="-128"/>
              </a:rPr>
              <a:t>We need to go for certain points to begin to look for Carbon Neutral Design!</a:t>
            </a:r>
          </a:p>
          <a:p>
            <a:endParaRPr lang="en-CA">
              <a:ea typeface="ヒラギノ角ゴ Pro W3" charset="-128"/>
              <a:cs typeface="ヒラギノ角ゴ Pro W3" charset="-128"/>
            </a:endParaRPr>
          </a:p>
        </p:txBody>
      </p:sp>
      <p:sp>
        <p:nvSpPr>
          <p:cNvPr id="166916" name="Slide Number Placeholder 3"/>
          <p:cNvSpPr>
            <a:spLocks noGrp="1"/>
          </p:cNvSpPr>
          <p:nvPr>
            <p:ph type="sldNum" sz="quarter" idx="5"/>
          </p:nvPr>
        </p:nvSpPr>
        <p:spPr>
          <a:noFill/>
        </p:spPr>
        <p:txBody>
          <a:bodyPr/>
          <a:lstStyle/>
          <a:p>
            <a:fld id="{4FF6D680-5EA3-F944-9BE6-9E3C930EA6F0}" type="slidenum">
              <a:rPr lang="en-US">
                <a:latin typeface="Arial" charset="0"/>
                <a:ea typeface="ヒラギノ角ゴ Pro W3" charset="-128"/>
                <a:cs typeface="ヒラギノ角ゴ Pro W3" charset="-128"/>
              </a:rPr>
              <a:pPr/>
              <a:t>90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p:spPr>
        <p:txBody>
          <a:bodyPr/>
          <a:lstStyle/>
          <a:p>
            <a:r>
              <a:rPr lang="en-CA">
                <a:ea typeface="MS PGothic" pitchFamily="34" charset="-128"/>
                <a:cs typeface="MS PGothic" pitchFamily="34" charset="-128"/>
              </a:rPr>
              <a:t>The KEY difference between the objectives of LEED and those of carbon neutrality  is the emphasis on energy credits. In LEED only 25% of the credits are devoted to Energy. Of those only 10 out of the total 70 are for optimization of the energy, and the maximum reduction target is 60%. Sadly a survey of LEED buildings would indicate that in the LEED Gold and Platinum categories most buildings earn less than 5 of these credits. This would indicate that even high scoring “green” buildings are not focusing their efforts towards energy efficiency. The aim of a carbon neutral design is to achieve 100% reduction of the requirements to use fossil fuels for energy.</a:t>
            </a:r>
          </a:p>
          <a:p>
            <a:endParaRPr lang="en-CA">
              <a:ea typeface="MS PGothic" pitchFamily="34" charset="-128"/>
              <a:cs typeface="MS PGothic" pitchFamily="34" charset="-128"/>
            </a:endParaRPr>
          </a:p>
          <a:p>
            <a:r>
              <a:rPr lang="en-CA">
                <a:ea typeface="MS PGothic" pitchFamily="34" charset="-128"/>
                <a:cs typeface="MS PGothic" pitchFamily="34" charset="-128"/>
              </a:rPr>
              <a:t>Pictured is the LEED scorecard for the National Works Yard in Vancouver showing the Energy and Atmosphere score. This building scored quite high in the EA category. But you can see that it did not manage to score any points for the use of renewable energy. So even with Optimized Performance at close to 50%, would still be requiring significant use of regular energy to heat and cool the building.</a:t>
            </a:r>
          </a:p>
          <a:p>
            <a:endParaRPr lang="en-CA">
              <a:ea typeface="ヒラギノ角ゴ Pro W3" charset="-128"/>
              <a:cs typeface="ヒラギノ角ゴ Pro W3" charset="-128"/>
            </a:endParaRPr>
          </a:p>
        </p:txBody>
      </p:sp>
      <p:sp>
        <p:nvSpPr>
          <p:cNvPr id="168964" name="Slide Number Placeholder 3"/>
          <p:cNvSpPr>
            <a:spLocks noGrp="1"/>
          </p:cNvSpPr>
          <p:nvPr>
            <p:ph type="sldNum" sz="quarter" idx="5"/>
          </p:nvPr>
        </p:nvSpPr>
        <p:spPr>
          <a:noFill/>
        </p:spPr>
        <p:txBody>
          <a:bodyPr/>
          <a:lstStyle/>
          <a:p>
            <a:fld id="{968FEFA1-A985-2F42-9603-7F7586AA1D5F}" type="slidenum">
              <a:rPr lang="en-US">
                <a:latin typeface="Arial" charset="0"/>
                <a:ea typeface="ヒラギノ角ゴ Pro W3" charset="-128"/>
                <a:cs typeface="ヒラギノ角ゴ Pro W3" charset="-128"/>
              </a:rPr>
              <a:pPr/>
              <a:t>91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37125946-AED6-5F4D-BE32-854BCC0B6298}" type="slidenum">
              <a:rPr lang="en-US">
                <a:latin typeface="Calibri" charset="0"/>
                <a:ea typeface="ヒラギノ角ゴ Pro W3" charset="-128"/>
                <a:cs typeface="ヒラギノ角ゴ Pro W3" charset="-128"/>
              </a:rPr>
              <a:pPr/>
              <a:t>92</a:t>
            </a:fld>
            <a:endParaRPr lang="en-US">
              <a:latin typeface="Calibri" charset="0"/>
              <a:ea typeface="ヒラギノ角ゴ Pro W3" charset="-128"/>
              <a:cs typeface="ヒラギノ角ゴ Pro W3" charset="-128"/>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r>
              <a:rPr lang="en-US">
                <a:ea typeface="MS PGothic" pitchFamily="34" charset="-128"/>
                <a:cs typeface="MS PGothic" pitchFamily="34" charset="-128"/>
              </a:rPr>
              <a:t>Aldo Leopold Legacy Center in Baraboo, Wisconsin was designed by Kubala Washatko Architects and awarded LEED Platinum in 2007. It is also a carbon neutral building.</a:t>
            </a:r>
          </a:p>
          <a:p>
            <a:pPr eaLnBrk="1" hangingPunct="1"/>
            <a:endParaRPr lang="en-US">
              <a:ea typeface="MS PGothic" pitchFamily="34" charset="-128"/>
              <a:cs typeface="MS PGothic" pitchFamily="34" charset="-128"/>
            </a:endParaRPr>
          </a:p>
          <a:p>
            <a:pPr eaLnBrk="1" hangingPunct="1"/>
            <a:r>
              <a:rPr lang="en-US">
                <a:ea typeface="ヒラギノ角ゴ Pro W3" charset="-128"/>
                <a:cs typeface="ヒラギノ角ゴ Pro W3" charset="-128"/>
              </a:rPr>
              <a:t>This section of the presentation will demonstrate how a high LEED</a:t>
            </a:r>
            <a:r>
              <a:rPr lang="en-US" baseline="30000">
                <a:ea typeface="ヒラギノ角ゴ Pro W3" charset="-128"/>
                <a:cs typeface="ヒラギノ角ゴ Pro W3" charset="-128"/>
              </a:rPr>
              <a:t>TM</a:t>
            </a:r>
            <a:r>
              <a:rPr lang="en-US">
                <a:ea typeface="ヒラギノ角ゴ Pro W3" charset="-128"/>
                <a:cs typeface="ヒラギノ角ゴ Pro W3" charset="-128"/>
              </a:rPr>
              <a:t> rating can be used as the basis for considering </a:t>
            </a:r>
            <a:r>
              <a:rPr lang="en-US" i="1" u="sng">
                <a:ea typeface="ヒラギノ角ゴ Pro W3" charset="-128"/>
                <a:cs typeface="ヒラギノ角ゴ Pro W3" charset="-128"/>
              </a:rPr>
              <a:t>extending performance to Zero Carbon.</a:t>
            </a:r>
            <a:endParaRPr lang="en-US">
              <a:ea typeface="MS PGothic" pitchFamily="34" charset="-128"/>
              <a:cs typeface="MS PGothic" pitchFamily="34" charset="-128"/>
            </a:endParaRP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The technical information in this part of the presentation is from Prof. Michael Utzinger, University of Wisconsin-Milwaukee. Professor Utzinger was involved in the design of the energy systems in this building to achieve the carbon neutral balance.</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Diagrammatic images are courtesy of Professor James Wasley of the University of Wisconsin-Milwaukee and investigative work carried out by his students for the Carbon Neutral Design Project.</a:t>
            </a:r>
          </a:p>
          <a:p>
            <a:pPr eaLnBrk="1" hangingPunct="1"/>
            <a:r>
              <a:rPr lang="en-US">
                <a:ea typeface="MS PGothic" pitchFamily="34" charset="-128"/>
                <a:cs typeface="MS PGothic" pitchFamily="34" charset="-128"/>
              </a:rPr>
              <a:t>www.aia.org/carbonneutraldesignproject</a:t>
            </a:r>
          </a:p>
          <a:p>
            <a:pPr eaLnBrk="1" hangingPunct="1"/>
            <a:endParaRPr lang="en-US">
              <a:ea typeface="MS PGothic" pitchFamily="34" charset="-128"/>
              <a:cs typeface="MS PGothic" pitchFamily="34" charset="-128"/>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p:spPr>
        <p:txBody>
          <a:bodyPr/>
          <a:lstStyle/>
          <a:p>
            <a:r>
              <a:rPr lang="en-CA" b="1">
                <a:ea typeface="ヒラギノ角ゴ Pro W3" charset="-128"/>
                <a:cs typeface="ヒラギノ角ゴ Pro W3" charset="-128"/>
              </a:rPr>
              <a:t>Location of the Case Study</a:t>
            </a:r>
          </a:p>
          <a:p>
            <a:endParaRPr lang="en-CA">
              <a:ea typeface="ヒラギノ角ゴ Pro W3" charset="-128"/>
              <a:cs typeface="ヒラギノ角ゴ Pro W3" charset="-128"/>
            </a:endParaRPr>
          </a:p>
          <a:p>
            <a:r>
              <a:rPr lang="en-CA">
                <a:ea typeface="ヒラギノ角ゴ Pro W3" charset="-128"/>
                <a:cs typeface="ヒラギノ角ゴ Pro W3" charset="-128"/>
              </a:rPr>
              <a:t>The Aldo Leopold Legacy Center is located in the mid western United States. It gets very cold during the winter and snows. It is fairly warm and humid during the summer months.</a:t>
            </a:r>
          </a:p>
          <a:p>
            <a:endParaRPr lang="en-CA">
              <a:ea typeface="ヒラギノ角ゴ Pro W3" charset="-128"/>
              <a:cs typeface="ヒラギノ角ゴ Pro W3" charset="-128"/>
            </a:endParaRPr>
          </a:p>
          <a:p>
            <a:r>
              <a:rPr lang="en-CA">
                <a:ea typeface="Arial" charset="0"/>
                <a:cs typeface="Arial" charset="0"/>
              </a:rPr>
              <a:t>Climate:</a:t>
            </a:r>
          </a:p>
          <a:p>
            <a:r>
              <a:rPr lang="en-CA">
                <a:ea typeface="Arial" charset="0"/>
                <a:cs typeface="Arial" charset="0"/>
              </a:rPr>
              <a:t>7789</a:t>
            </a:r>
            <a:r>
              <a:rPr lang="en-CA" baseline="30000">
                <a:ea typeface="Arial" charset="0"/>
                <a:cs typeface="Arial" charset="0"/>
              </a:rPr>
              <a:t>o</a:t>
            </a:r>
            <a:r>
              <a:rPr lang="en-CA">
                <a:ea typeface="Arial" charset="0"/>
                <a:cs typeface="Arial" charset="0"/>
              </a:rPr>
              <a:t>F Heating Degree Days   </a:t>
            </a:r>
            <a:r>
              <a:rPr lang="en-CA">
                <a:solidFill>
                  <a:srgbClr val="7F7F7F"/>
                </a:solidFill>
                <a:ea typeface="Arial" charset="0"/>
                <a:cs typeface="Arial" charset="0"/>
              </a:rPr>
              <a:t>(4309</a:t>
            </a:r>
            <a:r>
              <a:rPr lang="en-CA" baseline="30000">
                <a:solidFill>
                  <a:srgbClr val="7F7F7F"/>
                </a:solidFill>
                <a:ea typeface="Arial" charset="0"/>
                <a:cs typeface="Arial" charset="0"/>
              </a:rPr>
              <a:t>o</a:t>
            </a:r>
            <a:r>
              <a:rPr lang="en-CA">
                <a:solidFill>
                  <a:srgbClr val="7F7F7F"/>
                </a:solidFill>
                <a:ea typeface="Arial" charset="0"/>
                <a:cs typeface="Arial" charset="0"/>
              </a:rPr>
              <a:t>C Degree Days)</a:t>
            </a:r>
          </a:p>
          <a:p>
            <a:r>
              <a:rPr lang="en-CA">
                <a:ea typeface="Arial" charset="0"/>
                <a:cs typeface="Arial" charset="0"/>
              </a:rPr>
              <a:t>822</a:t>
            </a:r>
            <a:r>
              <a:rPr lang="en-CA" baseline="30000">
                <a:ea typeface="Arial" charset="0"/>
                <a:cs typeface="Arial" charset="0"/>
              </a:rPr>
              <a:t>o</a:t>
            </a:r>
            <a:r>
              <a:rPr lang="en-CA">
                <a:ea typeface="Arial" charset="0"/>
                <a:cs typeface="Arial" charset="0"/>
              </a:rPr>
              <a:t>F Cooling Degree Days   </a:t>
            </a:r>
            <a:r>
              <a:rPr lang="en-CA">
                <a:solidFill>
                  <a:srgbClr val="7F7F7F"/>
                </a:solidFill>
                <a:ea typeface="Arial" charset="0"/>
                <a:cs typeface="Arial" charset="0"/>
              </a:rPr>
              <a:t>(439</a:t>
            </a:r>
            <a:r>
              <a:rPr lang="en-CA" baseline="30000">
                <a:solidFill>
                  <a:srgbClr val="7F7F7F"/>
                </a:solidFill>
                <a:ea typeface="Arial" charset="0"/>
                <a:cs typeface="Arial" charset="0"/>
              </a:rPr>
              <a:t>o</a:t>
            </a:r>
            <a:r>
              <a:rPr lang="en-CA">
                <a:solidFill>
                  <a:srgbClr val="7F7F7F"/>
                </a:solidFill>
                <a:ea typeface="Arial" charset="0"/>
                <a:cs typeface="Arial" charset="0"/>
              </a:rPr>
              <a:t>C Degree Days)</a:t>
            </a:r>
          </a:p>
          <a:p>
            <a:endParaRPr lang="en-CA">
              <a:ea typeface="ヒラギノ角ゴ Pro W3" charset="-128"/>
              <a:cs typeface="ヒラギノ角ゴ Pro W3" charset="-128"/>
            </a:endParaRPr>
          </a:p>
        </p:txBody>
      </p:sp>
      <p:sp>
        <p:nvSpPr>
          <p:cNvPr id="173060" name="Slide Number Placeholder 3"/>
          <p:cNvSpPr>
            <a:spLocks noGrp="1"/>
          </p:cNvSpPr>
          <p:nvPr>
            <p:ph type="sldNum" sz="quarter" idx="5"/>
          </p:nvPr>
        </p:nvSpPr>
        <p:spPr>
          <a:noFill/>
        </p:spPr>
        <p:txBody>
          <a:bodyPr/>
          <a:lstStyle/>
          <a:p>
            <a:fld id="{6DA22D58-4A59-6F4D-B180-127B66C1D92C}" type="slidenum">
              <a:rPr lang="en-US">
                <a:latin typeface="Arial" charset="0"/>
                <a:ea typeface="ヒラギノ角ゴ Pro W3" charset="-128"/>
                <a:cs typeface="ヒラギノ角ゴ Pro W3" charset="-128"/>
              </a:rPr>
              <a:pPr/>
              <a:t>93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0AB3FEB6-211C-6841-AEE2-DAEA6B3196F5}" type="slidenum">
              <a:rPr lang="en-US">
                <a:latin typeface="Arial" charset="0"/>
                <a:ea typeface="ヒラギノ角ゴ Pro W3" charset="-128"/>
                <a:cs typeface="ヒラギノ角ゴ Pro W3" charset="-128"/>
              </a:rPr>
              <a:pPr/>
              <a:t>94</a:t>
            </a:fld>
            <a:endParaRPr lang="en-US">
              <a:latin typeface="Arial" charset="0"/>
              <a:ea typeface="ヒラギノ角ゴ Pro W3" charset="-128"/>
              <a:cs typeface="ヒラギノ角ゴ Pro W3" charset="-128"/>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r>
              <a:rPr lang="en-US" b="1">
                <a:ea typeface="MS PGothic" pitchFamily="34" charset="-128"/>
                <a:cs typeface="MS PGothic" pitchFamily="34" charset="-128"/>
              </a:rPr>
              <a:t>The Leopold Approach to Carbon Neutral Design</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The designers of the Aldo Leopold Centre went into the project with the following clear goals:</a:t>
            </a:r>
          </a:p>
          <a:p>
            <a:pPr eaLnBrk="1" hangingPunct="1"/>
            <a:endParaRPr lang="en-US">
              <a:ea typeface="MS PGothic" pitchFamily="34" charset="-128"/>
              <a:cs typeface="MS PGothic" pitchFamily="34" charset="-128"/>
            </a:endParaRPr>
          </a:p>
          <a:p>
            <a:pPr lvl="1" eaLnBrk="1" hangingPunct="1">
              <a:lnSpc>
                <a:spcPct val="130000"/>
              </a:lnSpc>
              <a:buFont typeface="Wingdings" charset="2"/>
              <a:buChar char="§"/>
            </a:pPr>
            <a:r>
              <a:rPr lang="en-US">
                <a:ea typeface="MS PGothic" pitchFamily="34" charset="-128"/>
                <a:cs typeface="MS PGothic" pitchFamily="34" charset="-128"/>
              </a:rPr>
              <a:t>  Design a Net Zero Building in terms of Operating Energy</a:t>
            </a:r>
          </a:p>
          <a:p>
            <a:pPr lvl="1" eaLnBrk="1" hangingPunct="1">
              <a:lnSpc>
                <a:spcPct val="130000"/>
              </a:lnSpc>
              <a:buFont typeface="Wingdings" charset="2"/>
              <a:buChar char="§"/>
            </a:pPr>
            <a:r>
              <a:rPr lang="en-US">
                <a:ea typeface="MS PGothic" pitchFamily="34" charset="-128"/>
                <a:cs typeface="MS PGothic" pitchFamily="34" charset="-128"/>
              </a:rPr>
              <a:t>  Apply a Carbon Balance to Building Operation (Ignoring Carbon Emissions due to Construction)</a:t>
            </a:r>
          </a:p>
          <a:p>
            <a:pPr lvl="1" eaLnBrk="1" hangingPunct="1">
              <a:buFont typeface="Wingdings" charset="2"/>
              <a:buChar char="§"/>
            </a:pPr>
            <a:r>
              <a:rPr lang="en-US">
                <a:ea typeface="MS PGothic" pitchFamily="34" charset="-128"/>
                <a:cs typeface="MS PGothic" pitchFamily="34" charset="-128"/>
              </a:rPr>
              <a:t>  Include Carbon Sequestration in Forests  that are managed by Aldo Leopold Foundation</a:t>
            </a:r>
          </a:p>
          <a:p>
            <a:pPr lvl="1" eaLnBrk="1" hangingPunct="1">
              <a:buFont typeface="Wingdings" charset="2"/>
              <a:buChar char="§"/>
            </a:pPr>
            <a:r>
              <a:rPr lang="en-US">
                <a:ea typeface="MS PGothic" pitchFamily="34" charset="-128"/>
                <a:cs typeface="MS PGothic" pitchFamily="34" charset="-128"/>
              </a:rPr>
              <a:t>  Design to LEED</a:t>
            </a:r>
            <a:r>
              <a:rPr lang="en-US" baseline="30000">
                <a:ea typeface="MS PGothic" pitchFamily="34" charset="-128"/>
                <a:cs typeface="MS PGothic" pitchFamily="34" charset="-128"/>
              </a:rPr>
              <a:t>TM</a:t>
            </a:r>
            <a:r>
              <a:rPr lang="en-US">
                <a:ea typeface="MS PGothic" pitchFamily="34" charset="-128"/>
                <a:cs typeface="MS PGothic" pitchFamily="34" charset="-128"/>
              </a:rPr>
              <a:t> Platinum (as well) </a:t>
            </a:r>
          </a:p>
          <a:p>
            <a:pPr lvl="1" eaLnBrk="1" hangingPunct="1">
              <a:buFont typeface="Wingdings" charset="2"/>
              <a:buChar char="§"/>
            </a:pPr>
            <a:endParaRPr lang="en-US">
              <a:ea typeface="MS PGothic" pitchFamily="34" charset="-128"/>
              <a:cs typeface="MS PGothic" pitchFamily="34" charset="-128"/>
            </a:endParaRPr>
          </a:p>
          <a:p>
            <a:pPr lvl="1" eaLnBrk="1" hangingPunct="1">
              <a:buFont typeface="Wingdings" charset="2"/>
              <a:buChar char="§"/>
            </a:pPr>
            <a:r>
              <a:rPr lang="en-US">
                <a:ea typeface="MS PGothic" pitchFamily="34" charset="-128"/>
                <a:cs typeface="MS PGothic" pitchFamily="34" charset="-128"/>
              </a:rPr>
              <a:t> </a:t>
            </a:r>
            <a:r>
              <a:rPr lang="en-US">
                <a:solidFill>
                  <a:srgbClr val="FF0000"/>
                </a:solidFill>
                <a:ea typeface="MS PGothic" pitchFamily="34" charset="-128"/>
                <a:cs typeface="MS PGothic" pitchFamily="34" charset="-128"/>
              </a:rPr>
              <a:t>with 2 unique starting points… </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BB613521-621B-964D-A610-F47E252344CF}" type="slidenum">
              <a:rPr lang="en-US">
                <a:latin typeface="Arial" charset="0"/>
                <a:ea typeface="ヒラギノ角ゴ Pro W3" charset="-128"/>
                <a:cs typeface="ヒラギノ角ゴ Pro W3" charset="-128"/>
              </a:rPr>
              <a:pPr/>
              <a:t>95</a:t>
            </a:fld>
            <a:endParaRPr lang="en-US">
              <a:latin typeface="Arial" charset="0"/>
              <a:ea typeface="ヒラギノ角ゴ Pro W3" charset="-128"/>
              <a:cs typeface="ヒラギノ角ゴ Pro W3" charset="-128"/>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r>
              <a:rPr lang="en-US" b="1">
                <a:ea typeface="MS PGothic" pitchFamily="34" charset="-128"/>
                <a:cs typeface="MS PGothic" pitchFamily="34" charset="-128"/>
              </a:rPr>
              <a:t>#1 – Net Zero Energy Design</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So, a $US250,000 PV array was included at the outset of the project budget and the building was designed to operate within the amount of electricity that this would generate. In a way, the entire building was sized and designed based on the initial decision to set aside $250,000 to purchase this array.</a:t>
            </a:r>
          </a:p>
          <a:p>
            <a:pPr eaLnBrk="1" hangingPunct="1"/>
            <a:r>
              <a:rPr lang="en-US">
                <a:ea typeface="MS PGothic" pitchFamily="34" charset="-128"/>
                <a:cs typeface="MS PGothic" pitchFamily="34" charset="-128"/>
              </a:rPr>
              <a:t>The sold red shows the PV array as it sits on the south facing roof slope. You can see that it pretty well covers the entire roof. The little orange rectangle is the solar hot water unit.</a:t>
            </a:r>
          </a:p>
          <a:p>
            <a:pPr eaLnBrk="1" hangingPunct="1"/>
            <a:endParaRPr lang="en-US">
              <a:ea typeface="MS PGothic" pitchFamily="34" charset="-128"/>
              <a:cs typeface="MS PGothic" pitchFamily="34" charset="-128"/>
            </a:endParaRPr>
          </a:p>
          <a:p>
            <a:pPr eaLnBrk="1" hangingPunct="1"/>
            <a:r>
              <a:rPr lang="en-US">
                <a:ea typeface="MS PGothic" pitchFamily="34" charset="-128"/>
                <a:cs typeface="MS PGothic" pitchFamily="34" charset="-128"/>
              </a:rPr>
              <a:t>This approach fits into the “renewables and site energy” area of CN design.</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p:spPr>
        <p:txBody>
          <a:bodyPr/>
          <a:lstStyle/>
          <a:p>
            <a:r>
              <a:rPr lang="en-US" b="1">
                <a:ea typeface="MS PGothic" pitchFamily="34" charset="-128"/>
                <a:cs typeface="MS PGothic" pitchFamily="34" charset="-128"/>
              </a:rPr>
              <a:t>#2 - Site Harvested Lumber:</a:t>
            </a:r>
          </a:p>
          <a:p>
            <a:endParaRPr lang="en-US">
              <a:ea typeface="MS PGothic" pitchFamily="34" charset="-128"/>
              <a:cs typeface="MS PGothic" pitchFamily="34" charset="-128"/>
            </a:endParaRPr>
          </a:p>
          <a:p>
            <a:r>
              <a:rPr lang="en-US">
                <a:ea typeface="MS PGothic" pitchFamily="34" charset="-128"/>
                <a:cs typeface="MS PGothic" pitchFamily="34" charset="-128"/>
              </a:rPr>
              <a:t>The building was designed around the size and quantity of lumber that could be sustainably harvested from the Leopold Forest. This addressed the issue of embodied carbon in the building materials as well as minimizing transportation associated carbon emissions. </a:t>
            </a:r>
          </a:p>
          <a:p>
            <a:endParaRPr lang="en-US">
              <a:ea typeface="MS PGothic" pitchFamily="34" charset="-128"/>
              <a:cs typeface="MS PGothic" pitchFamily="34" charset="-128"/>
            </a:endParaRPr>
          </a:p>
          <a:p>
            <a:r>
              <a:rPr lang="en-US">
                <a:ea typeface="MS PGothic" pitchFamily="34" charset="-128"/>
                <a:cs typeface="MS PGothic" pitchFamily="34" charset="-128"/>
              </a:rPr>
              <a:t>The lumber had to be harvested when the ground was frozen to minimize damage to the forest floor. The lumber was milled on site, sorted and sized. The structural engineer then assessed the product and designed the structural system for the building based on the dimensions and quantity of material. </a:t>
            </a:r>
          </a:p>
          <a:p>
            <a:endParaRPr lang="en-US">
              <a:ea typeface="MS PGothic" pitchFamily="34" charset="-128"/>
              <a:cs typeface="MS PGothic" pitchFamily="34" charset="-128"/>
            </a:endParaRPr>
          </a:p>
          <a:p>
            <a:r>
              <a:rPr lang="en-US">
                <a:ea typeface="MS PGothic" pitchFamily="34" charset="-128"/>
                <a:cs typeface="MS PGothic" pitchFamily="34" charset="-128"/>
              </a:rPr>
              <a:t>As you can see in the photo, some of the timbers were left with a rough finish, which not only cut down on labour and energy, but also fit in with the rural character of the building.</a:t>
            </a:r>
          </a:p>
          <a:p>
            <a:endParaRPr lang="en-CA">
              <a:ea typeface="ヒラギノ角ゴ Pro W3" charset="-128"/>
              <a:cs typeface="ヒラギノ角ゴ Pro W3" charset="-128"/>
            </a:endParaRPr>
          </a:p>
        </p:txBody>
      </p:sp>
      <p:sp>
        <p:nvSpPr>
          <p:cNvPr id="179204" name="Slide Number Placeholder 3"/>
          <p:cNvSpPr>
            <a:spLocks noGrp="1"/>
          </p:cNvSpPr>
          <p:nvPr>
            <p:ph type="sldNum" sz="quarter" idx="5"/>
          </p:nvPr>
        </p:nvSpPr>
        <p:spPr>
          <a:noFill/>
        </p:spPr>
        <p:txBody>
          <a:bodyPr/>
          <a:lstStyle/>
          <a:p>
            <a:fld id="{3487563B-9C96-EA48-9F12-2B2D165793D5}" type="slidenum">
              <a:rPr lang="en-US">
                <a:latin typeface="Arial" charset="0"/>
                <a:ea typeface="ヒラギノ角ゴ Pro W3" charset="-128"/>
                <a:cs typeface="ヒラギノ角ゴ Pro W3" charset="-128"/>
              </a:rPr>
              <a:pPr/>
              <a:t>96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r>
              <a:rPr lang="en-CA">
                <a:ea typeface="ヒラギノ角ゴ Pro W3" charset="-128"/>
                <a:cs typeface="ヒラギノ角ゴ Pro W3" charset="-128"/>
              </a:rPr>
              <a:t>A complete climate analysis was conducted prior to commencing the design.</a:t>
            </a:r>
          </a:p>
        </p:txBody>
      </p:sp>
      <p:sp>
        <p:nvSpPr>
          <p:cNvPr id="181252" name="Slide Number Placeholder 3"/>
          <p:cNvSpPr>
            <a:spLocks noGrp="1"/>
          </p:cNvSpPr>
          <p:nvPr>
            <p:ph type="sldNum" sz="quarter" idx="5"/>
          </p:nvPr>
        </p:nvSpPr>
        <p:spPr>
          <a:noFill/>
        </p:spPr>
        <p:txBody>
          <a:bodyPr/>
          <a:lstStyle/>
          <a:p>
            <a:fld id="{FD77F8B4-B61B-2E47-9F56-D0384BE6F159}" type="slidenum">
              <a:rPr lang="en-US">
                <a:latin typeface="Arial" charset="0"/>
                <a:ea typeface="ヒラギノ角ゴ Pro W3" charset="-128"/>
                <a:cs typeface="ヒラギノ角ゴ Pro W3" charset="-128"/>
              </a:rPr>
              <a:pPr/>
              <a:t>97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p:spPr>
        <p:txBody>
          <a:bodyPr/>
          <a:lstStyle/>
          <a:p>
            <a:r>
              <a:rPr lang="en-CA">
                <a:ea typeface="ヒラギノ角ゴ Pro W3" charset="-128"/>
                <a:cs typeface="ヒラギノ角ゴ Pro W3" charset="-128"/>
              </a:rPr>
              <a:t>The solar aspects of the site were studied in order to maximize the solar potential for heating the building and powering the PhotoVoltaics.</a:t>
            </a:r>
          </a:p>
        </p:txBody>
      </p:sp>
      <p:sp>
        <p:nvSpPr>
          <p:cNvPr id="183300" name="Slide Number Placeholder 3"/>
          <p:cNvSpPr>
            <a:spLocks noGrp="1"/>
          </p:cNvSpPr>
          <p:nvPr>
            <p:ph type="sldNum" sz="quarter" idx="5"/>
          </p:nvPr>
        </p:nvSpPr>
        <p:spPr>
          <a:noFill/>
        </p:spPr>
        <p:txBody>
          <a:bodyPr/>
          <a:lstStyle/>
          <a:p>
            <a:fld id="{4372A5CF-257C-1044-81CB-9966390AEEAA}" type="slidenum">
              <a:rPr lang="en-US">
                <a:latin typeface="Arial" charset="0"/>
                <a:ea typeface="ヒラギノ角ゴ Pro W3" charset="-128"/>
                <a:cs typeface="ヒラギノ角ゴ Pro W3" charset="-128"/>
              </a:rPr>
              <a:pPr/>
              <a:t>98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E93475F4-2EDC-5B4A-A356-922708D510E4}" type="slidenum">
              <a:rPr lang="en-US">
                <a:latin typeface="Arial" charset="0"/>
                <a:ea typeface="ヒラギノ角ゴ Pro W3" charset="-128"/>
                <a:cs typeface="ヒラギノ角ゴ Pro W3" charset="-128"/>
              </a:rPr>
              <a:pPr/>
              <a:t>99</a:t>
            </a:fld>
            <a:endParaRPr lang="en-US">
              <a:latin typeface="Arial" charset="0"/>
              <a:ea typeface="ヒラギノ角ゴ Pro W3" charset="-128"/>
              <a:cs typeface="ヒラギノ角ゴ Pro W3" charset="-128"/>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xfrm>
            <a:off x="533400" y="4560888"/>
            <a:ext cx="6172200" cy="4319587"/>
          </a:xfrm>
          <a:noFill/>
          <a:ln/>
        </p:spPr>
        <p:txBody>
          <a:bodyPr/>
          <a:lstStyle/>
          <a:p>
            <a:pPr eaLnBrk="1" hangingPunct="1"/>
            <a:r>
              <a:rPr lang="en-US">
                <a:ea typeface="MS PGothic" pitchFamily="34" charset="-128"/>
                <a:cs typeface="MS PGothic" pitchFamily="34" charset="-128"/>
              </a:rPr>
              <a:t>The following Architectural Design Strategies were used:</a:t>
            </a:r>
          </a:p>
          <a:p>
            <a:pPr eaLnBrk="1" hangingPunct="1">
              <a:lnSpc>
                <a:spcPct val="150000"/>
              </a:lnSpc>
            </a:pPr>
            <a:r>
              <a:rPr lang="en-US">
                <a:ea typeface="MS PGothic" pitchFamily="34" charset="-128"/>
                <a:cs typeface="MS PGothic" pitchFamily="34" charset="-128"/>
              </a:rPr>
              <a:t>-  Start with bioclimatic design (Wisconsin is pretty cold with heating degree days at 7789</a:t>
            </a:r>
            <a:r>
              <a:rPr lang="en-US" baseline="30000">
                <a:ea typeface="MS PGothic" pitchFamily="34" charset="-128"/>
                <a:cs typeface="MS PGothic" pitchFamily="34" charset="-128"/>
              </a:rPr>
              <a:t>o</a:t>
            </a:r>
            <a:r>
              <a:rPr lang="en-US">
                <a:ea typeface="MS PGothic" pitchFamily="34" charset="-128"/>
                <a:cs typeface="MS PGothic" pitchFamily="34" charset="-128"/>
              </a:rPr>
              <a:t>F and cooling degree days at 822</a:t>
            </a:r>
            <a:r>
              <a:rPr lang="en-US" baseline="30000">
                <a:ea typeface="MS PGothic" pitchFamily="34" charset="-128"/>
                <a:cs typeface="MS PGothic" pitchFamily="34" charset="-128"/>
              </a:rPr>
              <a:t>o</a:t>
            </a:r>
            <a:r>
              <a:rPr lang="en-US">
                <a:ea typeface="MS PGothic" pitchFamily="34" charset="-128"/>
                <a:cs typeface="MS PGothic" pitchFamily="34" charset="-128"/>
              </a:rPr>
              <a:t>F)</a:t>
            </a:r>
          </a:p>
          <a:p>
            <a:pPr eaLnBrk="1" hangingPunct="1">
              <a:lnSpc>
                <a:spcPct val="150000"/>
              </a:lnSpc>
            </a:pPr>
            <a:r>
              <a:rPr lang="en-US">
                <a:ea typeface="MS PGothic" pitchFamily="34" charset="-128"/>
                <a:cs typeface="MS PGothic" pitchFamily="34" charset="-128"/>
              </a:rPr>
              <a:t>Side note: Heating and Cooling Degree days are used to measure the normal summative deviation of the temperature of a climate from 18C or 68F. The higher the number, the more severe the climate.</a:t>
            </a:r>
          </a:p>
          <a:p>
            <a:pPr eaLnBrk="1" hangingPunct="1">
              <a:lnSpc>
                <a:spcPct val="150000"/>
              </a:lnSpc>
              <a:buFontTx/>
              <a:buChar char="•"/>
            </a:pPr>
            <a:r>
              <a:rPr lang="en-US">
                <a:ea typeface="MS PGothic" pitchFamily="34" charset="-128"/>
                <a:cs typeface="MS PGothic" pitchFamily="34" charset="-128"/>
              </a:rPr>
              <a:t>  Program the Thermal Zones of the building</a:t>
            </a:r>
          </a:p>
          <a:p>
            <a:pPr eaLnBrk="1" hangingPunct="1">
              <a:lnSpc>
                <a:spcPct val="150000"/>
              </a:lnSpc>
              <a:buFontTx/>
              <a:buChar char="•"/>
            </a:pPr>
            <a:r>
              <a:rPr lang="en-US">
                <a:ea typeface="MS PGothic" pitchFamily="34" charset="-128"/>
                <a:cs typeface="MS PGothic" pitchFamily="34" charset="-128"/>
              </a:rPr>
              <a:t>  Design for all perimeter zones with no interior zones. This makes it a skin load dominated building which puts emphasis on the design of the envelope for heating, cooling and ventilation as most rooms are outside rooms.</a:t>
            </a:r>
          </a:p>
          <a:p>
            <a:pPr eaLnBrk="1" hangingPunct="1">
              <a:lnSpc>
                <a:spcPct val="150000"/>
              </a:lnSpc>
              <a:buFontTx/>
              <a:buChar char="•"/>
            </a:pPr>
            <a:r>
              <a:rPr lang="en-US">
                <a:ea typeface="MS PGothic" pitchFamily="34" charset="-128"/>
                <a:cs typeface="MS PGothic" pitchFamily="34" charset="-128"/>
              </a:rPr>
              <a:t>  Daylight all occupied zones.</a:t>
            </a:r>
          </a:p>
          <a:p>
            <a:pPr eaLnBrk="1" hangingPunct="1">
              <a:lnSpc>
                <a:spcPct val="150000"/>
              </a:lnSpc>
              <a:buFontTx/>
              <a:buChar char="•"/>
            </a:pPr>
            <a:r>
              <a:rPr lang="en-US">
                <a:ea typeface="MS PGothic" pitchFamily="34" charset="-128"/>
                <a:cs typeface="MS PGothic" pitchFamily="34" charset="-128"/>
              </a:rPr>
              <a:t>  Natural ventilation should be available in all occupied zones.</a:t>
            </a:r>
          </a:p>
          <a:p>
            <a:pPr eaLnBrk="1" hangingPunct="1">
              <a:lnSpc>
                <a:spcPct val="150000"/>
              </a:lnSpc>
              <a:buFontTx/>
              <a:buChar char="•"/>
            </a:pPr>
            <a:r>
              <a:rPr lang="en-US">
                <a:ea typeface="MS PGothic" pitchFamily="34" charset="-128"/>
                <a:cs typeface="MS PGothic" pitchFamily="34" charset="-128"/>
              </a:rPr>
              <a:t>  Double the code required insulation levels in all of the exterior walls to make them more resistant to heat transfer.</a:t>
            </a:r>
          </a:p>
          <a:p>
            <a:pPr eaLnBrk="1" hangingPunct="1">
              <a:lnSpc>
                <a:spcPct val="150000"/>
              </a:lnSpc>
              <a:buFontTx/>
              <a:buChar char="•"/>
            </a:pPr>
            <a:r>
              <a:rPr lang="en-US">
                <a:ea typeface="MS PGothic" pitchFamily="34" charset="-128"/>
                <a:cs typeface="MS PGothic" pitchFamily="34" charset="-128"/>
              </a:rPr>
              <a:t>  Use Passive solar heating to heat the building to the maximum amount possible.</a:t>
            </a:r>
          </a:p>
          <a:p>
            <a:pPr eaLnBrk="1" hangingPunct="1">
              <a:lnSpc>
                <a:spcPct val="150000"/>
              </a:lnSpc>
              <a:buFontTx/>
              <a:buChar char="•"/>
            </a:pPr>
            <a:r>
              <a:rPr lang="en-US">
                <a:ea typeface="MS PGothic" pitchFamily="34" charset="-128"/>
                <a:cs typeface="MS PGothic" pitchFamily="34" charset="-128"/>
              </a:rPr>
              <a:t>  Shade the windows during summer to cut down on overheating.</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3ADEA3FF-3559-5946-9944-39D48AE8976E}" type="slidenum">
              <a:rPr lang="en-US">
                <a:latin typeface="Arial" charset="0"/>
                <a:ea typeface="ヒラギノ角ゴ Pro W3" charset="-128"/>
                <a:cs typeface="ヒラギノ角ゴ Pro W3" charset="-128"/>
              </a:rPr>
              <a:pPr/>
              <a:t>100</a:t>
            </a:fld>
            <a:endParaRPr lang="en-US">
              <a:latin typeface="Arial" charset="0"/>
              <a:ea typeface="ヒラギノ角ゴ Pro W3" charset="-128"/>
              <a:cs typeface="ヒラギノ角ゴ Pro W3" charset="-128"/>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The buildings were kept thin to allow for maximum daylight and use of solar for passive heating.</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40D39DD2-F347-CA4D-8B38-E1F31A8F80A3}" type="slidenum">
              <a:rPr lang="en-US">
                <a:latin typeface="Arial" charset="0"/>
                <a:ea typeface="ヒラギノ角ゴ Pro W3" charset="-128"/>
                <a:cs typeface="ヒラギノ角ゴ Pro W3" charset="-128"/>
              </a:rPr>
              <a:pPr/>
              <a:t>101</a:t>
            </a:fld>
            <a:endParaRPr lang="en-US">
              <a:latin typeface="Arial" charset="0"/>
              <a:ea typeface="ヒラギノ角ゴ Pro W3" charset="-128"/>
              <a:cs typeface="ヒラギノ角ゴ Pro W3" charset="-128"/>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Passive Solar Heating</a:t>
            </a:r>
          </a:p>
          <a:p>
            <a:pPr eaLnBrk="1" hangingPunct="1"/>
            <a:endParaRPr lang="en-US" b="1">
              <a:ea typeface="ヒラギノ角ゴ Pro W3" charset="-128"/>
              <a:cs typeface="ヒラギノ角ゴ Pro W3" charset="-128"/>
            </a:endParaRPr>
          </a:p>
          <a:p>
            <a:r>
              <a:rPr lang="en-US">
                <a:ea typeface="ヒラギノ角ゴ Pro W3" charset="-128"/>
                <a:cs typeface="ヒラギノ角ゴ Pro W3" charset="-128"/>
              </a:rPr>
              <a:t>The concrete floor in the hall is used with direct gain to store heat</a:t>
            </a:r>
            <a:endParaRPr lang="en-CA">
              <a:ea typeface="ヒラギノ角ゴ Pro W3" charset="-128"/>
              <a:cs typeface="ヒラギノ角ゴ Pro W3" charset="-128"/>
            </a:endParaRPr>
          </a:p>
          <a:p>
            <a:r>
              <a:rPr lang="en-US">
                <a:ea typeface="ヒラギノ角ゴ Pro W3" charset="-128"/>
                <a:cs typeface="ヒラギノ角ゴ Pro W3" charset="-128"/>
              </a:rPr>
              <a:t> Large doors are opened to allow transfer to occupied spaces.</a:t>
            </a:r>
            <a:endParaRPr lang="en-CA">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0B457C96-F24C-F14F-9C44-F4E945ECD67C}" type="slidenum">
              <a:rPr lang="en-US">
                <a:latin typeface="Arial" charset="0"/>
                <a:ea typeface="ヒラギノ角ゴ Pro W3" charset="-128"/>
                <a:cs typeface="ヒラギノ角ゴ Pro W3" charset="-128"/>
              </a:rPr>
              <a:pPr/>
              <a:t>102</a:t>
            </a:fld>
            <a:endParaRPr lang="en-US">
              <a:latin typeface="Arial" charset="0"/>
              <a:ea typeface="ヒラギノ角ゴ Pro W3" charset="-128"/>
              <a:cs typeface="ヒラギノ角ゴ Pro W3" charset="-128"/>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Passive Cooling used the basic principle of HEAT AVOIDANCE. Simple roof overhangs are used to shade the windows from the summer sun.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4A9114C6-F7E8-1941-8602-C334DE028A3E}" type="slidenum">
              <a:rPr lang="en-US">
                <a:latin typeface="Arial" charset="0"/>
                <a:ea typeface="ヒラギノ角ゴ Pro W3" charset="-128"/>
                <a:cs typeface="ヒラギノ角ゴ Pro W3" charset="-128"/>
              </a:rPr>
              <a:pPr/>
              <a:t>103</a:t>
            </a:fld>
            <a:endParaRPr lang="en-US">
              <a:latin typeface="Arial" charset="0"/>
              <a:ea typeface="ヒラギノ角ゴ Pro W3" charset="-128"/>
              <a:cs typeface="ヒラギノ角ゴ Pro W3" charset="-128"/>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Natural Ventilation</a:t>
            </a:r>
          </a:p>
          <a:p>
            <a:pPr eaLnBrk="1" hangingPunct="1"/>
            <a:endParaRPr lang="en-US" b="1">
              <a:ea typeface="ヒラギノ角ゴ Pro W3" charset="-128"/>
              <a:cs typeface="ヒラギノ角ゴ Pro W3" charset="-128"/>
            </a:endParaRPr>
          </a:p>
          <a:p>
            <a:r>
              <a:rPr lang="en-US">
                <a:ea typeface="ヒラギノ角ゴ Pro W3" charset="-128"/>
                <a:cs typeface="ヒラギノ角ゴ Pro W3" charset="-128"/>
              </a:rPr>
              <a:t>The Natural ventilation strategy was based on NO A/C provision for the building.</a:t>
            </a:r>
            <a:endParaRPr lang="en-CA">
              <a:ea typeface="ヒラギノ角ゴ Pro W3" charset="-128"/>
              <a:cs typeface="ヒラギノ角ゴ Pro W3" charset="-128"/>
            </a:endParaRPr>
          </a:p>
          <a:p>
            <a:endParaRPr lang="en-US">
              <a:ea typeface="ヒラギノ角ゴ Pro W3" charset="-128"/>
              <a:cs typeface="ヒラギノ角ゴ Pro W3" charset="-128"/>
            </a:endParaRPr>
          </a:p>
          <a:p>
            <a:r>
              <a:rPr lang="en-US">
                <a:ea typeface="ヒラギノ角ゴ Pro W3" charset="-128"/>
                <a:cs typeface="ヒラギノ角ゴ Pro W3" charset="-128"/>
              </a:rPr>
              <a:t>  - The project has operable windows</a:t>
            </a:r>
            <a:endParaRPr lang="en-CA">
              <a:ea typeface="ヒラギノ角ゴ Pro W3" charset="-128"/>
              <a:cs typeface="ヒラギノ角ゴ Pro W3" charset="-128"/>
            </a:endParaRPr>
          </a:p>
          <a:p>
            <a:endParaRPr lang="en-US">
              <a:ea typeface="ヒラギノ角ゴ Pro W3" charset="-128"/>
              <a:cs typeface="ヒラギノ角ゴ Pro W3" charset="-128"/>
            </a:endParaRPr>
          </a:p>
          <a:p>
            <a:r>
              <a:rPr lang="en-US">
                <a:ea typeface="ヒラギノ角ゴ Pro W3" charset="-128"/>
                <a:cs typeface="ヒラギノ角ゴ Pro W3" charset="-128"/>
              </a:rPr>
              <a:t>  - The project uses a flow through strategy</a:t>
            </a:r>
            <a:endParaRPr lang="en-CA">
              <a:ea typeface="ヒラギノ角ゴ Pro W3" charset="-128"/>
              <a:cs typeface="ヒラギノ角ゴ Pro W3" charset="-128"/>
            </a:endParaRPr>
          </a:p>
          <a:p>
            <a:endParaRPr lang="en-US">
              <a:ea typeface="ヒラギノ角ゴ Pro W3" charset="-128"/>
              <a:cs typeface="ヒラギノ角ゴ Pro W3" charset="-128"/>
            </a:endParaRPr>
          </a:p>
          <a:p>
            <a:r>
              <a:rPr lang="en-US">
                <a:ea typeface="ヒラギノ角ゴ Pro W3" charset="-128"/>
                <a:cs typeface="ヒラギノ角ゴ Pro W3" charset="-128"/>
              </a:rPr>
              <a:t>  - There are insect screens to keep out pests (mostly mosquitoes, moths and wasps)</a:t>
            </a:r>
            <a:endParaRPr lang="en-CA">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215D7921-D951-784C-9CF5-45A88D65A03E}" type="slidenum">
              <a:rPr lang="en-US">
                <a:latin typeface="Arial" charset="0"/>
                <a:ea typeface="ヒラギノ角ゴ Pro W3" charset="-128"/>
                <a:cs typeface="ヒラギノ角ゴ Pro W3" charset="-128"/>
              </a:rPr>
              <a:pPr/>
              <a:t>104</a:t>
            </a:fld>
            <a:endParaRPr lang="en-US">
              <a:latin typeface="Arial" charset="0"/>
              <a:ea typeface="ヒラギノ角ゴ Pro W3" charset="-128"/>
              <a:cs typeface="ヒラギノ角ゴ Pro W3" charset="-128"/>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HVAC Strategies </a:t>
            </a:r>
          </a:p>
          <a:p>
            <a:pPr eaLnBrk="1" hangingPunct="1"/>
            <a:endParaRPr lang="en-US" b="1">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Ventilate only to Occupant outdoor air requirements (2/3 air changes per hour)</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100% Outdoor air (no recirculation)</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Earth tubes were used for air pretreatment</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Demand Control Ventilation (600 to 2,500 cfm)</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Separate ventilation from heating and cooling</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Radiant floor slabs for heating and cooling</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Use ground as heat source &amp; sink (ground source heat pumps)</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Storage tank as thermal capacitor between heat pumps &amp; load</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Seasonal change-over system</a:t>
            </a:r>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Solar heated service hot water</a:t>
            </a:r>
            <a:endParaRPr lang="en-CA">
              <a:ea typeface="ヒラギノ角ゴ Pro W3" charset="-128"/>
              <a:cs typeface="ヒラギノ角ゴ Pro W3" charset="-128"/>
            </a:endParaRP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0A2D5FFE-9E12-7D47-80AB-FE87EF2E488C}" type="slidenum">
              <a:rPr lang="en-US">
                <a:latin typeface="Arial" charset="0"/>
                <a:ea typeface="ヒラギノ角ゴ Pro W3" charset="-128"/>
                <a:cs typeface="ヒラギノ角ゴ Pro W3" charset="-128"/>
              </a:rPr>
              <a:pPr/>
              <a:t>105</a:t>
            </a:fld>
            <a:endParaRPr lang="en-US">
              <a:latin typeface="Arial" charset="0"/>
              <a:ea typeface="ヒラギノ角ゴ Pro W3" charset="-128"/>
              <a:cs typeface="ヒラギノ角ゴ Pro W3" charset="-128"/>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These are the large earth ducts that are used to pre heat or pre cool the air.</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BA733C0D-01FB-254C-B48D-E51D2C6DD990}" type="slidenum">
              <a:rPr lang="en-US">
                <a:latin typeface="Arial" charset="0"/>
                <a:ea typeface="ヒラギノ角ゴ Pro W3" charset="-128"/>
                <a:cs typeface="ヒラギノ角ゴ Pro W3" charset="-128"/>
              </a:rPr>
              <a:pPr/>
              <a:t>106</a:t>
            </a:fld>
            <a:endParaRPr lang="en-US">
              <a:latin typeface="Arial" charset="0"/>
              <a:ea typeface="ヒラギノ角ゴ Pro W3" charset="-128"/>
              <a:cs typeface="ヒラギノ角ゴ Pro W3" charset="-128"/>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These diagrams show the radiant heating and cooling systems that work with the concrete floor slabs. Although concrete is very high in embodied energy, it is a very valuable material in Carbon Neutral Design for its use as THERMAL MASS.</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project uses geothermal exchange to assist with heating and cooling through the floor slabs of the building.</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316FCF14-9E17-BE4D-A54E-CDFE724C18EB}" type="slidenum">
              <a:rPr lang="en-US">
                <a:latin typeface="Arial" charset="0"/>
                <a:ea typeface="ヒラギノ角ゴ Pro W3" charset="-128"/>
                <a:cs typeface="ヒラギノ角ゴ Pro W3" charset="-128"/>
              </a:rPr>
              <a:pPr/>
              <a:t>107</a:t>
            </a:fld>
            <a:endParaRPr lang="en-US">
              <a:latin typeface="Arial" charset="0"/>
              <a:ea typeface="ヒラギノ角ゴ Pro W3" charset="-128"/>
              <a:cs typeface="ヒラギノ角ゴ Pro W3" charset="-128"/>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Super insulation on the piping reduces losses. It is critical to build excellently and to prevent energy losses as renewable energy is more difficult to come by.</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E50E006C-341D-0D48-A9FC-1FB225D7CDCE}" type="slidenum">
              <a:rPr lang="en-US">
                <a:latin typeface="Arial" charset="0"/>
                <a:ea typeface="ヒラギノ角ゴ Pro W3" charset="-128"/>
                <a:cs typeface="ヒラギノ角ゴ Pro W3" charset="-128"/>
              </a:rPr>
              <a:pPr/>
              <a:t>108</a:t>
            </a:fld>
            <a:endParaRPr lang="en-US">
              <a:latin typeface="Arial" charset="0"/>
              <a:ea typeface="ヒラギノ角ゴ Pro W3" charset="-128"/>
              <a:cs typeface="ヒラギノ角ゴ Pro W3" charset="-128"/>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A thin building plan allows you to light all perimeter zones with daylight and avoid the use of electrical lighting. It is important to also use light level and occupant sensors with this system.</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a:ln/>
        </p:spPr>
        <p:txBody>
          <a:bodyPr/>
          <a:lstStyle/>
          <a:p>
            <a:r>
              <a:rPr lang="en-CA">
                <a:ea typeface="ヒラギノ角ゴ Pro W3" charset="-128"/>
                <a:cs typeface="ヒラギノ角ゴ Pro W3" charset="-128"/>
              </a:rPr>
              <a:t>This large room is only used in the spring, summer and fall when heating is not really required. They have a wood burning fireplace for when it gets chilly.</a:t>
            </a:r>
          </a:p>
        </p:txBody>
      </p:sp>
      <p:sp>
        <p:nvSpPr>
          <p:cNvPr id="205828" name="Slide Number Placeholder 3"/>
          <p:cNvSpPr>
            <a:spLocks noGrp="1"/>
          </p:cNvSpPr>
          <p:nvPr>
            <p:ph type="sldNum" sz="quarter" idx="5"/>
          </p:nvPr>
        </p:nvSpPr>
        <p:spPr>
          <a:noFill/>
        </p:spPr>
        <p:txBody>
          <a:bodyPr/>
          <a:lstStyle/>
          <a:p>
            <a:fld id="{CF20321F-5EC6-674C-B1B3-5F5A5F4CD3A4}" type="slidenum">
              <a:rPr lang="en-US">
                <a:latin typeface="Arial" charset="0"/>
                <a:ea typeface="ヒラギノ角ゴ Pro W3" charset="-128"/>
                <a:cs typeface="ヒラギノ角ゴ Pro W3" charset="-128"/>
              </a:rPr>
              <a:pPr/>
              <a:t>109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CB1FC3C3-6A09-1441-B628-9C808069EB5B}" type="slidenum">
              <a:rPr lang="en-US">
                <a:latin typeface="Arial" charset="0"/>
                <a:ea typeface="ヒラギノ角ゴ Pro W3" charset="-128"/>
                <a:cs typeface="ヒラギノ角ゴ Pro W3" charset="-128"/>
              </a:rPr>
              <a:pPr/>
              <a:t>110</a:t>
            </a:fld>
            <a:endParaRPr lang="en-US">
              <a:latin typeface="Arial" charset="0"/>
              <a:ea typeface="ヒラギノ角ゴ Pro W3" charset="-128"/>
              <a:cs typeface="ヒラギノ角ゴ Pro W3" charset="-128"/>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The Aldo Leopold Center used sustainable practices when they were harvesting their wood. The harvest would actually make the forest healthier than before.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a:ln/>
        </p:spPr>
      </p:sp>
      <p:sp>
        <p:nvSpPr>
          <p:cNvPr id="209923" name="Notes Placeholder 2"/>
          <p:cNvSpPr>
            <a:spLocks noGrp="1"/>
          </p:cNvSpPr>
          <p:nvPr>
            <p:ph type="body" idx="1"/>
          </p:nvPr>
        </p:nvSpPr>
        <p:spPr>
          <a:noFill/>
          <a:ln/>
        </p:spPr>
        <p:txBody>
          <a:bodyPr/>
          <a:lstStyle/>
          <a:p>
            <a:pPr>
              <a:lnSpc>
                <a:spcPct val="80000"/>
              </a:lnSpc>
            </a:pPr>
            <a:r>
              <a:rPr lang="en-US" b="1">
                <a:ea typeface="ヒラギノ角ゴ Pro W3" charset="-128"/>
                <a:cs typeface="ヒラギノ角ゴ Pro W3" charset="-128"/>
              </a:rPr>
              <a:t>Aldo Leopold Center LEED</a:t>
            </a:r>
            <a:r>
              <a:rPr lang="en-US" b="1" baseline="30000">
                <a:ea typeface="ヒラギノ角ゴ Pro W3" charset="-128"/>
                <a:cs typeface="ヒラギノ角ゴ Pro W3" charset="-128"/>
              </a:rPr>
              <a:t>TM</a:t>
            </a:r>
            <a:r>
              <a:rPr lang="en-US" b="1">
                <a:ea typeface="ヒラギノ角ゴ Pro W3" charset="-128"/>
                <a:cs typeface="ヒラギノ角ゴ Pro W3" charset="-128"/>
              </a:rPr>
              <a:t> Analysis</a:t>
            </a:r>
          </a:p>
          <a:p>
            <a:pPr eaLnBrk="1" hangingPunct="1">
              <a:lnSpc>
                <a:spcPct val="80000"/>
              </a:lnSpc>
            </a:pPr>
            <a:endParaRPr lang="en-US" sz="1100">
              <a:ea typeface="ヒラギノ角ゴ Pro W3" charset="-128"/>
              <a:cs typeface="ヒラギノ角ゴ Pro W3" charset="-128"/>
            </a:endParaRPr>
          </a:p>
          <a:p>
            <a:pPr eaLnBrk="1" hangingPunct="1">
              <a:lnSpc>
                <a:spcPct val="80000"/>
              </a:lnSpc>
            </a:pPr>
            <a:r>
              <a:rPr lang="en-US" sz="1100">
                <a:ea typeface="ヒラギノ角ゴ Pro W3" charset="-128"/>
                <a:cs typeface="ヒラギノ角ゴ Pro W3" charset="-128"/>
              </a:rPr>
              <a:t>The LEED score for the building is as follows:</a:t>
            </a:r>
          </a:p>
          <a:p>
            <a:pPr eaLnBrk="1" hangingPunct="1">
              <a:lnSpc>
                <a:spcPct val="80000"/>
              </a:lnSpc>
            </a:pPr>
            <a:r>
              <a:rPr lang="en-US" sz="1100">
                <a:ea typeface="ヒラギノ角ゴ Pro W3" charset="-128"/>
                <a:cs typeface="ヒラギノ角ゴ Pro W3" charset="-128"/>
              </a:rPr>
              <a:t>12/14 Sustainable Sites</a:t>
            </a:r>
          </a:p>
          <a:p>
            <a:pPr eaLnBrk="1" hangingPunct="1">
              <a:lnSpc>
                <a:spcPct val="80000"/>
              </a:lnSpc>
            </a:pPr>
            <a:r>
              <a:rPr lang="en-US" sz="1100">
                <a:ea typeface="ヒラギノ角ゴ Pro W3" charset="-128"/>
                <a:cs typeface="ヒラギノ角ゴ Pro W3" charset="-128"/>
              </a:rPr>
              <a:t>5/5 Water Efficiency</a:t>
            </a:r>
          </a:p>
          <a:p>
            <a:pPr eaLnBrk="1" hangingPunct="1">
              <a:lnSpc>
                <a:spcPct val="80000"/>
              </a:lnSpc>
            </a:pPr>
            <a:r>
              <a:rPr lang="en-US" sz="1100" b="1">
                <a:solidFill>
                  <a:srgbClr val="FF0000"/>
                </a:solidFill>
                <a:ea typeface="ヒラギノ角ゴ Pro W3" charset="-128"/>
                <a:cs typeface="ヒラギノ角ゴ Pro W3" charset="-128"/>
              </a:rPr>
              <a:t>17/17 Energy and Atmosphere</a:t>
            </a:r>
          </a:p>
          <a:p>
            <a:pPr eaLnBrk="1" hangingPunct="1">
              <a:lnSpc>
                <a:spcPct val="80000"/>
              </a:lnSpc>
            </a:pPr>
            <a:r>
              <a:rPr lang="en-US" sz="1100">
                <a:ea typeface="ヒラギノ角ゴ Pro W3" charset="-128"/>
                <a:cs typeface="ヒラギノ角ゴ Pro W3" charset="-128"/>
              </a:rPr>
              <a:t>7/13 Materials and Resources</a:t>
            </a:r>
          </a:p>
          <a:p>
            <a:pPr eaLnBrk="1" hangingPunct="1">
              <a:lnSpc>
                <a:spcPct val="80000"/>
              </a:lnSpc>
            </a:pPr>
            <a:r>
              <a:rPr lang="en-US" sz="1100">
                <a:ea typeface="ヒラギノ角ゴ Pro W3" charset="-128"/>
                <a:cs typeface="ヒラギノ角ゴ Pro W3" charset="-128"/>
              </a:rPr>
              <a:t>15/15 Indoor Environmental Quality</a:t>
            </a:r>
          </a:p>
          <a:p>
            <a:pPr eaLnBrk="1" hangingPunct="1">
              <a:lnSpc>
                <a:spcPct val="80000"/>
              </a:lnSpc>
            </a:pPr>
            <a:r>
              <a:rPr lang="en-US" sz="1100">
                <a:ea typeface="ヒラギノ角ゴ Pro W3" charset="-128"/>
                <a:cs typeface="ヒラギノ角ゴ Pro W3" charset="-128"/>
              </a:rPr>
              <a:t>5/5 Innovation and Design Process</a:t>
            </a:r>
          </a:p>
          <a:p>
            <a:pPr eaLnBrk="1" hangingPunct="1">
              <a:lnSpc>
                <a:spcPct val="80000"/>
              </a:lnSpc>
            </a:pPr>
            <a:endParaRPr lang="en-US" sz="1100">
              <a:ea typeface="ヒラギノ角ゴ Pro W3" charset="-128"/>
              <a:cs typeface="ヒラギノ角ゴ Pro W3" charset="-128"/>
            </a:endParaRPr>
          </a:p>
          <a:p>
            <a:pPr eaLnBrk="1" hangingPunct="1">
              <a:lnSpc>
                <a:spcPct val="80000"/>
              </a:lnSpc>
            </a:pPr>
            <a:r>
              <a:rPr lang="en-US" sz="1100" b="1">
                <a:ea typeface="ヒラギノ角ゴ Pro W3" charset="-128"/>
                <a:cs typeface="ヒラギノ角ゴ Pro W3" charset="-128"/>
              </a:rPr>
              <a:t>61/69 Total</a:t>
            </a:r>
          </a:p>
          <a:p>
            <a:pPr eaLnBrk="1" hangingPunct="1">
              <a:lnSpc>
                <a:spcPct val="80000"/>
              </a:lnSpc>
            </a:pPr>
            <a:endParaRPr lang="en-US" sz="1100">
              <a:ea typeface="ヒラギノ角ゴ Pro W3" charset="-128"/>
              <a:cs typeface="ヒラギノ角ゴ Pro W3" charset="-128"/>
            </a:endParaRPr>
          </a:p>
          <a:p>
            <a:pPr eaLnBrk="1" hangingPunct="1">
              <a:lnSpc>
                <a:spcPct val="80000"/>
              </a:lnSpc>
            </a:pPr>
            <a:r>
              <a:rPr lang="en-US" sz="1100">
                <a:ea typeface="ヒラギノ角ゴ Pro W3" charset="-128"/>
                <a:cs typeface="ヒラギノ角ゴ Pro W3" charset="-128"/>
              </a:rPr>
              <a:t>This is one of the highest LEED scores to date. It is one of the ONLY buildings to ever score ALL 17/17 Energy and Atmosphere points.</a:t>
            </a:r>
          </a:p>
          <a:p>
            <a:pPr eaLnBrk="1" hangingPunct="1">
              <a:lnSpc>
                <a:spcPct val="80000"/>
              </a:lnSpc>
            </a:pPr>
            <a:endParaRPr lang="en-US" sz="1100">
              <a:ea typeface="ヒラギノ角ゴ Pro W3" charset="-128"/>
              <a:cs typeface="ヒラギノ角ゴ Pro W3" charset="-128"/>
            </a:endParaRPr>
          </a:p>
          <a:p>
            <a:pPr eaLnBrk="1" hangingPunct="1">
              <a:lnSpc>
                <a:spcPct val="80000"/>
              </a:lnSpc>
            </a:pPr>
            <a:r>
              <a:rPr lang="en-US" sz="1100">
                <a:ea typeface="ヒラギノ角ゴ Pro W3" charset="-128"/>
                <a:cs typeface="ヒラギノ角ゴ Pro W3" charset="-128"/>
              </a:rPr>
              <a:t>Interestingly, if you just look at the architectural design of the building, you might peg it as being roughly the same as Islandwood….</a:t>
            </a:r>
          </a:p>
          <a:p>
            <a:pPr eaLnBrk="1" hangingPunct="1">
              <a:lnSpc>
                <a:spcPct val="80000"/>
              </a:lnSpc>
            </a:pPr>
            <a:endParaRPr lang="en-US" sz="1100">
              <a:ea typeface="ヒラギノ角ゴ Pro W3" charset="-128"/>
              <a:cs typeface="ヒラギノ角ゴ Pro W3" charset="-128"/>
            </a:endParaRPr>
          </a:p>
          <a:p>
            <a:pPr eaLnBrk="1" hangingPunct="1">
              <a:lnSpc>
                <a:spcPct val="80000"/>
              </a:lnSpc>
            </a:pPr>
            <a:r>
              <a:rPr lang="en-US" sz="1100">
                <a:ea typeface="ヒラギノ角ゴ Pro W3" charset="-128"/>
                <a:cs typeface="ヒラギノ角ゴ Pro W3" charset="-128"/>
              </a:rPr>
              <a:t>For more detailed info on the Leopold Center, visit</a:t>
            </a:r>
          </a:p>
          <a:p>
            <a:pPr eaLnBrk="1" hangingPunct="1">
              <a:lnSpc>
                <a:spcPct val="80000"/>
              </a:lnSpc>
            </a:pPr>
            <a:r>
              <a:rPr lang="en-US" sz="1100">
                <a:ea typeface="ヒラギノ角ゴ Pro W3" charset="-128"/>
                <a:cs typeface="ヒラギノ角ゴ Pro W3" charset="-128"/>
                <a:hlinkClick r:id="rId3"/>
              </a:rPr>
              <a:t>http://www.aldoleopold.org/legacycenter/carbonneutral.html</a:t>
            </a:r>
            <a:endParaRPr lang="en-US" sz="1100">
              <a:ea typeface="ヒラギノ角ゴ Pro W3" charset="-128"/>
              <a:cs typeface="ヒラギノ角ゴ Pro W3" charset="-128"/>
            </a:endParaRPr>
          </a:p>
          <a:p>
            <a:pPr eaLnBrk="1" hangingPunct="1">
              <a:lnSpc>
                <a:spcPct val="80000"/>
              </a:lnSpc>
            </a:pPr>
            <a:r>
              <a:rPr lang="en-US" sz="1100">
                <a:ea typeface="ヒラギノ角ゴ Pro W3" charset="-128"/>
                <a:cs typeface="ヒラギノ角ゴ Pro W3" charset="-128"/>
              </a:rPr>
              <a:t>and</a:t>
            </a:r>
          </a:p>
          <a:p>
            <a:pPr eaLnBrk="1" hangingPunct="1">
              <a:lnSpc>
                <a:spcPct val="80000"/>
              </a:lnSpc>
            </a:pPr>
            <a:r>
              <a:rPr lang="en-US" sz="1100">
                <a:ea typeface="ヒラギノ角ゴ Pro W3" charset="-128"/>
                <a:cs typeface="ヒラギノ角ゴ Pro W3" charset="-128"/>
                <a:hlinkClick r:id="rId4"/>
              </a:rPr>
              <a:t>http://leedcasestudies.usgbc.org/overview.cfm?ProjectID=946</a:t>
            </a:r>
            <a:endParaRPr lang="en-US" sz="1100">
              <a:ea typeface="ヒラギノ角ゴ Pro W3" charset="-128"/>
              <a:cs typeface="ヒラギノ角ゴ Pro W3" charset="-128"/>
            </a:endParaRPr>
          </a:p>
          <a:p>
            <a:pPr>
              <a:lnSpc>
                <a:spcPct val="80000"/>
              </a:lnSpc>
            </a:pPr>
            <a:endParaRPr lang="en-CA" sz="1100">
              <a:ea typeface="ヒラギノ角ゴ Pro W3" charset="-128"/>
              <a:cs typeface="ヒラギノ角ゴ Pro W3" charset="-128"/>
            </a:endParaRPr>
          </a:p>
        </p:txBody>
      </p:sp>
      <p:sp>
        <p:nvSpPr>
          <p:cNvPr id="209924" name="Slide Number Placeholder 3"/>
          <p:cNvSpPr>
            <a:spLocks noGrp="1"/>
          </p:cNvSpPr>
          <p:nvPr>
            <p:ph type="sldNum" sz="quarter" idx="5"/>
          </p:nvPr>
        </p:nvSpPr>
        <p:spPr>
          <a:noFill/>
        </p:spPr>
        <p:txBody>
          <a:bodyPr/>
          <a:lstStyle/>
          <a:p>
            <a:fld id="{DC334685-98C9-BE46-84F1-65ED7DD46296}" type="slidenum">
              <a:rPr lang="en-US">
                <a:latin typeface="Arial" charset="0"/>
                <a:ea typeface="ヒラギノ角ゴ Pro W3" charset="-128"/>
                <a:cs typeface="ヒラギノ角ゴ Pro W3" charset="-128"/>
              </a:rPr>
              <a:pPr/>
              <a:t>111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a:ln/>
        </p:spPr>
      </p:sp>
      <p:sp>
        <p:nvSpPr>
          <p:cNvPr id="211971" name="Notes Placeholder 2"/>
          <p:cNvSpPr>
            <a:spLocks noGrp="1"/>
          </p:cNvSpPr>
          <p:nvPr>
            <p:ph type="body" idx="1"/>
          </p:nvPr>
        </p:nvSpPr>
        <p:spPr>
          <a:noFill/>
          <a:ln/>
        </p:spPr>
        <p:txBody>
          <a:bodyPr/>
          <a:lstStyle/>
          <a:p>
            <a:r>
              <a:rPr lang="en-CA">
                <a:ea typeface="ヒラギノ角ゴ Pro W3" charset="-128"/>
                <a:cs typeface="ヒラギノ角ゴ Pro W3" charset="-128"/>
              </a:rPr>
              <a:t>The colour code represented in this slide will be used to talk about the carbon potential of the LEED points earned.</a:t>
            </a:r>
          </a:p>
        </p:txBody>
      </p:sp>
      <p:sp>
        <p:nvSpPr>
          <p:cNvPr id="211972" name="Slide Number Placeholder 3"/>
          <p:cNvSpPr>
            <a:spLocks noGrp="1"/>
          </p:cNvSpPr>
          <p:nvPr>
            <p:ph type="sldNum" sz="quarter" idx="5"/>
          </p:nvPr>
        </p:nvSpPr>
        <p:spPr>
          <a:noFill/>
        </p:spPr>
        <p:txBody>
          <a:bodyPr/>
          <a:lstStyle/>
          <a:p>
            <a:fld id="{66F1EF03-B570-C64B-AB45-B012D0965335}" type="slidenum">
              <a:rPr lang="en-US">
                <a:latin typeface="Arial" charset="0"/>
                <a:ea typeface="ヒラギノ角ゴ Pro W3" charset="-128"/>
                <a:cs typeface="ヒラギノ角ゴ Pro W3" charset="-128"/>
              </a:rPr>
              <a:pPr/>
              <a:t>112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xfrm>
            <a:off x="533400" y="4560888"/>
            <a:ext cx="6324600" cy="4319587"/>
          </a:xfrm>
          <a:noFill/>
          <a:ln/>
        </p:spPr>
        <p:txBody>
          <a:bodyPr/>
          <a:lstStyle/>
          <a:p>
            <a:pPr>
              <a:lnSpc>
                <a:spcPct val="80000"/>
              </a:lnSpc>
            </a:pPr>
            <a:r>
              <a:rPr lang="en-CA" sz="1000">
                <a:ea typeface="ヒラギノ角ゴ Pro W3" charset="-128"/>
                <a:cs typeface="ヒラギノ角ゴ Pro W3" charset="-128"/>
              </a:rPr>
              <a:t>Aldo Leopold in the category </a:t>
            </a:r>
            <a:r>
              <a:rPr lang="en-US" sz="1000">
                <a:ea typeface="ヒラギノ角ゴ Pro W3" charset="-128"/>
                <a:cs typeface="ヒラギノ角ゴ Pro W3" charset="-128"/>
              </a:rPr>
              <a:t>Sustainable Sites, scored 12 of 14 possible points</a:t>
            </a:r>
          </a:p>
          <a:p>
            <a:pPr>
              <a:lnSpc>
                <a:spcPct val="80000"/>
              </a:lnSpc>
            </a:pPr>
            <a:endParaRPr lang="en-US" sz="1000">
              <a:ea typeface="ヒラギノ角ゴ Pro W3" charset="-128"/>
              <a:cs typeface="ヒラギノ角ゴ Pro W3" charset="-128"/>
            </a:endParaRPr>
          </a:p>
          <a:p>
            <a:pPr>
              <a:lnSpc>
                <a:spcPct val="80000"/>
              </a:lnSpc>
            </a:pPr>
            <a:r>
              <a:rPr lang="en-US" sz="1000">
                <a:ea typeface="ヒラギノ角ゴ Pro W3" charset="-128"/>
                <a:cs typeface="ヒラギノ角ゴ Pro W3" charset="-128"/>
              </a:rPr>
              <a:t>These were:</a:t>
            </a:r>
          </a:p>
          <a:p>
            <a:pPr lvl="1" eaLnBrk="1" hangingPunct="1">
              <a:lnSpc>
                <a:spcPct val="80000"/>
              </a:lnSpc>
              <a:buFontTx/>
              <a:buChar char="•"/>
            </a:pPr>
            <a:r>
              <a:rPr lang="en-US" sz="900">
                <a:ea typeface="ヒラギノ角ゴ Pro W3" charset="-128"/>
                <a:cs typeface="ヒラギノ角ゴ Pro W3" charset="-128"/>
              </a:rPr>
              <a:t>SS Prerequisite 1, Erosion &amp; Sedimentation Control </a:t>
            </a:r>
          </a:p>
          <a:p>
            <a:pPr lvl="1" eaLnBrk="1" hangingPunct="1">
              <a:lnSpc>
                <a:spcPct val="80000"/>
              </a:lnSpc>
              <a:buFontTx/>
              <a:buChar char="•"/>
            </a:pPr>
            <a:r>
              <a:rPr lang="en-US" sz="900">
                <a:ea typeface="ヒラギノ角ゴ Pro W3" charset="-128"/>
                <a:cs typeface="ヒラギノ角ゴ Pro W3" charset="-128"/>
              </a:rPr>
              <a:t>SS Credit 1, Site Selection </a:t>
            </a:r>
          </a:p>
          <a:p>
            <a:pPr lvl="1" eaLnBrk="1" hangingPunct="1">
              <a:lnSpc>
                <a:spcPct val="80000"/>
              </a:lnSpc>
              <a:buFontTx/>
              <a:buChar char="•"/>
            </a:pPr>
            <a:r>
              <a:rPr lang="en-US" sz="900">
                <a:ea typeface="ヒラギノ角ゴ Pro W3" charset="-128"/>
                <a:cs typeface="ヒラギノ角ゴ Pro W3" charset="-128"/>
              </a:rPr>
              <a:t>SS Credit 3, Brownfield Redevelopment </a:t>
            </a:r>
          </a:p>
          <a:p>
            <a:pPr lvl="1" eaLnBrk="1" hangingPunct="1">
              <a:lnSpc>
                <a:spcPct val="80000"/>
              </a:lnSpc>
              <a:buFontTx/>
              <a:buChar char="•"/>
            </a:pPr>
            <a:r>
              <a:rPr lang="en-US" sz="900">
                <a:ea typeface="ヒラギノ角ゴ Pro W3" charset="-128"/>
                <a:cs typeface="ヒラギノ角ゴ Pro W3" charset="-128"/>
              </a:rPr>
              <a:t>SS Credit 4.2, Alternative Transportation, Bicycle Storage &amp; Changing Rooms </a:t>
            </a:r>
          </a:p>
          <a:p>
            <a:pPr lvl="1" eaLnBrk="1" hangingPunct="1">
              <a:lnSpc>
                <a:spcPct val="80000"/>
              </a:lnSpc>
              <a:buFontTx/>
              <a:buChar char="•"/>
            </a:pPr>
            <a:r>
              <a:rPr lang="en-US" sz="900">
                <a:ea typeface="ヒラギノ角ゴ Pro W3" charset="-128"/>
                <a:cs typeface="ヒラギノ角ゴ Pro W3" charset="-128"/>
              </a:rPr>
              <a:t>SS Credit 4.3, Alternative Transportation, Alternative Fuel Refueling Stations </a:t>
            </a:r>
          </a:p>
          <a:p>
            <a:pPr lvl="1" eaLnBrk="1" hangingPunct="1">
              <a:lnSpc>
                <a:spcPct val="80000"/>
              </a:lnSpc>
              <a:buFontTx/>
              <a:buChar char="•"/>
            </a:pPr>
            <a:r>
              <a:rPr lang="en-US" sz="900">
                <a:ea typeface="ヒラギノ角ゴ Pro W3" charset="-128"/>
                <a:cs typeface="ヒラギノ角ゴ Pro W3" charset="-128"/>
              </a:rPr>
              <a:t>SS Credit 4.4, Alternative Transportation, Parking Capacity </a:t>
            </a:r>
          </a:p>
          <a:p>
            <a:pPr lvl="1" eaLnBrk="1" hangingPunct="1">
              <a:lnSpc>
                <a:spcPct val="80000"/>
              </a:lnSpc>
              <a:buFontTx/>
              <a:buChar char="•"/>
            </a:pPr>
            <a:r>
              <a:rPr lang="en-US" sz="900">
                <a:ea typeface="ヒラギノ角ゴ Pro W3" charset="-128"/>
                <a:cs typeface="ヒラギノ角ゴ Pro W3" charset="-128"/>
              </a:rPr>
              <a:t>SS Credit 5.1, Reduced Site Disturbance, Protect or Restore Open Space </a:t>
            </a:r>
          </a:p>
          <a:p>
            <a:pPr lvl="1" eaLnBrk="1" hangingPunct="1">
              <a:lnSpc>
                <a:spcPct val="80000"/>
              </a:lnSpc>
              <a:buFontTx/>
              <a:buChar char="•"/>
            </a:pPr>
            <a:r>
              <a:rPr lang="en-US" sz="900">
                <a:ea typeface="ヒラギノ角ゴ Pro W3" charset="-128"/>
                <a:cs typeface="ヒラギノ角ゴ Pro W3" charset="-128"/>
              </a:rPr>
              <a:t>SS Credit 5.2, Reduced Site Disturbance, Development Footprint </a:t>
            </a:r>
          </a:p>
          <a:p>
            <a:pPr lvl="1" eaLnBrk="1" hangingPunct="1">
              <a:lnSpc>
                <a:spcPct val="80000"/>
              </a:lnSpc>
              <a:buFontTx/>
              <a:buChar char="•"/>
            </a:pPr>
            <a:r>
              <a:rPr lang="en-US" sz="900">
                <a:ea typeface="ヒラギノ角ゴ Pro W3" charset="-128"/>
                <a:cs typeface="ヒラギノ角ゴ Pro W3" charset="-128"/>
              </a:rPr>
              <a:t>SS Credit 6.1, Stormwater Management, Rate and Quantity </a:t>
            </a:r>
          </a:p>
          <a:p>
            <a:pPr lvl="1" eaLnBrk="1" hangingPunct="1">
              <a:lnSpc>
                <a:spcPct val="80000"/>
              </a:lnSpc>
              <a:buFontTx/>
              <a:buChar char="•"/>
            </a:pPr>
            <a:r>
              <a:rPr lang="en-US" sz="900">
                <a:ea typeface="ヒラギノ角ゴ Pro W3" charset="-128"/>
                <a:cs typeface="ヒラギノ角ゴ Pro W3" charset="-128"/>
              </a:rPr>
              <a:t>SS Credit 6.2, Stormwater Management, Treatment </a:t>
            </a:r>
          </a:p>
          <a:p>
            <a:pPr lvl="1" eaLnBrk="1" hangingPunct="1">
              <a:lnSpc>
                <a:spcPct val="80000"/>
              </a:lnSpc>
              <a:buFontTx/>
              <a:buChar char="•"/>
            </a:pPr>
            <a:r>
              <a:rPr lang="en-US" sz="900">
                <a:ea typeface="ヒラギノ角ゴ Pro W3" charset="-128"/>
                <a:cs typeface="ヒラギノ角ゴ Pro W3" charset="-128"/>
              </a:rPr>
              <a:t>SS Credit 7.1, Landscape &amp; Exterior Design to Reduce Heat Islands, Non-Roof </a:t>
            </a:r>
          </a:p>
          <a:p>
            <a:pPr lvl="1" eaLnBrk="1" hangingPunct="1">
              <a:lnSpc>
                <a:spcPct val="80000"/>
              </a:lnSpc>
              <a:buFontTx/>
              <a:buChar char="•"/>
            </a:pPr>
            <a:r>
              <a:rPr lang="en-US" sz="900">
                <a:ea typeface="ヒラギノ角ゴ Pro W3" charset="-128"/>
                <a:cs typeface="ヒラギノ角ゴ Pro W3" charset="-128"/>
              </a:rPr>
              <a:t>SS Credit 7.2, Landscape &amp; Exterior Design to Reduce Heat Islands, Roof </a:t>
            </a:r>
          </a:p>
          <a:p>
            <a:pPr lvl="1" eaLnBrk="1" hangingPunct="1">
              <a:lnSpc>
                <a:spcPct val="80000"/>
              </a:lnSpc>
              <a:buFontTx/>
              <a:buChar char="•"/>
            </a:pPr>
            <a:r>
              <a:rPr lang="en-US" sz="900">
                <a:ea typeface="ヒラギノ角ゴ Pro W3" charset="-128"/>
                <a:cs typeface="ヒラギノ角ゴ Pro W3" charset="-128"/>
              </a:rPr>
              <a:t>SS Credit 8, Light Pollution Reduction </a:t>
            </a:r>
          </a:p>
          <a:p>
            <a:pPr lvl="1" eaLnBrk="1" hangingPunct="1">
              <a:lnSpc>
                <a:spcPct val="80000"/>
              </a:lnSpc>
              <a:buFontTx/>
              <a:buChar char="•"/>
            </a:pPr>
            <a:endParaRPr lang="en-US" sz="900">
              <a:ea typeface="ヒラギノ角ゴ Pro W3" charset="-128"/>
              <a:cs typeface="ヒラギノ角ゴ Pro W3" charset="-128"/>
            </a:endParaRPr>
          </a:p>
          <a:p>
            <a:pPr lvl="1" eaLnBrk="1" hangingPunct="1">
              <a:lnSpc>
                <a:spcPct val="80000"/>
              </a:lnSpc>
              <a:buFontTx/>
              <a:buChar char="•"/>
            </a:pPr>
            <a:endParaRPr lang="en-US" sz="900">
              <a:ea typeface="ヒラギノ角ゴ Pro W3" charset="-128"/>
              <a:cs typeface="ヒラギノ角ゴ Pro W3" charset="-128"/>
            </a:endParaRPr>
          </a:p>
          <a:p>
            <a:pPr lvl="1" eaLnBrk="1" hangingPunct="1">
              <a:lnSpc>
                <a:spcPct val="80000"/>
              </a:lnSpc>
            </a:pPr>
            <a:r>
              <a:rPr lang="en-US" sz="900">
                <a:ea typeface="ヒラギノ角ゴ Pro W3" charset="-128"/>
                <a:cs typeface="ヒラギノ角ゴ Pro W3" charset="-128"/>
              </a:rPr>
              <a:t>The credits for Brownfield development and reduced site disturbance contributed to CN design in terms of “landscape and site” requirements.</a:t>
            </a:r>
          </a:p>
          <a:p>
            <a:pPr lvl="1" eaLnBrk="1" hangingPunct="1">
              <a:lnSpc>
                <a:spcPct val="80000"/>
              </a:lnSpc>
            </a:pPr>
            <a:endParaRPr lang="en-US" sz="900">
              <a:ea typeface="ヒラギノ角ゴ Pro W3" charset="-128"/>
              <a:cs typeface="ヒラギノ角ゴ Pro W3" charset="-128"/>
            </a:endParaRPr>
          </a:p>
          <a:p>
            <a:pPr lvl="1" eaLnBrk="1" hangingPunct="1">
              <a:lnSpc>
                <a:spcPct val="80000"/>
              </a:lnSpc>
            </a:pPr>
            <a:r>
              <a:rPr lang="en-US" sz="900">
                <a:ea typeface="ヒラギノ角ゴ Pro W3" charset="-128"/>
                <a:cs typeface="ヒラギノ角ゴ Pro W3" charset="-128"/>
              </a:rPr>
              <a:t>The credits for Alternative Transportation contributed to gains in the “people, use and transportation” aspect of CN design. Interestingly the original Centre was located about 30 miles down the road. Everyone could walk or bicycle to work. As the new building was remote to the workers, the designers felt it necessary to design the carbon balance of the project to be able to offset this additional transportation cost to the environment.</a:t>
            </a:r>
          </a:p>
          <a:p>
            <a:pPr lvl="1" eaLnBrk="1" hangingPunct="1">
              <a:lnSpc>
                <a:spcPct val="80000"/>
              </a:lnSpc>
            </a:pPr>
            <a:endParaRPr lang="en-US" sz="900">
              <a:ea typeface="ヒラギノ角ゴ Pro W3" charset="-128"/>
              <a:cs typeface="ヒラギノ角ゴ Pro W3" charset="-128"/>
            </a:endParaRPr>
          </a:p>
          <a:p>
            <a:pPr lvl="1" eaLnBrk="1" hangingPunct="1">
              <a:lnSpc>
                <a:spcPct val="80000"/>
              </a:lnSpc>
            </a:pPr>
            <a:r>
              <a:rPr lang="en-US" sz="900">
                <a:ea typeface="ヒラギノ角ゴ Pro W3" charset="-128"/>
                <a:cs typeface="ヒラギノ角ゴ Pro W3" charset="-128"/>
              </a:rPr>
              <a:t>The credits for Heat Island have the net benefit of creating a cooler microclimate and reducing the A/C load. This reduces the power that will be required if conventional Air Conditioning systems are used, and if using passive means, make it easier to achieve comfort levels for the occupants.</a:t>
            </a:r>
          </a:p>
          <a:p>
            <a:pPr>
              <a:lnSpc>
                <a:spcPct val="80000"/>
              </a:lnSpc>
            </a:pPr>
            <a:endParaRPr lang="en-CA" sz="600">
              <a:ea typeface="ヒラギノ角ゴ Pro W3" charset="-128"/>
              <a:cs typeface="ヒラギノ角ゴ Pro W3" charset="-128"/>
            </a:endParaRPr>
          </a:p>
          <a:p>
            <a:pPr>
              <a:lnSpc>
                <a:spcPct val="80000"/>
              </a:lnSpc>
            </a:pPr>
            <a:endParaRPr lang="en-CA" sz="600">
              <a:ea typeface="ヒラギノ角ゴ Pro W3" charset="-128"/>
              <a:cs typeface="ヒラギノ角ゴ Pro W3" charset="-128"/>
            </a:endParaRPr>
          </a:p>
        </p:txBody>
      </p:sp>
      <p:sp>
        <p:nvSpPr>
          <p:cNvPr id="214020" name="Slide Number Placeholder 3"/>
          <p:cNvSpPr>
            <a:spLocks noGrp="1"/>
          </p:cNvSpPr>
          <p:nvPr>
            <p:ph type="sldNum" sz="quarter" idx="5"/>
          </p:nvPr>
        </p:nvSpPr>
        <p:spPr>
          <a:noFill/>
        </p:spPr>
        <p:txBody>
          <a:bodyPr/>
          <a:lstStyle/>
          <a:p>
            <a:fld id="{A0872E98-3BE5-B34E-B208-7D3301F840C5}" type="slidenum">
              <a:rPr lang="en-US">
                <a:latin typeface="Arial" charset="0"/>
                <a:ea typeface="ヒラギノ角ゴ Pro W3" charset="-128"/>
                <a:cs typeface="ヒラギノ角ゴ Pro W3" charset="-128"/>
              </a:rPr>
              <a:pPr/>
              <a:t>113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a:ln/>
        </p:spPr>
      </p:sp>
      <p:sp>
        <p:nvSpPr>
          <p:cNvPr id="216067" name="Notes Placeholder 2"/>
          <p:cNvSpPr>
            <a:spLocks noGrp="1"/>
          </p:cNvSpPr>
          <p:nvPr>
            <p:ph type="body" idx="1"/>
          </p:nvPr>
        </p:nvSpPr>
        <p:spPr>
          <a:xfrm>
            <a:off x="533400" y="4560888"/>
            <a:ext cx="6172200" cy="4659312"/>
          </a:xfrm>
          <a:noFill/>
          <a:ln/>
        </p:spPr>
        <p:txBody>
          <a:bodyPr/>
          <a:lstStyle/>
          <a:p>
            <a:pPr>
              <a:lnSpc>
                <a:spcPct val="80000"/>
              </a:lnSpc>
            </a:pPr>
            <a:r>
              <a:rPr lang="en-CA">
                <a:ea typeface="ヒラギノ角ゴ Pro W3" charset="-128"/>
                <a:cs typeface="ヒラギノ角ゴ Pro W3" charset="-128"/>
              </a:rPr>
              <a:t>The Aldo Leopold Legacy Centre scored 17/17 in terms of possible Energy and Atmosphere credits.</a:t>
            </a:r>
          </a:p>
          <a:p>
            <a:pPr>
              <a:lnSpc>
                <a:spcPct val="80000"/>
              </a:lnSpc>
            </a:pPr>
            <a:endParaRPr lang="en-CA">
              <a:ea typeface="ヒラギノ角ゴ Pro W3" charset="-128"/>
              <a:cs typeface="ヒラギノ角ゴ Pro W3" charset="-128"/>
            </a:endParaRPr>
          </a:p>
          <a:p>
            <a:pPr>
              <a:lnSpc>
                <a:spcPct val="80000"/>
              </a:lnSpc>
            </a:pPr>
            <a:r>
              <a:rPr lang="en-CA">
                <a:ea typeface="ヒラギノ角ゴ Pro W3" charset="-128"/>
                <a:cs typeface="ヒラギノ角ゴ Pro W3" charset="-128"/>
              </a:rPr>
              <a:t>These were:</a:t>
            </a:r>
          </a:p>
          <a:p>
            <a:pPr>
              <a:lnSpc>
                <a:spcPct val="80000"/>
              </a:lnSpc>
            </a:pPr>
            <a:endParaRPr lang="en-CA" sz="700">
              <a:ea typeface="ヒラギノ角ゴ Pro W3" charset="-128"/>
              <a:cs typeface="ヒラギノ角ゴ Pro W3" charset="-128"/>
            </a:endParaRPr>
          </a:p>
          <a:p>
            <a:pPr lvl="1" eaLnBrk="1" hangingPunct="1">
              <a:lnSpc>
                <a:spcPct val="80000"/>
              </a:lnSpc>
              <a:buFontTx/>
              <a:buChar char="•"/>
            </a:pPr>
            <a:r>
              <a:rPr lang="en-US" sz="800">
                <a:ea typeface="ヒラギノ角ゴ Pro W3" charset="-128"/>
                <a:cs typeface="ヒラギノ角ゴ Pro W3" charset="-128"/>
              </a:rPr>
              <a:t>EA Prerequisite 1, Fundamental Building Systems Commissioning </a:t>
            </a:r>
          </a:p>
          <a:p>
            <a:pPr lvl="1" eaLnBrk="1" hangingPunct="1">
              <a:lnSpc>
                <a:spcPct val="80000"/>
              </a:lnSpc>
              <a:buFontTx/>
              <a:buChar char="•"/>
            </a:pPr>
            <a:r>
              <a:rPr lang="en-US" sz="800">
                <a:ea typeface="ヒラギノ角ゴ Pro W3" charset="-128"/>
                <a:cs typeface="ヒラギノ角ゴ Pro W3" charset="-128"/>
              </a:rPr>
              <a:t>EA Prerequisite 2, Minimum Energy Performance </a:t>
            </a:r>
          </a:p>
          <a:p>
            <a:pPr lvl="1" eaLnBrk="1" hangingPunct="1">
              <a:lnSpc>
                <a:spcPct val="80000"/>
              </a:lnSpc>
              <a:buFontTx/>
              <a:buChar char="•"/>
            </a:pPr>
            <a:r>
              <a:rPr lang="en-US" sz="800">
                <a:ea typeface="ヒラギノ角ゴ Pro W3" charset="-128"/>
                <a:cs typeface="ヒラギノ角ゴ Pro W3" charset="-128"/>
              </a:rPr>
              <a:t>EA Prerequisite 3, CFC Reduction in HVAC&amp;R Equipment </a:t>
            </a:r>
          </a:p>
          <a:p>
            <a:pPr lvl="1" eaLnBrk="1" hangingPunct="1">
              <a:lnSpc>
                <a:spcPct val="80000"/>
              </a:lnSpc>
              <a:buFontTx/>
              <a:buChar char="•"/>
            </a:pPr>
            <a:r>
              <a:rPr lang="en-US" sz="800">
                <a:ea typeface="ヒラギノ角ゴ Pro W3" charset="-128"/>
                <a:cs typeface="ヒラギノ角ゴ Pro W3" charset="-128"/>
              </a:rPr>
              <a:t>EA Credit 1.1a, Optimize Energy Performance, 15% New 5% Existing </a:t>
            </a:r>
          </a:p>
          <a:p>
            <a:pPr lvl="1" eaLnBrk="1" hangingPunct="1">
              <a:lnSpc>
                <a:spcPct val="80000"/>
              </a:lnSpc>
              <a:buFontTx/>
              <a:buChar char="•"/>
            </a:pPr>
            <a:r>
              <a:rPr lang="en-US" sz="800">
                <a:ea typeface="ヒラギノ角ゴ Pro W3" charset="-128"/>
                <a:cs typeface="ヒラギノ角ゴ Pro W3" charset="-128"/>
              </a:rPr>
              <a:t>EA Credit 1.1b, Optimize Energy Performance, 20% New 10% Existing </a:t>
            </a:r>
          </a:p>
          <a:p>
            <a:pPr lvl="1" eaLnBrk="1" hangingPunct="1">
              <a:lnSpc>
                <a:spcPct val="80000"/>
              </a:lnSpc>
              <a:buFontTx/>
              <a:buChar char="•"/>
            </a:pPr>
            <a:r>
              <a:rPr lang="en-US" sz="800">
                <a:ea typeface="ヒラギノ角ゴ Pro W3" charset="-128"/>
                <a:cs typeface="ヒラギノ角ゴ Pro W3" charset="-128"/>
              </a:rPr>
              <a:t>EA Credit 1.2a, Optimize Energy Performance, 25% New 15% Existing </a:t>
            </a:r>
          </a:p>
          <a:p>
            <a:pPr lvl="1" eaLnBrk="1" hangingPunct="1">
              <a:lnSpc>
                <a:spcPct val="80000"/>
              </a:lnSpc>
              <a:buFontTx/>
              <a:buChar char="•"/>
            </a:pPr>
            <a:r>
              <a:rPr lang="en-US" sz="800">
                <a:ea typeface="ヒラギノ角ゴ Pro W3" charset="-128"/>
                <a:cs typeface="ヒラギノ角ゴ Pro W3" charset="-128"/>
              </a:rPr>
              <a:t>EA Credit 1.2b, Optimize Energy Performance, 30% New 20% Existing </a:t>
            </a:r>
          </a:p>
          <a:p>
            <a:pPr lvl="1" eaLnBrk="1" hangingPunct="1">
              <a:lnSpc>
                <a:spcPct val="80000"/>
              </a:lnSpc>
              <a:buFontTx/>
              <a:buChar char="•"/>
            </a:pPr>
            <a:r>
              <a:rPr lang="en-US" sz="800">
                <a:ea typeface="ヒラギノ角ゴ Pro W3" charset="-128"/>
                <a:cs typeface="ヒラギノ角ゴ Pro W3" charset="-128"/>
              </a:rPr>
              <a:t>EA Credit 1.3a, Optimize Energy Performance, 35% New 25% Existing </a:t>
            </a:r>
          </a:p>
          <a:p>
            <a:pPr lvl="1" eaLnBrk="1" hangingPunct="1">
              <a:lnSpc>
                <a:spcPct val="80000"/>
              </a:lnSpc>
              <a:buFontTx/>
              <a:buChar char="•"/>
            </a:pPr>
            <a:r>
              <a:rPr lang="en-US" sz="800">
                <a:ea typeface="ヒラギノ角ゴ Pro W3" charset="-128"/>
                <a:cs typeface="ヒラギノ角ゴ Pro W3" charset="-128"/>
              </a:rPr>
              <a:t>EA Credit 1.3b, Optimize Energy Performance, 40% New 30% Existing </a:t>
            </a:r>
          </a:p>
          <a:p>
            <a:pPr lvl="1" eaLnBrk="1" hangingPunct="1">
              <a:lnSpc>
                <a:spcPct val="80000"/>
              </a:lnSpc>
              <a:buFontTx/>
              <a:buChar char="•"/>
            </a:pPr>
            <a:r>
              <a:rPr lang="en-US" sz="800">
                <a:ea typeface="ヒラギノ角ゴ Pro W3" charset="-128"/>
                <a:cs typeface="ヒラギノ角ゴ Pro W3" charset="-128"/>
              </a:rPr>
              <a:t>EA Credit 1.4a, Optimize Energy Performance, 45% New 35% Existing </a:t>
            </a:r>
          </a:p>
          <a:p>
            <a:pPr lvl="1" eaLnBrk="1" hangingPunct="1">
              <a:lnSpc>
                <a:spcPct val="80000"/>
              </a:lnSpc>
              <a:buFontTx/>
              <a:buChar char="•"/>
            </a:pPr>
            <a:r>
              <a:rPr lang="en-US" sz="800">
                <a:ea typeface="ヒラギノ角ゴ Pro W3" charset="-128"/>
                <a:cs typeface="ヒラギノ角ゴ Pro W3" charset="-128"/>
              </a:rPr>
              <a:t>EA Credit 1.4b, Optimize Energy Performance, 50% New 40% Existing </a:t>
            </a:r>
          </a:p>
          <a:p>
            <a:pPr lvl="1" eaLnBrk="1" hangingPunct="1">
              <a:lnSpc>
                <a:spcPct val="80000"/>
              </a:lnSpc>
              <a:buFontTx/>
              <a:buChar char="•"/>
            </a:pPr>
            <a:r>
              <a:rPr lang="en-US" sz="800">
                <a:ea typeface="ヒラギノ角ゴ Pro W3" charset="-128"/>
                <a:cs typeface="ヒラギノ角ゴ Pro W3" charset="-128"/>
              </a:rPr>
              <a:t>EA Credit 1.5a, Optimize Energy Performance, 55% New 45% Existing </a:t>
            </a:r>
          </a:p>
          <a:p>
            <a:pPr lvl="1" eaLnBrk="1" hangingPunct="1">
              <a:lnSpc>
                <a:spcPct val="80000"/>
              </a:lnSpc>
              <a:buFontTx/>
              <a:buChar char="•"/>
            </a:pPr>
            <a:r>
              <a:rPr lang="en-US" sz="800">
                <a:ea typeface="ヒラギノ角ゴ Pro W3" charset="-128"/>
                <a:cs typeface="ヒラギノ角ゴ Pro W3" charset="-128"/>
              </a:rPr>
              <a:t>EA Credit 1.5b, Optimize Energy Performance, 60% New 50% Existing </a:t>
            </a:r>
          </a:p>
          <a:p>
            <a:pPr lvl="1" eaLnBrk="1" hangingPunct="1">
              <a:lnSpc>
                <a:spcPct val="80000"/>
              </a:lnSpc>
              <a:buFontTx/>
              <a:buChar char="•"/>
            </a:pPr>
            <a:r>
              <a:rPr lang="en-US" sz="800">
                <a:ea typeface="ヒラギノ角ゴ Pro W3" charset="-128"/>
                <a:cs typeface="ヒラギノ角ゴ Pro W3" charset="-128"/>
              </a:rPr>
              <a:t>EA Credit 2.1, Renewable Energy, 5% </a:t>
            </a:r>
          </a:p>
          <a:p>
            <a:pPr lvl="1" eaLnBrk="1" hangingPunct="1">
              <a:lnSpc>
                <a:spcPct val="80000"/>
              </a:lnSpc>
              <a:buFontTx/>
              <a:buChar char="•"/>
            </a:pPr>
            <a:r>
              <a:rPr lang="en-US" sz="800">
                <a:ea typeface="ヒラギノ角ゴ Pro W3" charset="-128"/>
                <a:cs typeface="ヒラギノ角ゴ Pro W3" charset="-128"/>
              </a:rPr>
              <a:t>EA Credit 2.2, Renewable Energy, 10% </a:t>
            </a:r>
          </a:p>
          <a:p>
            <a:pPr lvl="1" eaLnBrk="1" hangingPunct="1">
              <a:lnSpc>
                <a:spcPct val="80000"/>
              </a:lnSpc>
              <a:buFontTx/>
              <a:buChar char="•"/>
            </a:pPr>
            <a:r>
              <a:rPr lang="en-US" sz="800">
                <a:ea typeface="ヒラギノ角ゴ Pro W3" charset="-128"/>
                <a:cs typeface="ヒラギノ角ゴ Pro W3" charset="-128"/>
              </a:rPr>
              <a:t>EA Credit 2.3, Renewable Energy, 20% </a:t>
            </a:r>
          </a:p>
          <a:p>
            <a:pPr lvl="1" eaLnBrk="1" hangingPunct="1">
              <a:lnSpc>
                <a:spcPct val="80000"/>
              </a:lnSpc>
              <a:buFontTx/>
              <a:buChar char="•"/>
            </a:pPr>
            <a:r>
              <a:rPr lang="en-US" sz="800">
                <a:ea typeface="ヒラギノ角ゴ Pro W3" charset="-128"/>
                <a:cs typeface="ヒラギノ角ゴ Pro W3" charset="-128"/>
              </a:rPr>
              <a:t>EA Credit 3, Additional Commissioning </a:t>
            </a:r>
          </a:p>
          <a:p>
            <a:pPr lvl="1" eaLnBrk="1" hangingPunct="1">
              <a:lnSpc>
                <a:spcPct val="80000"/>
              </a:lnSpc>
              <a:buFontTx/>
              <a:buChar char="•"/>
            </a:pPr>
            <a:r>
              <a:rPr lang="en-US" sz="800">
                <a:ea typeface="ヒラギノ角ゴ Pro W3" charset="-128"/>
                <a:cs typeface="ヒラギノ角ゴ Pro W3" charset="-128"/>
              </a:rPr>
              <a:t>EA Credit 4, Ozone Depletion </a:t>
            </a:r>
          </a:p>
          <a:p>
            <a:pPr lvl="1" eaLnBrk="1" hangingPunct="1">
              <a:lnSpc>
                <a:spcPct val="80000"/>
              </a:lnSpc>
              <a:buFontTx/>
              <a:buChar char="•"/>
            </a:pPr>
            <a:r>
              <a:rPr lang="en-US" sz="800">
                <a:ea typeface="ヒラギノ角ゴ Pro W3" charset="-128"/>
                <a:cs typeface="ヒラギノ角ゴ Pro W3" charset="-128"/>
              </a:rPr>
              <a:t>EA Credit 5, Measurement and Verification </a:t>
            </a:r>
          </a:p>
          <a:p>
            <a:pPr lvl="1" eaLnBrk="1" hangingPunct="1">
              <a:lnSpc>
                <a:spcPct val="80000"/>
              </a:lnSpc>
              <a:buFontTx/>
              <a:buChar char="•"/>
            </a:pPr>
            <a:r>
              <a:rPr lang="en-US" sz="800">
                <a:ea typeface="ヒラギノ角ゴ Pro W3" charset="-128"/>
                <a:cs typeface="ヒラギノ角ゴ Pro W3" charset="-128"/>
              </a:rPr>
              <a:t>EA Credit 6, Green Power </a:t>
            </a:r>
          </a:p>
          <a:p>
            <a:pPr lvl="1" eaLnBrk="1" hangingPunct="1">
              <a:lnSpc>
                <a:spcPct val="80000"/>
              </a:lnSpc>
              <a:buFontTx/>
              <a:buChar char="•"/>
            </a:pPr>
            <a:endParaRPr lang="en-US" sz="800">
              <a:ea typeface="ヒラギノ角ゴ Pro W3" charset="-128"/>
              <a:cs typeface="ヒラギノ角ゴ Pro W3" charset="-128"/>
            </a:endParaRPr>
          </a:p>
          <a:p>
            <a:pPr lvl="1" eaLnBrk="1" hangingPunct="1">
              <a:lnSpc>
                <a:spcPct val="80000"/>
              </a:lnSpc>
            </a:pPr>
            <a:r>
              <a:rPr lang="en-US" sz="800">
                <a:ea typeface="ヒラギノ角ゴ Pro W3" charset="-128"/>
                <a:cs typeface="ヒラギノ角ゴ Pro W3" charset="-128"/>
              </a:rPr>
              <a:t>All of the Optimization credits contribute towards the “operating energy” aspect of Carbon Neutral Design.</a:t>
            </a:r>
          </a:p>
          <a:p>
            <a:pPr lvl="1" eaLnBrk="1" hangingPunct="1">
              <a:lnSpc>
                <a:spcPct val="80000"/>
              </a:lnSpc>
            </a:pPr>
            <a:endParaRPr lang="en-US" sz="800">
              <a:ea typeface="ヒラギノ角ゴ Pro W3" charset="-128"/>
              <a:cs typeface="ヒラギノ角ゴ Pro W3" charset="-128"/>
            </a:endParaRPr>
          </a:p>
          <a:p>
            <a:pPr lvl="1" eaLnBrk="1" hangingPunct="1">
              <a:lnSpc>
                <a:spcPct val="80000"/>
              </a:lnSpc>
            </a:pPr>
            <a:r>
              <a:rPr lang="en-US" sz="800">
                <a:ea typeface="ヒラギノ角ゴ Pro W3" charset="-128"/>
                <a:cs typeface="ヒラギノ角ゴ Pro W3" charset="-128"/>
              </a:rPr>
              <a:t>The renewable energy and green power credits contribute to the “renewables and site generation” aspect of the design.</a:t>
            </a:r>
          </a:p>
          <a:p>
            <a:pPr lvl="1" eaLnBrk="1" hangingPunct="1">
              <a:lnSpc>
                <a:spcPct val="80000"/>
              </a:lnSpc>
            </a:pPr>
            <a:endParaRPr lang="en-US" sz="800">
              <a:ea typeface="ヒラギノ角ゴ Pro W3" charset="-128"/>
              <a:cs typeface="ヒラギノ角ゴ Pro W3" charset="-128"/>
            </a:endParaRPr>
          </a:p>
          <a:p>
            <a:pPr lvl="1" eaLnBrk="1" hangingPunct="1">
              <a:lnSpc>
                <a:spcPct val="80000"/>
              </a:lnSpc>
            </a:pPr>
            <a:r>
              <a:rPr lang="en-US" sz="800">
                <a:ea typeface="ヒラギノ角ゴ Pro W3" charset="-128"/>
                <a:cs typeface="ヒラギノ角ゴ Pro W3" charset="-128"/>
              </a:rPr>
              <a:t>Innovation credits were scored for exceeding the maximum potential in both the Optimize Energy and Renewable Energy credit areas.</a:t>
            </a:r>
          </a:p>
          <a:p>
            <a:pPr>
              <a:lnSpc>
                <a:spcPct val="80000"/>
              </a:lnSpc>
            </a:pPr>
            <a:endParaRPr lang="en-CA" sz="700">
              <a:ea typeface="ヒラギノ角ゴ Pro W3" charset="-128"/>
              <a:cs typeface="ヒラギノ角ゴ Pro W3" charset="-128"/>
            </a:endParaRPr>
          </a:p>
          <a:p>
            <a:pPr>
              <a:lnSpc>
                <a:spcPct val="80000"/>
              </a:lnSpc>
            </a:pPr>
            <a:endParaRPr lang="en-CA" sz="700">
              <a:ea typeface="ヒラギノ角ゴ Pro W3" charset="-128"/>
              <a:cs typeface="ヒラギノ角ゴ Pro W3" charset="-128"/>
            </a:endParaRPr>
          </a:p>
          <a:p>
            <a:pPr>
              <a:lnSpc>
                <a:spcPct val="80000"/>
              </a:lnSpc>
            </a:pPr>
            <a:endParaRPr lang="en-CA" sz="700">
              <a:ea typeface="ヒラギノ角ゴ Pro W3" charset="-128"/>
              <a:cs typeface="ヒラギノ角ゴ Pro W3" charset="-128"/>
            </a:endParaRPr>
          </a:p>
        </p:txBody>
      </p:sp>
      <p:sp>
        <p:nvSpPr>
          <p:cNvPr id="216068" name="Slide Number Placeholder 3"/>
          <p:cNvSpPr>
            <a:spLocks noGrp="1"/>
          </p:cNvSpPr>
          <p:nvPr>
            <p:ph type="sldNum" sz="quarter" idx="5"/>
          </p:nvPr>
        </p:nvSpPr>
        <p:spPr>
          <a:noFill/>
        </p:spPr>
        <p:txBody>
          <a:bodyPr/>
          <a:lstStyle/>
          <a:p>
            <a:fld id="{20B2D8F6-B85B-C344-BD65-EDC0CA32ACF9}" type="slidenum">
              <a:rPr lang="en-US">
                <a:latin typeface="Arial" charset="0"/>
                <a:ea typeface="ヒラギノ角ゴ Pro W3" charset="-128"/>
                <a:cs typeface="ヒラギノ角ゴ Pro W3" charset="-128"/>
              </a:rPr>
              <a:pPr/>
              <a:t>114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a:ln/>
        </p:spPr>
      </p:sp>
      <p:sp>
        <p:nvSpPr>
          <p:cNvPr id="218115" name="Notes Placeholder 2"/>
          <p:cNvSpPr>
            <a:spLocks noGrp="1"/>
          </p:cNvSpPr>
          <p:nvPr>
            <p:ph type="body" idx="1"/>
          </p:nvPr>
        </p:nvSpPr>
        <p:spPr>
          <a:noFill/>
          <a:ln/>
        </p:spPr>
        <p:txBody>
          <a:bodyPr/>
          <a:lstStyle/>
          <a:p>
            <a:pPr>
              <a:lnSpc>
                <a:spcPct val="80000"/>
              </a:lnSpc>
            </a:pPr>
            <a:r>
              <a:rPr lang="en-CA">
                <a:ea typeface="ヒラギノ角ゴ Pro W3" charset="-128"/>
                <a:cs typeface="ヒラギノ角ゴ Pro W3" charset="-128"/>
              </a:rPr>
              <a:t>In the Materials and Resources Category, the Aldo Leopold Legacy Centre scored 7 out of 13.</a:t>
            </a:r>
          </a:p>
          <a:p>
            <a:pPr>
              <a:lnSpc>
                <a:spcPct val="80000"/>
              </a:lnSpc>
            </a:pPr>
            <a:endParaRPr lang="en-CA">
              <a:ea typeface="ヒラギノ角ゴ Pro W3" charset="-128"/>
              <a:cs typeface="ヒラギノ角ゴ Pro W3" charset="-128"/>
            </a:endParaRPr>
          </a:p>
          <a:p>
            <a:pPr>
              <a:lnSpc>
                <a:spcPct val="80000"/>
              </a:lnSpc>
            </a:pPr>
            <a:r>
              <a:rPr lang="en-CA">
                <a:ea typeface="ヒラギノ角ゴ Pro W3" charset="-128"/>
                <a:cs typeface="ヒラギノ角ゴ Pro W3" charset="-128"/>
              </a:rPr>
              <a:t>The credits earned were:</a:t>
            </a:r>
          </a:p>
          <a:p>
            <a:pPr lvl="1" eaLnBrk="1" hangingPunct="1">
              <a:lnSpc>
                <a:spcPct val="80000"/>
              </a:lnSpc>
              <a:buFontTx/>
              <a:buChar char="•"/>
            </a:pPr>
            <a:r>
              <a:rPr lang="en-US">
                <a:ea typeface="ヒラギノ角ゴ Pro W3" charset="-128"/>
                <a:cs typeface="ヒラギノ角ゴ Pro W3" charset="-128"/>
              </a:rPr>
              <a:t>MR Prerequisite 1, Storage &amp; Collection of Recyclables </a:t>
            </a:r>
          </a:p>
          <a:p>
            <a:pPr lvl="1" eaLnBrk="1" hangingPunct="1">
              <a:lnSpc>
                <a:spcPct val="80000"/>
              </a:lnSpc>
              <a:buFontTx/>
              <a:buChar char="•"/>
            </a:pPr>
            <a:r>
              <a:rPr lang="en-US">
                <a:ea typeface="ヒラギノ角ゴ Pro W3" charset="-128"/>
                <a:cs typeface="ヒラギノ角ゴ Pro W3" charset="-128"/>
              </a:rPr>
              <a:t>MR Credit 2.1, Construction Waste Management, Divert 50% </a:t>
            </a:r>
          </a:p>
          <a:p>
            <a:pPr lvl="1" eaLnBrk="1" hangingPunct="1">
              <a:lnSpc>
                <a:spcPct val="80000"/>
              </a:lnSpc>
              <a:buFontTx/>
              <a:buChar char="•"/>
            </a:pPr>
            <a:r>
              <a:rPr lang="en-US">
                <a:ea typeface="ヒラギノ角ゴ Pro W3" charset="-128"/>
                <a:cs typeface="ヒラギノ角ゴ Pro W3" charset="-128"/>
              </a:rPr>
              <a:t>MR Credit 2.2, Construction Waste Management, Divert 75% </a:t>
            </a:r>
          </a:p>
          <a:p>
            <a:pPr lvl="1" eaLnBrk="1" hangingPunct="1">
              <a:lnSpc>
                <a:spcPct val="80000"/>
              </a:lnSpc>
              <a:buFontTx/>
              <a:buChar char="•"/>
            </a:pPr>
            <a:r>
              <a:rPr lang="en-US">
                <a:ea typeface="ヒラギノ角ゴ Pro W3" charset="-128"/>
                <a:cs typeface="ヒラギノ角ゴ Pro W3" charset="-128"/>
              </a:rPr>
              <a:t>MR Credit 4.1, Recycled Content: 5% (post-consumer + 1/2 post-industrial) </a:t>
            </a:r>
          </a:p>
          <a:p>
            <a:pPr lvl="1" eaLnBrk="1" hangingPunct="1">
              <a:lnSpc>
                <a:spcPct val="80000"/>
              </a:lnSpc>
              <a:buFontTx/>
              <a:buChar char="•"/>
            </a:pPr>
            <a:r>
              <a:rPr lang="en-US">
                <a:ea typeface="ヒラギノ角ゴ Pro W3" charset="-128"/>
                <a:cs typeface="ヒラギノ角ゴ Pro W3" charset="-128"/>
              </a:rPr>
              <a:t>MR Credit 4.2, Recycled Content: 10% (post-consumer + 1/2 post-industrial) </a:t>
            </a:r>
          </a:p>
          <a:p>
            <a:pPr lvl="1" eaLnBrk="1" hangingPunct="1">
              <a:lnSpc>
                <a:spcPct val="80000"/>
              </a:lnSpc>
              <a:buFontTx/>
              <a:buChar char="•"/>
            </a:pPr>
            <a:r>
              <a:rPr lang="en-US">
                <a:ea typeface="ヒラギノ角ゴ Pro W3" charset="-128"/>
                <a:cs typeface="ヒラギノ角ゴ Pro W3" charset="-128"/>
              </a:rPr>
              <a:t>MR Credit 5.1, Local/Regional Materials, 20% Manufactured Locally </a:t>
            </a:r>
          </a:p>
          <a:p>
            <a:pPr lvl="1" eaLnBrk="1" hangingPunct="1">
              <a:lnSpc>
                <a:spcPct val="80000"/>
              </a:lnSpc>
              <a:buFontTx/>
              <a:buChar char="•"/>
            </a:pPr>
            <a:r>
              <a:rPr lang="en-US">
                <a:ea typeface="ヒラギノ角ゴ Pro W3" charset="-128"/>
                <a:cs typeface="ヒラギノ角ゴ Pro W3" charset="-128"/>
              </a:rPr>
              <a:t>MR Credit 5.2, Local/Regional Materials, of 20% Above, 50% Harvested Locally </a:t>
            </a:r>
          </a:p>
          <a:p>
            <a:pPr lvl="1" eaLnBrk="1" hangingPunct="1">
              <a:lnSpc>
                <a:spcPct val="80000"/>
              </a:lnSpc>
              <a:buFontTx/>
              <a:buChar char="•"/>
            </a:pPr>
            <a:r>
              <a:rPr lang="en-US">
                <a:ea typeface="ヒラギノ角ゴ Pro W3" charset="-128"/>
                <a:cs typeface="ヒラギノ角ゴ Pro W3" charset="-128"/>
              </a:rPr>
              <a:t>MR Credit 7, Certified Wood </a:t>
            </a:r>
          </a:p>
          <a:p>
            <a:pPr lvl="1" eaLnBrk="1" hangingPunct="1">
              <a:lnSpc>
                <a:spcPct val="80000"/>
              </a:lnSpc>
              <a:buFontTx/>
              <a:buChar char="•"/>
            </a:pPr>
            <a:endParaRPr lang="en-US">
              <a:ea typeface="ヒラギノ角ゴ Pro W3" charset="-128"/>
              <a:cs typeface="ヒラギノ角ゴ Pro W3" charset="-128"/>
            </a:endParaRPr>
          </a:p>
          <a:p>
            <a:pPr lvl="1" eaLnBrk="1" hangingPunct="1">
              <a:lnSpc>
                <a:spcPct val="80000"/>
              </a:lnSpc>
            </a:pPr>
            <a:r>
              <a:rPr lang="en-US">
                <a:ea typeface="ヒラギノ角ゴ Pro W3" charset="-128"/>
                <a:cs typeface="ヒラギノ角ゴ Pro W3" charset="-128"/>
              </a:rPr>
              <a:t>Many of these credits will impact embodied carbon (which includes transportation) but it is not currently part of the calculation.</a:t>
            </a:r>
          </a:p>
          <a:p>
            <a:pPr>
              <a:lnSpc>
                <a:spcPct val="80000"/>
              </a:lnSpc>
            </a:pPr>
            <a:endParaRPr lang="en-CA" sz="900">
              <a:ea typeface="ヒラギノ角ゴ Pro W3" charset="-128"/>
              <a:cs typeface="ヒラギノ角ゴ Pro W3" charset="-128"/>
            </a:endParaRPr>
          </a:p>
        </p:txBody>
      </p:sp>
      <p:sp>
        <p:nvSpPr>
          <p:cNvPr id="218116" name="Slide Number Placeholder 3"/>
          <p:cNvSpPr>
            <a:spLocks noGrp="1"/>
          </p:cNvSpPr>
          <p:nvPr>
            <p:ph type="sldNum" sz="quarter" idx="5"/>
          </p:nvPr>
        </p:nvSpPr>
        <p:spPr>
          <a:noFill/>
        </p:spPr>
        <p:txBody>
          <a:bodyPr/>
          <a:lstStyle/>
          <a:p>
            <a:fld id="{4F85056F-B22C-C848-8FDA-A8C89AB48BF9}" type="slidenum">
              <a:rPr lang="en-US">
                <a:latin typeface="Arial" charset="0"/>
                <a:ea typeface="ヒラギノ角ゴ Pro W3" charset="-128"/>
                <a:cs typeface="ヒラギノ角ゴ Pro W3" charset="-128"/>
              </a:rPr>
              <a:pPr/>
              <a:t>115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xfrm>
            <a:off x="685800" y="4560888"/>
            <a:ext cx="5943600" cy="4319587"/>
          </a:xfrm>
          <a:noFill/>
          <a:ln/>
        </p:spPr>
        <p:txBody>
          <a:bodyPr/>
          <a:lstStyle/>
          <a:p>
            <a:pPr>
              <a:lnSpc>
                <a:spcPct val="80000"/>
              </a:lnSpc>
            </a:pPr>
            <a:r>
              <a:rPr lang="en-CA" sz="1000">
                <a:ea typeface="ヒラギノ角ゴ Pro W3" charset="-128"/>
                <a:cs typeface="ヒラギノ角ゴ Pro W3" charset="-128"/>
              </a:rPr>
              <a:t>For </a:t>
            </a:r>
            <a:r>
              <a:rPr lang="en-US" sz="1000">
                <a:ea typeface="ヒラギノ角ゴ Pro W3" charset="-128"/>
                <a:cs typeface="ヒラギノ角ゴ Pro W3" charset="-128"/>
              </a:rPr>
              <a:t>Indoor Environmental Quality, the Aldo Leopold Legacy Centre scored 15 of 15 possible points.</a:t>
            </a:r>
          </a:p>
          <a:p>
            <a:pPr>
              <a:lnSpc>
                <a:spcPct val="80000"/>
              </a:lnSpc>
            </a:pPr>
            <a:endParaRPr lang="en-US" sz="1000">
              <a:ea typeface="ヒラギノ角ゴ Pro W3" charset="-128"/>
              <a:cs typeface="ヒラギノ角ゴ Pro W3" charset="-128"/>
            </a:endParaRPr>
          </a:p>
          <a:p>
            <a:pPr>
              <a:lnSpc>
                <a:spcPct val="80000"/>
              </a:lnSpc>
            </a:pPr>
            <a:r>
              <a:rPr lang="en-US" sz="1000">
                <a:ea typeface="ヒラギノ角ゴ Pro W3" charset="-128"/>
                <a:cs typeface="ヒラギノ角ゴ Pro W3" charset="-128"/>
              </a:rPr>
              <a:t>These were:</a:t>
            </a:r>
          </a:p>
          <a:p>
            <a:pPr lvl="1" eaLnBrk="1" hangingPunct="1">
              <a:lnSpc>
                <a:spcPct val="80000"/>
              </a:lnSpc>
              <a:buFontTx/>
              <a:buChar char="•"/>
            </a:pPr>
            <a:r>
              <a:rPr lang="en-US" sz="1000">
                <a:ea typeface="ヒラギノ角ゴ Pro W3" charset="-128"/>
                <a:cs typeface="ヒラギノ角ゴ Pro W3" charset="-128"/>
              </a:rPr>
              <a:t>EQ Prerequisite 1, Minimum IAQ Performance </a:t>
            </a:r>
          </a:p>
          <a:p>
            <a:pPr lvl="1" eaLnBrk="1" hangingPunct="1">
              <a:lnSpc>
                <a:spcPct val="80000"/>
              </a:lnSpc>
              <a:buFontTx/>
              <a:buChar char="•"/>
            </a:pPr>
            <a:r>
              <a:rPr lang="en-US" sz="1000">
                <a:ea typeface="ヒラギノ角ゴ Pro W3" charset="-128"/>
                <a:cs typeface="ヒラギノ角ゴ Pro W3" charset="-128"/>
              </a:rPr>
              <a:t>EQ Prerequisite 2, Environmental Tobacco Smoke (ETS) Control </a:t>
            </a:r>
          </a:p>
          <a:p>
            <a:pPr lvl="1" eaLnBrk="1" hangingPunct="1">
              <a:lnSpc>
                <a:spcPct val="80000"/>
              </a:lnSpc>
              <a:buFontTx/>
              <a:buChar char="•"/>
            </a:pPr>
            <a:r>
              <a:rPr lang="en-US" sz="1000">
                <a:ea typeface="ヒラギノ角ゴ Pro W3" charset="-128"/>
                <a:cs typeface="ヒラギノ角ゴ Pro W3" charset="-128"/>
              </a:rPr>
              <a:t>EQ Credit 1, Carbon Dioxide (CO2) Monitoring </a:t>
            </a:r>
          </a:p>
          <a:p>
            <a:pPr lvl="1" eaLnBrk="1" hangingPunct="1">
              <a:lnSpc>
                <a:spcPct val="80000"/>
              </a:lnSpc>
              <a:buFontTx/>
              <a:buChar char="•"/>
            </a:pPr>
            <a:r>
              <a:rPr lang="en-US" sz="1000">
                <a:ea typeface="ヒラギノ角ゴ Pro W3" charset="-128"/>
                <a:cs typeface="ヒラギノ角ゴ Pro W3" charset="-128"/>
              </a:rPr>
              <a:t>EQ Credit 2, Increase Ventilation Effectiveness </a:t>
            </a:r>
          </a:p>
          <a:p>
            <a:pPr lvl="1" eaLnBrk="1" hangingPunct="1">
              <a:lnSpc>
                <a:spcPct val="80000"/>
              </a:lnSpc>
              <a:buFontTx/>
              <a:buChar char="•"/>
            </a:pPr>
            <a:r>
              <a:rPr lang="en-US" sz="1000">
                <a:ea typeface="ヒラギノ角ゴ Pro W3" charset="-128"/>
                <a:cs typeface="ヒラギノ角ゴ Pro W3" charset="-128"/>
              </a:rPr>
              <a:t>EQ Credit 3.1, Construction IAQ Management Plan, During Construction </a:t>
            </a:r>
          </a:p>
          <a:p>
            <a:pPr lvl="1" eaLnBrk="1" hangingPunct="1">
              <a:lnSpc>
                <a:spcPct val="80000"/>
              </a:lnSpc>
              <a:buFontTx/>
              <a:buChar char="•"/>
            </a:pPr>
            <a:r>
              <a:rPr lang="en-US" sz="1000">
                <a:ea typeface="ヒラギノ角ゴ Pro W3" charset="-128"/>
                <a:cs typeface="ヒラギノ角ゴ Pro W3" charset="-128"/>
              </a:rPr>
              <a:t>EQ Credit 3.2, Construction IAQ Management Plan, Before Occupancy </a:t>
            </a:r>
          </a:p>
          <a:p>
            <a:pPr lvl="1" eaLnBrk="1" hangingPunct="1">
              <a:lnSpc>
                <a:spcPct val="80000"/>
              </a:lnSpc>
              <a:buFontTx/>
              <a:buChar char="•"/>
            </a:pPr>
            <a:r>
              <a:rPr lang="en-US" sz="1000">
                <a:ea typeface="ヒラギノ角ゴ Pro W3" charset="-128"/>
                <a:cs typeface="ヒラギノ角ゴ Pro W3" charset="-128"/>
              </a:rPr>
              <a:t>EQ Credit 4.1, Low-Emitting Materials, Adhesives &amp; Sealants </a:t>
            </a:r>
          </a:p>
          <a:p>
            <a:pPr lvl="1" eaLnBrk="1" hangingPunct="1">
              <a:lnSpc>
                <a:spcPct val="80000"/>
              </a:lnSpc>
              <a:buFontTx/>
              <a:buChar char="•"/>
            </a:pPr>
            <a:r>
              <a:rPr lang="en-US" sz="1000">
                <a:ea typeface="ヒラギノ角ゴ Pro W3" charset="-128"/>
                <a:cs typeface="ヒラギノ角ゴ Pro W3" charset="-128"/>
              </a:rPr>
              <a:t>EQ Credit 4.2, Low-Emitting Materials, Paints </a:t>
            </a:r>
          </a:p>
          <a:p>
            <a:pPr lvl="1" eaLnBrk="1" hangingPunct="1">
              <a:lnSpc>
                <a:spcPct val="80000"/>
              </a:lnSpc>
              <a:buFontTx/>
              <a:buChar char="•"/>
            </a:pPr>
            <a:r>
              <a:rPr lang="en-US" sz="1000">
                <a:ea typeface="ヒラギノ角ゴ Pro W3" charset="-128"/>
                <a:cs typeface="ヒラギノ角ゴ Pro W3" charset="-128"/>
              </a:rPr>
              <a:t>EQ Credit 4.3, Low-Emitting Materials, Carpet </a:t>
            </a:r>
          </a:p>
          <a:p>
            <a:pPr lvl="1" eaLnBrk="1" hangingPunct="1">
              <a:lnSpc>
                <a:spcPct val="80000"/>
              </a:lnSpc>
              <a:buFontTx/>
              <a:buChar char="•"/>
            </a:pPr>
            <a:r>
              <a:rPr lang="en-US" sz="1000">
                <a:ea typeface="ヒラギノ角ゴ Pro W3" charset="-128"/>
                <a:cs typeface="ヒラギノ角ゴ Pro W3" charset="-128"/>
              </a:rPr>
              <a:t>EQ Credit 4.4, Low-Emitting Materials, Composite Wood </a:t>
            </a:r>
          </a:p>
          <a:p>
            <a:pPr lvl="1" eaLnBrk="1" hangingPunct="1">
              <a:lnSpc>
                <a:spcPct val="80000"/>
              </a:lnSpc>
              <a:buFontTx/>
              <a:buChar char="•"/>
            </a:pPr>
            <a:r>
              <a:rPr lang="en-US" sz="1000">
                <a:ea typeface="ヒラギノ角ゴ Pro W3" charset="-128"/>
                <a:cs typeface="ヒラギノ角ゴ Pro W3" charset="-128"/>
              </a:rPr>
              <a:t>EQ Credit 5, Indoor Chemical &amp; Pollutant Source Control </a:t>
            </a:r>
          </a:p>
          <a:p>
            <a:pPr lvl="1" eaLnBrk="1" hangingPunct="1">
              <a:lnSpc>
                <a:spcPct val="80000"/>
              </a:lnSpc>
              <a:buFontTx/>
              <a:buChar char="•"/>
            </a:pPr>
            <a:r>
              <a:rPr lang="en-US" sz="1000">
                <a:ea typeface="ヒラギノ角ゴ Pro W3" charset="-128"/>
                <a:cs typeface="ヒラギノ角ゴ Pro W3" charset="-128"/>
              </a:rPr>
              <a:t>EQ Credit 6.1, Controllability of Systems, Perimeter </a:t>
            </a:r>
          </a:p>
          <a:p>
            <a:pPr lvl="1" eaLnBrk="1" hangingPunct="1">
              <a:lnSpc>
                <a:spcPct val="80000"/>
              </a:lnSpc>
              <a:buFontTx/>
              <a:buChar char="•"/>
            </a:pPr>
            <a:r>
              <a:rPr lang="en-US" sz="1000">
                <a:ea typeface="ヒラギノ角ゴ Pro W3" charset="-128"/>
                <a:cs typeface="ヒラギノ角ゴ Pro W3" charset="-128"/>
              </a:rPr>
              <a:t>EQ Credit 6.2, Controllability of Systems, Non-Perimeter </a:t>
            </a:r>
          </a:p>
          <a:p>
            <a:pPr lvl="1" eaLnBrk="1" hangingPunct="1">
              <a:lnSpc>
                <a:spcPct val="80000"/>
              </a:lnSpc>
              <a:buFontTx/>
              <a:buChar char="•"/>
            </a:pPr>
            <a:r>
              <a:rPr lang="en-US" sz="1000">
                <a:ea typeface="ヒラギノ角ゴ Pro W3" charset="-128"/>
                <a:cs typeface="ヒラギノ角ゴ Pro W3" charset="-128"/>
              </a:rPr>
              <a:t>EQ Credit 7.1, Thermal Comfort, Comply with ASHRAE 55-1992 </a:t>
            </a:r>
          </a:p>
          <a:p>
            <a:pPr lvl="1" eaLnBrk="1" hangingPunct="1">
              <a:lnSpc>
                <a:spcPct val="80000"/>
              </a:lnSpc>
              <a:buFontTx/>
              <a:buChar char="•"/>
            </a:pPr>
            <a:r>
              <a:rPr lang="en-US" sz="1000">
                <a:ea typeface="ヒラギノ角ゴ Pro W3" charset="-128"/>
                <a:cs typeface="ヒラギノ角ゴ Pro W3" charset="-128"/>
              </a:rPr>
              <a:t>EQ Credit 7.2, Thermal Comfort, Permanent Monitoring System </a:t>
            </a:r>
          </a:p>
          <a:p>
            <a:pPr lvl="1" eaLnBrk="1" hangingPunct="1">
              <a:lnSpc>
                <a:spcPct val="80000"/>
              </a:lnSpc>
              <a:buFontTx/>
              <a:buChar char="•"/>
            </a:pPr>
            <a:r>
              <a:rPr lang="en-US" sz="1000">
                <a:ea typeface="ヒラギノ角ゴ Pro W3" charset="-128"/>
                <a:cs typeface="ヒラギノ角ゴ Pro W3" charset="-128"/>
              </a:rPr>
              <a:t>EQ Credit 8.1, Daylight &amp; Views, Daylight 75% of Spaces </a:t>
            </a:r>
          </a:p>
          <a:p>
            <a:pPr lvl="1" eaLnBrk="1" hangingPunct="1">
              <a:lnSpc>
                <a:spcPct val="80000"/>
              </a:lnSpc>
              <a:buFontTx/>
              <a:buChar char="•"/>
            </a:pPr>
            <a:r>
              <a:rPr lang="en-US" sz="1000">
                <a:ea typeface="ヒラギノ角ゴ Pro W3" charset="-128"/>
                <a:cs typeface="ヒラギノ角ゴ Pro W3" charset="-128"/>
              </a:rPr>
              <a:t>EQ Credit 8.2, Daylight &amp; Views, Views for 90% of Spaces </a:t>
            </a:r>
          </a:p>
          <a:p>
            <a:pPr lvl="1" eaLnBrk="1" hangingPunct="1">
              <a:lnSpc>
                <a:spcPct val="80000"/>
              </a:lnSpc>
              <a:buFontTx/>
              <a:buChar char="•"/>
            </a:pPr>
            <a:endParaRPr lang="en-US" sz="1000">
              <a:ea typeface="ヒラギノ角ゴ Pro W3" charset="-128"/>
              <a:cs typeface="ヒラギノ角ゴ Pro W3" charset="-128"/>
            </a:endParaRPr>
          </a:p>
          <a:p>
            <a:pPr lvl="1" eaLnBrk="1" hangingPunct="1">
              <a:lnSpc>
                <a:spcPct val="80000"/>
              </a:lnSpc>
            </a:pPr>
            <a:r>
              <a:rPr lang="en-US" sz="1000">
                <a:ea typeface="ヒラギノ角ゴ Pro W3" charset="-128"/>
                <a:cs typeface="ヒラギノ角ゴ Pro W3" charset="-128"/>
              </a:rPr>
              <a:t>Again, only the Daylighting credits feed directly into “operating energy”. In this building there are controls on the lights to ensure that they are not on when they are not required.</a:t>
            </a:r>
          </a:p>
          <a:p>
            <a:pPr>
              <a:lnSpc>
                <a:spcPct val="80000"/>
              </a:lnSpc>
            </a:pPr>
            <a:endParaRPr lang="en-US" sz="600">
              <a:ea typeface="ヒラギノ角ゴ Pro W3" charset="-128"/>
              <a:cs typeface="ヒラギノ角ゴ Pro W3" charset="-128"/>
            </a:endParaRPr>
          </a:p>
          <a:p>
            <a:pPr>
              <a:lnSpc>
                <a:spcPct val="80000"/>
              </a:lnSpc>
            </a:pPr>
            <a:endParaRPr lang="en-CA" sz="600">
              <a:ea typeface="ヒラギノ角ゴ Pro W3" charset="-128"/>
              <a:cs typeface="ヒラギノ角ゴ Pro W3" charset="-128"/>
            </a:endParaRPr>
          </a:p>
          <a:p>
            <a:pPr>
              <a:lnSpc>
                <a:spcPct val="80000"/>
              </a:lnSpc>
            </a:pPr>
            <a:endParaRPr lang="en-CA" sz="600">
              <a:ea typeface="ヒラギノ角ゴ Pro W3" charset="-128"/>
              <a:cs typeface="ヒラギノ角ゴ Pro W3" charset="-128"/>
            </a:endParaRPr>
          </a:p>
        </p:txBody>
      </p:sp>
      <p:sp>
        <p:nvSpPr>
          <p:cNvPr id="220164" name="Slide Number Placeholder 3"/>
          <p:cNvSpPr>
            <a:spLocks noGrp="1"/>
          </p:cNvSpPr>
          <p:nvPr>
            <p:ph type="sldNum" sz="quarter" idx="5"/>
          </p:nvPr>
        </p:nvSpPr>
        <p:spPr>
          <a:noFill/>
        </p:spPr>
        <p:txBody>
          <a:bodyPr/>
          <a:lstStyle/>
          <a:p>
            <a:fld id="{E5184956-BFC5-0144-9800-DC4E5FC3F536}" type="slidenum">
              <a:rPr lang="en-US">
                <a:latin typeface="Arial" charset="0"/>
                <a:ea typeface="ヒラギノ角ゴ Pro W3" charset="-128"/>
                <a:cs typeface="ヒラギノ角ゴ Pro W3" charset="-128"/>
              </a:rPr>
              <a:pPr/>
              <a:t>116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ln/>
        </p:spPr>
      </p:sp>
      <p:sp>
        <p:nvSpPr>
          <p:cNvPr id="222211" name="Notes Placeholder 2"/>
          <p:cNvSpPr>
            <a:spLocks noGrp="1"/>
          </p:cNvSpPr>
          <p:nvPr>
            <p:ph type="body" idx="1"/>
          </p:nvPr>
        </p:nvSpPr>
        <p:spPr>
          <a:noFill/>
          <a:ln/>
        </p:spPr>
        <p:txBody>
          <a:bodyPr/>
          <a:lstStyle/>
          <a:p>
            <a:r>
              <a:rPr lang="en-CA">
                <a:ea typeface="ヒラギノ角ゴ Pro W3" charset="-128"/>
                <a:cs typeface="ヒラギノ角ゴ Pro W3" charset="-128"/>
              </a:rPr>
              <a:t>For Innovation and Design Process, the Leopold Legacy Centre scored 5 out of 5 possible points.</a:t>
            </a:r>
          </a:p>
          <a:p>
            <a:endParaRPr lang="en-CA">
              <a:ea typeface="ヒラギノ角ゴ Pro W3" charset="-128"/>
              <a:cs typeface="ヒラギノ角ゴ Pro W3" charset="-128"/>
            </a:endParaRPr>
          </a:p>
          <a:p>
            <a:pPr lvl="1" eaLnBrk="1" hangingPunct="1">
              <a:buFontTx/>
              <a:buChar char="•"/>
            </a:pPr>
            <a:r>
              <a:rPr lang="en-US">
                <a:ea typeface="ヒラギノ角ゴ Pro W3" charset="-128"/>
                <a:cs typeface="ヒラギノ角ゴ Pro W3" charset="-128"/>
              </a:rPr>
              <a:t>ID Credit 1.1, Innovation in Design "Exemplary Performance, EAc6"</a:t>
            </a:r>
          </a:p>
          <a:p>
            <a:pPr lvl="1" eaLnBrk="1" hangingPunct="1">
              <a:buFontTx/>
              <a:buChar char="•"/>
            </a:pPr>
            <a:r>
              <a:rPr lang="en-US">
                <a:ea typeface="ヒラギノ角ゴ Pro W3" charset="-128"/>
                <a:cs typeface="ヒラギノ角ゴ Pro W3" charset="-128"/>
              </a:rPr>
              <a:t>ID Credit 1.2, Innovation in Design "Exemplary Performance, EAc2"</a:t>
            </a:r>
          </a:p>
          <a:p>
            <a:pPr lvl="1" eaLnBrk="1" hangingPunct="1">
              <a:buFontTx/>
              <a:buChar char="•"/>
            </a:pPr>
            <a:r>
              <a:rPr lang="en-US">
                <a:ea typeface="ヒラギノ角ゴ Pro W3" charset="-128"/>
                <a:cs typeface="ヒラギノ角ゴ Pro W3" charset="-128"/>
              </a:rPr>
              <a:t>ID Credit 1.3, Innovation in Design "Carbon Neutral Building Operation"</a:t>
            </a:r>
          </a:p>
          <a:p>
            <a:pPr lvl="1" eaLnBrk="1" hangingPunct="1">
              <a:buFontTx/>
              <a:buChar char="•"/>
            </a:pPr>
            <a:r>
              <a:rPr lang="en-US">
                <a:ea typeface="ヒラギノ角ゴ Pro W3" charset="-128"/>
                <a:cs typeface="ヒラギノ角ゴ Pro W3" charset="-128"/>
              </a:rPr>
              <a:t>ID Credit 1.4, Innovation in Design "Exemplary Performance, MRc5.1"</a:t>
            </a:r>
          </a:p>
          <a:p>
            <a:pPr lvl="1" eaLnBrk="1" hangingPunct="1">
              <a:buFontTx/>
              <a:buChar char="•"/>
            </a:pPr>
            <a:r>
              <a:rPr lang="en-US">
                <a:ea typeface="ヒラギノ角ゴ Pro W3" charset="-128"/>
                <a:cs typeface="ヒラギノ角ゴ Pro W3" charset="-128"/>
              </a:rPr>
              <a:t>ID Credit 2, LEED® Accredited Professional </a:t>
            </a:r>
          </a:p>
          <a:p>
            <a:pPr lvl="1" eaLnBrk="1" hangingPunct="1">
              <a:buFontTx/>
              <a:buChar char="•"/>
            </a:pPr>
            <a:endParaRPr lang="en-US">
              <a:ea typeface="ヒラギノ角ゴ Pro W3" charset="-128"/>
              <a:cs typeface="ヒラギノ角ゴ Pro W3" charset="-128"/>
            </a:endParaRPr>
          </a:p>
          <a:p>
            <a:pPr lvl="1" eaLnBrk="1" hangingPunct="1"/>
            <a:r>
              <a:rPr lang="en-US">
                <a:ea typeface="ヒラギノ角ゴ Pro W3" charset="-128"/>
                <a:cs typeface="ヒラギノ角ゴ Pro W3" charset="-128"/>
              </a:rPr>
              <a:t>Four credits were scored for exemplary performance in energy (optimization), energy (renewables) and materials. The building also scored for achieving carbon neutrality.</a:t>
            </a:r>
          </a:p>
          <a:p>
            <a:pPr lvl="1" eaLnBrk="1" hangingPunct="1"/>
            <a:endParaRPr lang="en-US">
              <a:ea typeface="ヒラギノ角ゴ Pro W3" charset="-128"/>
              <a:cs typeface="ヒラギノ角ゴ Pro W3" charset="-128"/>
            </a:endParaRPr>
          </a:p>
          <a:p>
            <a:pPr lvl="1" eaLnBrk="1" hangingPunct="1"/>
            <a:r>
              <a:rPr lang="en-US">
                <a:ea typeface="ヒラギノ角ゴ Pro W3" charset="-128"/>
                <a:cs typeface="ヒラギノ角ゴ Pro W3" charset="-128"/>
              </a:rPr>
              <a:t>Pictured is a group of architectural educators having a detailed tour of the building.</a:t>
            </a:r>
          </a:p>
          <a:p>
            <a:endParaRPr lang="en-CA">
              <a:ea typeface="ヒラギノ角ゴ Pro W3" charset="-128"/>
              <a:cs typeface="ヒラギノ角ゴ Pro W3" charset="-128"/>
            </a:endParaRPr>
          </a:p>
        </p:txBody>
      </p:sp>
      <p:sp>
        <p:nvSpPr>
          <p:cNvPr id="222212" name="Slide Number Placeholder 3"/>
          <p:cNvSpPr>
            <a:spLocks noGrp="1"/>
          </p:cNvSpPr>
          <p:nvPr>
            <p:ph type="sldNum" sz="quarter" idx="5"/>
          </p:nvPr>
        </p:nvSpPr>
        <p:spPr>
          <a:noFill/>
        </p:spPr>
        <p:txBody>
          <a:bodyPr/>
          <a:lstStyle/>
          <a:p>
            <a:fld id="{267E9B18-16C6-0C4A-8CF2-228D37D2479D}" type="slidenum">
              <a:rPr lang="en-US">
                <a:latin typeface="Arial" charset="0"/>
                <a:ea typeface="ヒラギノ角ゴ Pro W3" charset="-128"/>
                <a:cs typeface="ヒラギノ角ゴ Pro W3" charset="-128"/>
              </a:rPr>
              <a:pPr/>
              <a:t>117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234B9DAA-6675-DB45-A26C-94C013E5B2FD}" type="slidenum">
              <a:rPr lang="en-US">
                <a:latin typeface="Arial" charset="0"/>
                <a:ea typeface="ヒラギノ角ゴ Pro W3" charset="-128"/>
                <a:cs typeface="ヒラギノ角ゴ Pro W3" charset="-128"/>
              </a:rPr>
              <a:pPr/>
              <a:t>118</a:t>
            </a:fld>
            <a:endParaRPr lang="en-US">
              <a:latin typeface="Arial" charset="0"/>
              <a:ea typeface="ヒラギノ角ゴ Pro W3" charset="-128"/>
              <a:cs typeface="ヒラギノ角ゴ Pro W3" charset="-128"/>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Professor Utzinger of the University of Wisconsin-Milwaukee helped to create a three Scope system for </a:t>
            </a:r>
            <a:r>
              <a:rPr lang="en-US" b="1">
                <a:ea typeface="ヒラギノ角ゴ Pro W3" charset="-128"/>
                <a:cs typeface="ヒラギノ角ゴ Pro W3" charset="-128"/>
              </a:rPr>
              <a:t>Carbon Emissions accounting for the Operational Energy </a:t>
            </a:r>
            <a:r>
              <a:rPr lang="en-US">
                <a:ea typeface="ヒラギノ角ゴ Pro W3" charset="-128"/>
                <a:cs typeface="ヒラギノ角ゴ Pro W3" charset="-128"/>
              </a:rPr>
              <a:t>of the Aldo Leopold Center.</a:t>
            </a:r>
          </a:p>
          <a:p>
            <a:pPr eaLnBrk="1" hangingPunct="1"/>
            <a:endParaRPr lang="en-US">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Scope 1: Direct Emissions refers to</a:t>
            </a:r>
          </a:p>
          <a:p>
            <a:pPr lvl="1" eaLnBrk="1" hangingPunct="1">
              <a:buFontTx/>
              <a:buChar char="–"/>
            </a:pPr>
            <a:r>
              <a:rPr lang="en-US">
                <a:ea typeface="ヒラギノ角ゴ Pro W3" charset="-128"/>
                <a:cs typeface="ヒラギノ角ゴ Pro W3" charset="-128"/>
              </a:rPr>
              <a:t>  Stationary Combustion (boilers, wood stoves), and</a:t>
            </a:r>
          </a:p>
          <a:p>
            <a:pPr lvl="1" eaLnBrk="1" hangingPunct="1">
              <a:buFontTx/>
              <a:buChar char="–"/>
            </a:pPr>
            <a:r>
              <a:rPr lang="en-US">
                <a:ea typeface="ヒラギノ角ゴ Pro W3" charset="-128"/>
                <a:cs typeface="ヒラギノ角ゴ Pro W3" charset="-128"/>
              </a:rPr>
              <a:t>  Organizational Vehicles</a:t>
            </a:r>
          </a:p>
          <a:p>
            <a:pPr lvl="1" eaLnBrk="1" hangingPunct="1">
              <a:buFontTx/>
              <a:buChar char="–"/>
            </a:pPr>
            <a:endParaRPr lang="en-US">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Scope 2: Indirect Emissions refers to the energy associated with</a:t>
            </a:r>
            <a:br>
              <a:rPr lang="en-US">
                <a:ea typeface="ヒラギノ角ゴ Pro W3" charset="-128"/>
                <a:cs typeface="ヒラギノ角ゴ Pro W3" charset="-128"/>
              </a:rPr>
            </a:br>
            <a:r>
              <a:rPr lang="en-US">
                <a:ea typeface="ヒラギノ角ゴ Pro W3" charset="-128"/>
                <a:cs typeface="ヒラギノ角ゴ Pro W3" charset="-128"/>
              </a:rPr>
              <a:t>                  (electricity generation)</a:t>
            </a:r>
          </a:p>
          <a:p>
            <a:pPr eaLnBrk="1" hangingPunct="1">
              <a:buFontTx/>
              <a:buChar char="•"/>
            </a:pPr>
            <a:endParaRPr lang="en-US">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  Scope 3: Indirect Emissions refers to </a:t>
            </a:r>
            <a:br>
              <a:rPr lang="en-US">
                <a:ea typeface="ヒラギノ角ゴ Pro W3" charset="-128"/>
                <a:cs typeface="ヒラギノ角ゴ Pro W3" charset="-128"/>
              </a:rPr>
            </a:br>
            <a:r>
              <a:rPr lang="en-US">
                <a:ea typeface="ヒラギノ角ゴ Pro W3" charset="-128"/>
                <a:cs typeface="ヒラギノ角ゴ Pro W3" charset="-128"/>
              </a:rPr>
              <a:t>                  (organizational activities) which include the energy associated with</a:t>
            </a:r>
          </a:p>
          <a:p>
            <a:pPr lvl="1" eaLnBrk="1" hangingPunct="1">
              <a:buFontTx/>
              <a:buChar char="–"/>
            </a:pPr>
            <a:r>
              <a:rPr lang="en-US">
                <a:ea typeface="ヒラギノ角ゴ Pro W3" charset="-128"/>
                <a:cs typeface="ヒラギノ角ゴ Pro W3" charset="-128"/>
              </a:rPr>
              <a:t>  Commuting to Work</a:t>
            </a:r>
          </a:p>
          <a:p>
            <a:pPr lvl="1" eaLnBrk="1" hangingPunct="1">
              <a:buFontTx/>
              <a:buChar char="–"/>
            </a:pPr>
            <a:r>
              <a:rPr lang="en-US">
                <a:ea typeface="ヒラギノ角ゴ Pro W3" charset="-128"/>
                <a:cs typeface="ヒラギノ角ゴ Pro W3" charset="-128"/>
              </a:rPr>
              <a:t>  Business Travel</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EB8E4F5A-022E-A240-901F-55CFF73CC05C}" type="slidenum">
              <a:rPr lang="en-US">
                <a:latin typeface="Arial" charset="0"/>
                <a:ea typeface="ヒラギノ角ゴ Pro W3" charset="-128"/>
                <a:cs typeface="ヒラギノ角ゴ Pro W3" charset="-128"/>
              </a:rPr>
              <a:pPr/>
              <a:t>119</a:t>
            </a:fld>
            <a:endParaRPr lang="en-US">
              <a:latin typeface="Arial" charset="0"/>
              <a:ea typeface="ヒラギノ角ゴ Pro W3" charset="-128"/>
              <a:cs typeface="ヒラギノ角ゴ Pro W3" charset="-128"/>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Scope 1: deals with</a:t>
            </a:r>
            <a:br>
              <a:rPr lang="en-US" b="1">
                <a:ea typeface="ヒラギノ角ゴ Pro W3" charset="-128"/>
                <a:cs typeface="ヒラギノ角ゴ Pro W3" charset="-128"/>
              </a:rPr>
            </a:br>
            <a:r>
              <a:rPr lang="en-US" b="1">
                <a:ea typeface="ヒラギノ角ゴ Pro W3" charset="-128"/>
                <a:cs typeface="ヒラギノ角ゴ Pro W3" charset="-128"/>
              </a:rPr>
              <a:t>Direct Greenhouse Gas Emissions </a:t>
            </a:r>
            <a:r>
              <a:rPr lang="en-US">
                <a:ea typeface="ヒラギノ角ゴ Pro W3" charset="-128"/>
                <a:cs typeface="ヒラギノ角ゴ Pro W3" charset="-128"/>
              </a:rPr>
              <a:t>that result from the burning of fuels – fossil or otherwise.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Although architecture2030 is targeting the burning of fossil fuels, greenhouse gases are also emitted when you burn biofuels. Some bio waste products that are burned, emit some toxic substances into the atmosphere.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In the case of Leopold, they are burning wood to heat the 3 season hall in the cool months, and gasoline for the service vehicles that they use to maintain the site.</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Notice that there is no burning of fuel to heat or cool the buildings that are in service for the entire year.</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E78E9F5B-3BD6-F646-AD84-5C729BCF970C}" type="slidenum">
              <a:rPr lang="en-US">
                <a:latin typeface="Arial" charset="0"/>
                <a:ea typeface="ヒラギノ角ゴ Pro W3" charset="-128"/>
                <a:cs typeface="ヒラギノ角ゴ Pro W3" charset="-128"/>
              </a:rPr>
              <a:pPr/>
              <a:t>120</a:t>
            </a:fld>
            <a:endParaRPr lang="en-US">
              <a:latin typeface="Arial" charset="0"/>
              <a:ea typeface="ヒラギノ角ゴ Pro W3" charset="-128"/>
              <a:cs typeface="ヒラギノ角ゴ Pro W3" charset="-128"/>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Scope 2: deals with Indirect Greenhouse Gas Emissions </a:t>
            </a:r>
            <a:r>
              <a:rPr lang="en-US">
                <a:ea typeface="ヒラギノ角ゴ Pro W3" charset="-128"/>
                <a:cs typeface="ヒラギノ角ゴ Pro W3" charset="-128"/>
              </a:rPr>
              <a:t>that are associated with the Electricity used in the project.</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In the case of Leopold these are all of benefit to the overall accounting as both the Green Power contract and the generation of solar on the site count to offset the wood and the gasoline burned.</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94729704-5B1B-3F4C-B4DA-E8111CF66DF3}" type="slidenum">
              <a:rPr lang="en-US">
                <a:latin typeface="Arial" charset="0"/>
                <a:ea typeface="ヒラギノ角ゴ Pro W3" charset="-128"/>
                <a:cs typeface="ヒラギノ角ゴ Pro W3" charset="-128"/>
              </a:rPr>
              <a:pPr/>
              <a:t>121</a:t>
            </a:fld>
            <a:endParaRPr lang="en-US">
              <a:latin typeface="Arial" charset="0"/>
              <a:ea typeface="ヒラギノ角ゴ Pro W3" charset="-128"/>
              <a:cs typeface="ヒラギノ角ゴ Pro W3" charset="-128"/>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Scope 3: Indirect Greenhouse Gas </a:t>
            </a:r>
            <a:br>
              <a:rPr lang="en-US" b="1">
                <a:ea typeface="ヒラギノ角ゴ Pro W3" charset="-128"/>
                <a:cs typeface="ヒラギノ角ゴ Pro W3" charset="-128"/>
              </a:rPr>
            </a:br>
            <a:r>
              <a:rPr lang="en-US" b="1">
                <a:ea typeface="ヒラギノ角ゴ Pro W3" charset="-128"/>
                <a:cs typeface="ヒラギノ角ゴ Pro W3" charset="-128"/>
              </a:rPr>
              <a:t>Emissions (Organizational Activities)</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Because the Leopold Foundation, by creating this new building, was asking its employees to travel much further to work, they felt that they had to offset their commuting as well as these other organizational activities. </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This is not part of architecture2030’s Operating Energy requirement.</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BD247B6C-0B11-6C42-A9C3-28597A0EC4C4}" type="slidenum">
              <a:rPr lang="en-US">
                <a:latin typeface="Arial" charset="0"/>
                <a:ea typeface="ヒラギノ角ゴ Pro W3" charset="-128"/>
                <a:cs typeface="ヒラギノ角ゴ Pro W3" charset="-128"/>
              </a:rPr>
              <a:pPr/>
              <a:t>122</a:t>
            </a:fld>
            <a:endParaRPr lang="en-US">
              <a:latin typeface="Arial" charset="0"/>
              <a:ea typeface="ヒラギノ角ゴ Pro W3" charset="-128"/>
              <a:cs typeface="ヒラギノ角ゴ Pro W3" charset="-128"/>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Carbon Sequestration</a:t>
            </a:r>
            <a:br>
              <a:rPr lang="en-US" b="1">
                <a:ea typeface="ヒラギノ角ゴ Pro W3" charset="-128"/>
                <a:cs typeface="ヒラギノ角ゴ Pro W3" charset="-128"/>
              </a:rPr>
            </a:br>
            <a:r>
              <a:rPr lang="en-US" b="1">
                <a:ea typeface="ヒラギノ角ゴ Pro W3" charset="-128"/>
                <a:cs typeface="ヒラギノ角ゴ Pro W3" charset="-128"/>
              </a:rPr>
              <a:t>Carbon Absorbed by Managed Forest</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Leopold Center is in a very unique situation as it is located in a very large forest reserve. So not only could they harvest their wood from the forest to save embodied carbon in the creation of the building, but they can also use their forest management to include 29.1 metric tons of offset for the project.</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D5056B55-D830-9C4E-829F-6973A63C292A}" type="slidenum">
              <a:rPr lang="en-US">
                <a:latin typeface="Arial" charset="0"/>
                <a:ea typeface="ヒラギノ角ゴ Pro W3" charset="-128"/>
                <a:cs typeface="ヒラギノ角ゴ Pro W3" charset="-128"/>
              </a:rPr>
              <a:pPr/>
              <a:t>123</a:t>
            </a:fld>
            <a:endParaRPr lang="en-US">
              <a:latin typeface="Arial" charset="0"/>
              <a:ea typeface="ヒラギノ角ゴ Pro W3" charset="-128"/>
              <a:cs typeface="ヒラギノ角ゴ Pro W3" charset="-128"/>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Carbon Balance Summary</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The carbon balance summary for the PREDICTED performance of the building is an offset of 4.6 metric tons. As of the end of the first year of operation this prediction was not being met. However, the team was still at work to refine the operation of the building and anticipates being able to arrive at this level of performance.</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a:ln/>
        </p:spPr>
      </p:sp>
      <p:sp>
        <p:nvSpPr>
          <p:cNvPr id="236547" name="Notes Placeholder 2"/>
          <p:cNvSpPr>
            <a:spLocks noGrp="1"/>
          </p:cNvSpPr>
          <p:nvPr>
            <p:ph type="body" idx="1"/>
          </p:nvPr>
        </p:nvSpPr>
        <p:spPr>
          <a:noFill/>
          <a:ln/>
        </p:spPr>
        <p:txBody>
          <a:bodyPr/>
          <a:lstStyle/>
          <a:p>
            <a:r>
              <a:rPr lang="en-US" b="1">
                <a:ea typeface="ヒラギノ角ゴ Pro W3" charset="-128"/>
                <a:cs typeface="ヒラギノ角ゴ Pro W3" charset="-128"/>
              </a:rPr>
              <a:t>Conclusion</a:t>
            </a:r>
          </a:p>
          <a:p>
            <a:endParaRPr lang="en-US">
              <a:ea typeface="ヒラギノ角ゴ Pro W3" charset="-128"/>
              <a:cs typeface="ヒラギノ角ゴ Pro W3" charset="-128"/>
            </a:endParaRPr>
          </a:p>
          <a:p>
            <a:r>
              <a:rPr lang="en-US">
                <a:ea typeface="ヒラギノ角ゴ Pro W3" charset="-128"/>
                <a:cs typeface="ヒラギノ角ゴ Pro W3" charset="-128"/>
              </a:rPr>
              <a:t>The Aldo Leopold Center is a LEED Platinum Building that has exceeded the intention of LEED in many areas in order to achieve a Carbon Neutral Status.</a:t>
            </a:r>
          </a:p>
          <a:p>
            <a:endParaRPr lang="en-US">
              <a:ea typeface="ヒラギノ角ゴ Pro W3" charset="-128"/>
              <a:cs typeface="ヒラギノ角ゴ Pro W3" charset="-128"/>
            </a:endParaRPr>
          </a:p>
          <a:p>
            <a:r>
              <a:rPr lang="en-US">
                <a:ea typeface="ヒラギノ角ゴ Pro W3" charset="-128"/>
                <a:cs typeface="ヒラギノ角ゴ Pro W3" charset="-128"/>
              </a:rPr>
              <a:t>This shows us that LEED</a:t>
            </a:r>
            <a:r>
              <a:rPr lang="en-US" baseline="30000">
                <a:ea typeface="ヒラギノ角ゴ Pro W3" charset="-128"/>
                <a:cs typeface="ヒラギノ角ゴ Pro W3" charset="-128"/>
              </a:rPr>
              <a:t>TM</a:t>
            </a:r>
            <a:r>
              <a:rPr lang="en-US">
                <a:ea typeface="ヒラギノ角ゴ Pro W3" charset="-128"/>
                <a:cs typeface="ヒラギノ角ゴ Pro W3" charset="-128"/>
              </a:rPr>
              <a:t> can be used as a spring point to begin to consider Carbon Neutrality, but requires</a:t>
            </a:r>
            <a:endParaRPr lang="en-CA">
              <a:ea typeface="ヒラギノ角ゴ Pro W3" charset="-128"/>
              <a:cs typeface="ヒラギノ角ゴ Pro W3" charset="-128"/>
            </a:endParaRPr>
          </a:p>
          <a:p>
            <a:r>
              <a:rPr lang="en-US">
                <a:ea typeface="ヒラギノ角ゴ Pro W3" charset="-128"/>
                <a:cs typeface="ヒラギノ角ゴ Pro W3" charset="-128"/>
              </a:rPr>
              <a:t>- the fuller engagement of passive design than is normally the practice</a:t>
            </a:r>
            <a:endParaRPr lang="en-CA">
              <a:ea typeface="ヒラギノ角ゴ Pro W3" charset="-128"/>
              <a:cs typeface="ヒラギノ角ゴ Pro W3" charset="-128"/>
            </a:endParaRPr>
          </a:p>
          <a:p>
            <a:r>
              <a:rPr lang="en-US">
                <a:ea typeface="ヒラギノ角ゴ Pro W3" charset="-128"/>
                <a:cs typeface="ヒラギノ角ゴ Pro W3" charset="-128"/>
              </a:rPr>
              <a:t>- A wider comfort zone</a:t>
            </a:r>
            <a:endParaRPr lang="en-CA">
              <a:ea typeface="ヒラギノ角ゴ Pro W3" charset="-128"/>
              <a:cs typeface="ヒラギノ角ゴ Pro W3" charset="-128"/>
            </a:endParaRPr>
          </a:p>
          <a:p>
            <a:r>
              <a:rPr lang="en-US">
                <a:ea typeface="ヒラギノ角ゴ Pro W3" charset="-128"/>
                <a:cs typeface="ヒラギノ角ゴ Pro W3" charset="-128"/>
              </a:rPr>
              <a:t>- Emphasis on credits in Energy and Atmosphere</a:t>
            </a:r>
            <a:endParaRPr lang="en-CA">
              <a:ea typeface="ヒラギノ角ゴ Pro W3" charset="-128"/>
              <a:cs typeface="ヒラギノ角ゴ Pro W3" charset="-128"/>
            </a:endParaRPr>
          </a:p>
          <a:p>
            <a:r>
              <a:rPr lang="en-US">
                <a:ea typeface="ヒラギノ角ゴ Pro W3" charset="-128"/>
                <a:cs typeface="ヒラギノ角ゴ Pro W3" charset="-128"/>
              </a:rPr>
              <a:t>- Specific carbon accounting protocols and reporting</a:t>
            </a:r>
            <a:endParaRPr lang="en-CA">
              <a:ea typeface="ヒラギノ角ゴ Pro W3" charset="-128"/>
              <a:cs typeface="ヒラギノ角ゴ Pro W3" charset="-128"/>
            </a:endParaRPr>
          </a:p>
          <a:p>
            <a:endParaRPr lang="en-US">
              <a:ea typeface="ヒラギノ角ゴ Pro W3" charset="-128"/>
              <a:cs typeface="ヒラギノ角ゴ Pro W3" charset="-128"/>
            </a:endParaRPr>
          </a:p>
          <a:p>
            <a:r>
              <a:rPr lang="en-US">
                <a:ea typeface="ヒラギノ角ゴ Pro W3" charset="-128"/>
                <a:cs typeface="ヒラギノ角ゴ Pro W3" charset="-128"/>
              </a:rPr>
              <a:t>For MUCH more information please visit….</a:t>
            </a:r>
            <a:endParaRPr lang="en-CA">
              <a:ea typeface="ヒラギノ角ゴ Pro W3" charset="-128"/>
              <a:cs typeface="ヒラギノ角ゴ Pro W3" charset="-128"/>
            </a:endParaRPr>
          </a:p>
        </p:txBody>
      </p:sp>
      <p:sp>
        <p:nvSpPr>
          <p:cNvPr id="236548" name="Slide Number Placeholder 3"/>
          <p:cNvSpPr>
            <a:spLocks noGrp="1"/>
          </p:cNvSpPr>
          <p:nvPr>
            <p:ph type="sldNum" sz="quarter" idx="5"/>
          </p:nvPr>
        </p:nvSpPr>
        <p:spPr>
          <a:noFill/>
        </p:spPr>
        <p:txBody>
          <a:bodyPr/>
          <a:lstStyle/>
          <a:p>
            <a:fld id="{E530B37D-20F8-4B4F-BE9E-4EC67E006B8E}" type="slidenum">
              <a:rPr lang="en-US">
                <a:latin typeface="Arial" charset="0"/>
                <a:ea typeface="ヒラギノ角ゴ Pro W3" charset="-128"/>
                <a:cs typeface="ヒラギノ角ゴ Pro W3" charset="-128"/>
              </a:rPr>
              <a:pPr/>
              <a:t>124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a:ln/>
        </p:spPr>
      </p:sp>
      <p:sp>
        <p:nvSpPr>
          <p:cNvPr id="238595" name="Notes Placeholder 2"/>
          <p:cNvSpPr>
            <a:spLocks noGrp="1"/>
          </p:cNvSpPr>
          <p:nvPr>
            <p:ph type="body" idx="1"/>
          </p:nvPr>
        </p:nvSpPr>
        <p:spPr>
          <a:noFill/>
          <a:ln/>
        </p:spPr>
        <p:txBody>
          <a:bodyPr/>
          <a:lstStyle/>
          <a:p>
            <a:r>
              <a:rPr lang="en-CA">
                <a:ea typeface="ヒラギノ角ゴ Pro W3" charset="-128"/>
                <a:cs typeface="ヒラギノ角ゴ Pro W3" charset="-128"/>
              </a:rPr>
              <a:t>Calculating Carbon</a:t>
            </a:r>
          </a:p>
        </p:txBody>
      </p:sp>
      <p:sp>
        <p:nvSpPr>
          <p:cNvPr id="238596" name="Slide Number Placeholder 3"/>
          <p:cNvSpPr>
            <a:spLocks noGrp="1"/>
          </p:cNvSpPr>
          <p:nvPr>
            <p:ph type="sldNum" sz="quarter" idx="5"/>
          </p:nvPr>
        </p:nvSpPr>
        <p:spPr>
          <a:noFill/>
        </p:spPr>
        <p:txBody>
          <a:bodyPr/>
          <a:lstStyle/>
          <a:p>
            <a:fld id="{28AF56AE-C8ED-584A-BFDD-117650EAE7C5}" type="slidenum">
              <a:rPr lang="en-US">
                <a:latin typeface="Arial" charset="0"/>
                <a:ea typeface="ヒラギノ角ゴ Pro W3" charset="-128"/>
                <a:cs typeface="ヒラギノ角ゴ Pro W3" charset="-128"/>
              </a:rPr>
              <a:pPr/>
              <a:t>125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82A7B0D4-265C-6549-B24F-E2939F91DC7A}" type="slidenum">
              <a:rPr lang="en-US">
                <a:latin typeface="Arial" charset="0"/>
                <a:ea typeface="ヒラギノ角ゴ Pro W3" charset="-128"/>
                <a:cs typeface="ヒラギノ角ゴ Pro W3" charset="-128"/>
              </a:rPr>
              <a:pPr/>
              <a:t>126</a:t>
            </a:fld>
            <a:endParaRPr lang="en-US">
              <a:latin typeface="Arial" charset="0"/>
              <a:ea typeface="ヒラギノ角ゴ Pro W3" charset="-128"/>
              <a:cs typeface="ヒラギノ角ゴ Pro W3" charset="-128"/>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r>
              <a:rPr lang="en-US">
                <a:solidFill>
                  <a:schemeClr val="bg2"/>
                </a:solidFill>
                <a:ea typeface="ヒラギノ角ゴ Pro W3" charset="-128"/>
                <a:cs typeface="ヒラギノ角ゴ Pro W3" charset="-128"/>
              </a:rPr>
              <a:t>How much Carbon – numeric validation?</a:t>
            </a:r>
          </a:p>
          <a:p>
            <a:pPr eaLnBrk="1" hangingPunct="1"/>
            <a:endParaRPr lang="en-US">
              <a:solidFill>
                <a:schemeClr val="bg2"/>
              </a:solidFill>
              <a:ea typeface="ヒラギノ角ゴ Pro W3" charset="-128"/>
              <a:cs typeface="ヒラギノ角ゴ Pro W3" charset="-128"/>
            </a:endParaRPr>
          </a:p>
          <a:p>
            <a:pPr eaLnBrk="1" hangingPunct="1"/>
            <a:r>
              <a:rPr lang="en-US" b="1">
                <a:ea typeface="ヒラギノ角ゴ Pro W3" charset="-128"/>
                <a:cs typeface="ヒラギノ角ゴ Pro W3" charset="-128"/>
              </a:rPr>
              <a:t>Zero Carbon</a:t>
            </a:r>
            <a:r>
              <a:rPr lang="en-US">
                <a:ea typeface="ヒラギノ角ゴ Pro W3" charset="-128"/>
                <a:cs typeface="ヒラギノ角ゴ Pro W3" charset="-128"/>
              </a:rPr>
              <a:t> requires designers to numerically validate the effectiveness of their approaches.</a:t>
            </a:r>
          </a:p>
          <a:p>
            <a:pPr eaLnBrk="1" hangingPunct="1">
              <a:buFontTx/>
              <a:buChar char="-"/>
            </a:pPr>
            <a:r>
              <a:rPr lang="en-US">
                <a:ea typeface="ヒラギノ角ゴ Pro W3" charset="-128"/>
                <a:cs typeface="ヒラギノ角ゴ Pro W3" charset="-128"/>
              </a:rPr>
              <a:t> </a:t>
            </a:r>
            <a:r>
              <a:rPr lang="en-US" b="1">
                <a:ea typeface="ヒラギノ角ゴ Pro W3" charset="-128"/>
                <a:cs typeface="ヒラギノ角ゴ Pro W3" charset="-128"/>
              </a:rPr>
              <a:t>Carbon Footprint</a:t>
            </a:r>
            <a:r>
              <a:rPr lang="en-US">
                <a:ea typeface="ヒラギノ角ゴ Pro W3" charset="-128"/>
                <a:cs typeface="ヒラギノ角ゴ Pro W3" charset="-128"/>
              </a:rPr>
              <a:t> calculators are available online to look at your </a:t>
            </a:r>
            <a:r>
              <a:rPr lang="en-US" i="1">
                <a:ea typeface="ヒラギノ角ゴ Pro W3" charset="-128"/>
                <a:cs typeface="ヒラギノ角ゴ Pro W3" charset="-128"/>
              </a:rPr>
              <a:t>personal carbon emissions</a:t>
            </a:r>
          </a:p>
          <a:p>
            <a:pPr eaLnBrk="1" hangingPunct="1">
              <a:buFontTx/>
              <a:buChar char="-"/>
            </a:pPr>
            <a:r>
              <a:rPr lang="en-US">
                <a:ea typeface="ヒラギノ角ゴ Pro W3" charset="-128"/>
                <a:cs typeface="ヒラギノ角ゴ Pro W3" charset="-128"/>
              </a:rPr>
              <a:t> </a:t>
            </a:r>
            <a:r>
              <a:rPr lang="en-US" b="1">
                <a:ea typeface="ヒラギノ角ゴ Pro W3" charset="-128"/>
                <a:cs typeface="ヒラギノ角ゴ Pro W3" charset="-128"/>
              </a:rPr>
              <a:t>Carbon Estimators</a:t>
            </a:r>
            <a:r>
              <a:rPr lang="en-US">
                <a:ea typeface="ヒラギノ角ゴ Pro W3" charset="-128"/>
                <a:cs typeface="ヒラギノ角ゴ Pro W3" charset="-128"/>
              </a:rPr>
              <a:t> are available online to begin to assess the </a:t>
            </a:r>
            <a:r>
              <a:rPr lang="en-US" i="1">
                <a:ea typeface="ヒラギノ角ゴ Pro W3" charset="-128"/>
                <a:cs typeface="ヒラギノ角ゴ Pro W3" charset="-128"/>
              </a:rPr>
              <a:t>impact of buildings</a:t>
            </a:r>
          </a:p>
          <a:p>
            <a:pPr eaLnBrk="1" hangingPunct="1">
              <a:buFontTx/>
              <a:buChar char="-"/>
            </a:pPr>
            <a:r>
              <a:rPr lang="en-US">
                <a:ea typeface="ヒラギノ角ゴ Pro W3" charset="-128"/>
                <a:cs typeface="ヒラギノ角ゴ Pro W3" charset="-128"/>
              </a:rPr>
              <a:t> </a:t>
            </a:r>
            <a:r>
              <a:rPr lang="en-US" b="1">
                <a:ea typeface="ヒラギノ角ゴ Pro W3" charset="-128"/>
                <a:cs typeface="ヒラギノ角ゴ Pro W3" charset="-128"/>
              </a:rPr>
              <a:t>Carbon Calculators</a:t>
            </a:r>
            <a:r>
              <a:rPr lang="en-US">
                <a:ea typeface="ヒラギノ角ゴ Pro W3" charset="-128"/>
                <a:cs typeface="ヒラギノ角ゴ Pro W3" charset="-128"/>
              </a:rPr>
              <a:t> are available for purchase that will work with BIM systems and provide a fairly </a:t>
            </a:r>
            <a:r>
              <a:rPr lang="en-US" i="1">
                <a:ea typeface="ヒラギノ角ゴ Pro W3" charset="-128"/>
                <a:cs typeface="ヒラギノ角ゴ Pro W3" charset="-128"/>
              </a:rPr>
              <a:t>accurate feedback mechanism</a:t>
            </a:r>
          </a:p>
          <a:p>
            <a:pPr eaLnBrk="1" hangingPunct="1">
              <a:buFontTx/>
              <a:buChar char="-"/>
            </a:pPr>
            <a:r>
              <a:rPr lang="en-US">
                <a:ea typeface="ヒラギノ角ゴ Pro W3" charset="-128"/>
                <a:cs typeface="ヒラギノ角ゴ Pro W3" charset="-128"/>
              </a:rPr>
              <a:t> Carbon can be calculated by other methods, more project specific</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a:ln/>
        </p:spPr>
      </p:sp>
      <p:sp>
        <p:nvSpPr>
          <p:cNvPr id="242691" name="Notes Placeholder 2"/>
          <p:cNvSpPr>
            <a:spLocks noGrp="1"/>
          </p:cNvSpPr>
          <p:nvPr>
            <p:ph type="body" idx="1"/>
          </p:nvPr>
        </p:nvSpPr>
        <p:spPr>
          <a:noFill/>
          <a:ln/>
        </p:spPr>
        <p:txBody>
          <a:bodyPr/>
          <a:lstStyle/>
          <a:p>
            <a:r>
              <a:rPr lang="en-US">
                <a:ea typeface="ヒラギノ角ゴ Pro W3" charset="-128"/>
                <a:cs typeface="ヒラギノ角ゴ Pro W3" charset="-128"/>
              </a:rPr>
              <a:t>Personal Footprint Calculators:</a:t>
            </a:r>
          </a:p>
          <a:p>
            <a:endParaRPr lang="en-US">
              <a:ea typeface="ヒラギノ角ゴ Pro W3" charset="-128"/>
              <a:cs typeface="ヒラギノ角ゴ Pro W3" charset="-128"/>
            </a:endParaRPr>
          </a:p>
          <a:p>
            <a:pPr>
              <a:spcBef>
                <a:spcPct val="50000"/>
              </a:spcBef>
            </a:pPr>
            <a:r>
              <a:rPr lang="en-US">
                <a:ea typeface="ヒラギノ角ゴ Pro W3" charset="-128"/>
                <a:cs typeface="ヒラギノ角ゴ Pro W3" charset="-128"/>
              </a:rPr>
              <a:t>These provide an educational starting point to understand the impact of actions and preferences.</a:t>
            </a:r>
          </a:p>
          <a:p>
            <a:pPr>
              <a:spcBef>
                <a:spcPct val="50000"/>
              </a:spcBef>
            </a:pPr>
            <a:r>
              <a:rPr lang="en-US">
                <a:ea typeface="ヒラギノ角ゴ Pro W3" charset="-128"/>
                <a:cs typeface="ヒラギノ角ゴ Pro W3" charset="-128"/>
              </a:rPr>
              <a:t>They are region/country specific.</a:t>
            </a:r>
          </a:p>
          <a:p>
            <a:pPr>
              <a:spcBef>
                <a:spcPct val="50000"/>
              </a:spcBef>
            </a:pPr>
            <a:endParaRPr lang="en-US">
              <a:ea typeface="ヒラギノ角ゴ Pro W3" charset="-128"/>
              <a:cs typeface="ヒラギノ角ゴ Pro W3" charset="-128"/>
            </a:endParaRPr>
          </a:p>
          <a:p>
            <a:pPr>
              <a:spcBef>
                <a:spcPct val="50000"/>
              </a:spcBef>
            </a:pPr>
            <a:r>
              <a:rPr lang="en-US">
                <a:ea typeface="ヒラギノ角ゴ Pro W3" charset="-128"/>
                <a:cs typeface="ヒラギノ角ゴ Pro W3" charset="-128"/>
              </a:rPr>
              <a:t>This one is produced by the World Wildlife Foundation out of the United Kingtom.</a:t>
            </a:r>
          </a:p>
          <a:p>
            <a:endParaRPr lang="en-CA">
              <a:ea typeface="ヒラギノ角ゴ Pro W3" charset="-128"/>
              <a:cs typeface="ヒラギノ角ゴ Pro W3" charset="-128"/>
            </a:endParaRPr>
          </a:p>
        </p:txBody>
      </p:sp>
      <p:sp>
        <p:nvSpPr>
          <p:cNvPr id="242692" name="Slide Number Placeholder 3"/>
          <p:cNvSpPr>
            <a:spLocks noGrp="1"/>
          </p:cNvSpPr>
          <p:nvPr>
            <p:ph type="sldNum" sz="quarter" idx="5"/>
          </p:nvPr>
        </p:nvSpPr>
        <p:spPr>
          <a:noFill/>
        </p:spPr>
        <p:txBody>
          <a:bodyPr/>
          <a:lstStyle/>
          <a:p>
            <a:fld id="{1671C6DA-7228-D842-B0BD-537861EE874F}" type="slidenum">
              <a:rPr lang="en-US">
                <a:latin typeface="Arial" charset="0"/>
                <a:ea typeface="ヒラギノ角ゴ Pro W3" charset="-128"/>
                <a:cs typeface="ヒラギノ角ゴ Pro W3" charset="-128"/>
              </a:rPr>
              <a:pPr/>
              <a:t>127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p:cNvSpPr>
            <a:spLocks noGrp="1" noRot="1" noChangeAspect="1" noTextEdit="1"/>
          </p:cNvSpPr>
          <p:nvPr>
            <p:ph type="sldImg"/>
          </p:nvPr>
        </p:nvSpPr>
        <p:spPr>
          <a:ln/>
        </p:spPr>
      </p:sp>
      <p:sp>
        <p:nvSpPr>
          <p:cNvPr id="244739" name="Notes Placeholder 2"/>
          <p:cNvSpPr>
            <a:spLocks noGrp="1"/>
          </p:cNvSpPr>
          <p:nvPr>
            <p:ph type="body" idx="1"/>
          </p:nvPr>
        </p:nvSpPr>
        <p:spPr>
          <a:noFill/>
          <a:ln/>
        </p:spPr>
        <p:txBody>
          <a:bodyPr/>
          <a:lstStyle/>
          <a:p>
            <a:r>
              <a:rPr lang="en-CA">
                <a:ea typeface="ヒラギノ角ゴ Pro W3" charset="-128"/>
                <a:cs typeface="ヒラギノ角ゴ Pro W3" charset="-128"/>
              </a:rPr>
              <a:t>You can see in the headings of this footprint calculator that all types of transportation types are examined.</a:t>
            </a:r>
          </a:p>
        </p:txBody>
      </p:sp>
      <p:sp>
        <p:nvSpPr>
          <p:cNvPr id="244740" name="Slide Number Placeholder 3"/>
          <p:cNvSpPr>
            <a:spLocks noGrp="1"/>
          </p:cNvSpPr>
          <p:nvPr>
            <p:ph type="sldNum" sz="quarter" idx="5"/>
          </p:nvPr>
        </p:nvSpPr>
        <p:spPr>
          <a:noFill/>
        </p:spPr>
        <p:txBody>
          <a:bodyPr/>
          <a:lstStyle/>
          <a:p>
            <a:fld id="{003DFE34-8170-054F-B427-1CE4503531DC}" type="slidenum">
              <a:rPr lang="en-US">
                <a:latin typeface="Arial" charset="0"/>
                <a:ea typeface="ヒラギノ角ゴ Pro W3" charset="-128"/>
                <a:cs typeface="ヒラギノ角ゴ Pro W3" charset="-128"/>
              </a:rPr>
              <a:pPr/>
              <a:t>128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a:ln/>
        </p:spPr>
        <p:txBody>
          <a:bodyPr/>
          <a:lstStyle/>
          <a:p>
            <a:r>
              <a:rPr lang="en-CA">
                <a:ea typeface="ヒラギノ角ゴ Pro W3" charset="-128"/>
                <a:cs typeface="ヒラギノ角ゴ Pro W3" charset="-128"/>
              </a:rPr>
              <a:t>This is one that is being used by my University. Here we can compare our use to other people in various cities in Toronto (my city) and Canada.</a:t>
            </a:r>
          </a:p>
        </p:txBody>
      </p:sp>
      <p:sp>
        <p:nvSpPr>
          <p:cNvPr id="246788" name="Slide Number Placeholder 3"/>
          <p:cNvSpPr>
            <a:spLocks noGrp="1"/>
          </p:cNvSpPr>
          <p:nvPr>
            <p:ph type="sldNum" sz="quarter" idx="5"/>
          </p:nvPr>
        </p:nvSpPr>
        <p:spPr>
          <a:noFill/>
        </p:spPr>
        <p:txBody>
          <a:bodyPr/>
          <a:lstStyle/>
          <a:p>
            <a:fld id="{333082FC-7F8D-344A-8B6C-4EAFAD3F1C0F}" type="slidenum">
              <a:rPr lang="en-US">
                <a:latin typeface="Arial" charset="0"/>
                <a:ea typeface="ヒラギノ角ゴ Pro W3" charset="-128"/>
                <a:cs typeface="ヒラギノ角ゴ Pro W3" charset="-128"/>
              </a:rPr>
              <a:pPr/>
              <a:t>129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a:ln/>
        </p:spPr>
      </p:sp>
      <p:sp>
        <p:nvSpPr>
          <p:cNvPr id="248835" name="Notes Placeholder 2"/>
          <p:cNvSpPr>
            <a:spLocks noGrp="1"/>
          </p:cNvSpPr>
          <p:nvPr>
            <p:ph type="body" idx="1"/>
          </p:nvPr>
        </p:nvSpPr>
        <p:spPr>
          <a:noFill/>
          <a:ln/>
        </p:spPr>
        <p:txBody>
          <a:bodyPr/>
          <a:lstStyle/>
          <a:p>
            <a:r>
              <a:rPr lang="en-CA">
                <a:ea typeface="ヒラギノ角ゴ Pro W3" charset="-128"/>
                <a:cs typeface="ヒラギノ角ゴ Pro W3" charset="-128"/>
              </a:rPr>
              <a:t>The calculator includes data for comparison for many countries all over the world.</a:t>
            </a:r>
          </a:p>
        </p:txBody>
      </p:sp>
      <p:sp>
        <p:nvSpPr>
          <p:cNvPr id="248836" name="Slide Number Placeholder 3"/>
          <p:cNvSpPr>
            <a:spLocks noGrp="1"/>
          </p:cNvSpPr>
          <p:nvPr>
            <p:ph type="sldNum" sz="quarter" idx="5"/>
          </p:nvPr>
        </p:nvSpPr>
        <p:spPr>
          <a:noFill/>
        </p:spPr>
        <p:txBody>
          <a:bodyPr/>
          <a:lstStyle/>
          <a:p>
            <a:fld id="{DAC8D578-B35C-184E-BA84-37366AD3EB9A}" type="slidenum">
              <a:rPr lang="en-US">
                <a:latin typeface="Arial" charset="0"/>
                <a:ea typeface="ヒラギノ角ゴ Pro W3" charset="-128"/>
                <a:cs typeface="ヒラギノ角ゴ Pro W3" charset="-128"/>
              </a:rPr>
              <a:pPr/>
              <a:t>130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D4675BD6-A3BD-C142-AEEE-9014259DD6A4}" type="slidenum">
              <a:rPr lang="en-US">
                <a:latin typeface="Arial" charset="0"/>
                <a:ea typeface="ヒラギノ角ゴ Pro W3" charset="-128"/>
                <a:cs typeface="ヒラギノ角ゴ Pro W3" charset="-128"/>
              </a:rPr>
              <a:pPr/>
              <a:t>131</a:t>
            </a:fld>
            <a:endParaRPr lang="en-US">
              <a:latin typeface="Arial" charset="0"/>
              <a:ea typeface="ヒラギノ角ゴ Pro W3" charset="-128"/>
              <a:cs typeface="ヒラギノ角ゴ Pro W3" charset="-128"/>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pPr eaLnBrk="1" hangingPunct="1"/>
            <a:r>
              <a:rPr lang="en-US">
                <a:solidFill>
                  <a:schemeClr val="bg2"/>
                </a:solidFill>
                <a:ea typeface="ヒラギノ角ゴ Pro W3" charset="-128"/>
                <a:cs typeface="ヒラギノ角ゴ Pro W3" charset="-128"/>
              </a:rPr>
              <a:t>The next calculator is used for Estimating Carbon in Construction:</a:t>
            </a:r>
          </a:p>
          <a:p>
            <a:pPr eaLnBrk="1" hangingPunct="1"/>
            <a:endParaRPr lang="en-US">
              <a:solidFill>
                <a:schemeClr val="bg2"/>
              </a:solidFill>
              <a:ea typeface="ヒラギノ角ゴ Pro W3" charset="-128"/>
              <a:cs typeface="ヒラギノ角ゴ Pro W3" charset="-128"/>
            </a:endParaRPr>
          </a:p>
          <a:p>
            <a:pPr eaLnBrk="1" hangingPunct="1"/>
            <a:r>
              <a:rPr lang="en-US">
                <a:ea typeface="ヒラギノ角ゴ Pro W3" charset="-128"/>
                <a:cs typeface="ヒラギノ角ゴ Pro W3" charset="-128"/>
              </a:rPr>
              <a:t>BuildCarbonNeutral: focuses on reducing </a:t>
            </a:r>
            <a:r>
              <a:rPr lang="en-US" b="1" i="1">
                <a:ea typeface="ヒラギノ角ゴ Pro W3" charset="-128"/>
                <a:cs typeface="ヒラギノ角ゴ Pro W3" charset="-128"/>
              </a:rPr>
              <a:t>impact and estimates EMBODIED carbon in BUILDINGS and SITE.</a:t>
            </a:r>
          </a:p>
          <a:p>
            <a:pPr eaLnBrk="1" hangingPunct="1"/>
            <a:endParaRPr lang="en-US" b="1" i="1">
              <a:ea typeface="ヒラギノ角ゴ Pro W3" charset="-128"/>
              <a:cs typeface="ヒラギノ角ゴ Pro W3" charset="-128"/>
            </a:endParaRPr>
          </a:p>
          <a:p>
            <a:pPr eaLnBrk="1" hangingPunct="1"/>
            <a:r>
              <a:rPr lang="en-US">
                <a:ea typeface="ヒラギノ角ゴ Pro W3" charset="-128"/>
                <a:cs typeface="ヒラギノ角ゴ Pro W3" charset="-128"/>
              </a:rPr>
              <a:t>This is a FREE online calculator. It is only accurate to within 25%, but still begins to give you an idea of what harm your building and landscaping is doing to the environment.</a:t>
            </a:r>
          </a:p>
          <a:p>
            <a:pPr eaLnBrk="1" hangingPunct="1"/>
            <a:endParaRPr lang="en-US">
              <a:ea typeface="ヒラギノ角ゴ Pro W3" charset="-128"/>
              <a:cs typeface="ヒラギノ角ゴ Pro W3" charset="-128"/>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a:ln/>
        </p:spPr>
      </p:sp>
      <p:sp>
        <p:nvSpPr>
          <p:cNvPr id="252931" name="Notes Placeholder 2"/>
          <p:cNvSpPr>
            <a:spLocks noGrp="1"/>
          </p:cNvSpPr>
          <p:nvPr>
            <p:ph type="body" idx="1"/>
          </p:nvPr>
        </p:nvSpPr>
        <p:spPr>
          <a:noFill/>
          <a:ln/>
        </p:spPr>
        <p:txBody>
          <a:bodyPr/>
          <a:lstStyle/>
          <a:p>
            <a:r>
              <a:rPr lang="en-CA">
                <a:ea typeface="ヒラギノ角ゴ Pro W3" charset="-128"/>
                <a:cs typeface="ヒラギノ角ゴ Pro W3" charset="-128"/>
              </a:rPr>
              <a:t>This is a close up view of the input screen.</a:t>
            </a:r>
          </a:p>
          <a:p>
            <a:endParaRPr lang="en-CA">
              <a:ea typeface="ヒラギノ角ゴ Pro W3" charset="-128"/>
              <a:cs typeface="ヒラギノ角ゴ Pro W3" charset="-128"/>
            </a:endParaRPr>
          </a:p>
          <a:p>
            <a:r>
              <a:rPr lang="en-US">
                <a:ea typeface="ヒラギノ角ゴ Pro W3" charset="-128"/>
                <a:cs typeface="ヒラギノ角ゴ Pro W3" charset="-128"/>
              </a:rPr>
              <a:t>It is a simple input screen that is intended to quickly give you a rough idea of the carbon associated with a building and its interaction/ impact on the site in terms of eco region and disturbance.</a:t>
            </a:r>
          </a:p>
          <a:p>
            <a:endParaRPr lang="en-CA">
              <a:ea typeface="ヒラギノ角ゴ Pro W3" charset="-128"/>
              <a:cs typeface="ヒラギノ角ゴ Pro W3" charset="-128"/>
            </a:endParaRPr>
          </a:p>
        </p:txBody>
      </p:sp>
      <p:sp>
        <p:nvSpPr>
          <p:cNvPr id="252932" name="Slide Number Placeholder 3"/>
          <p:cNvSpPr>
            <a:spLocks noGrp="1"/>
          </p:cNvSpPr>
          <p:nvPr>
            <p:ph type="sldNum" sz="quarter" idx="5"/>
          </p:nvPr>
        </p:nvSpPr>
        <p:spPr>
          <a:noFill/>
        </p:spPr>
        <p:txBody>
          <a:bodyPr/>
          <a:lstStyle/>
          <a:p>
            <a:fld id="{65EB0EB8-720E-504F-AC2C-E3A546BFD61E}" type="slidenum">
              <a:rPr lang="en-US">
                <a:latin typeface="Arial" charset="0"/>
                <a:ea typeface="ヒラギノ角ゴ Pro W3" charset="-128"/>
                <a:cs typeface="ヒラギノ角ゴ Pro W3" charset="-128"/>
              </a:rPr>
              <a:pPr/>
              <a:t>132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a:ln/>
        </p:spPr>
      </p:sp>
      <p:sp>
        <p:nvSpPr>
          <p:cNvPr id="254979" name="Notes Placeholder 2"/>
          <p:cNvSpPr>
            <a:spLocks noGrp="1"/>
          </p:cNvSpPr>
          <p:nvPr>
            <p:ph type="body" idx="1"/>
          </p:nvPr>
        </p:nvSpPr>
        <p:spPr>
          <a:noFill/>
          <a:ln/>
        </p:spPr>
        <p:txBody>
          <a:bodyPr/>
          <a:lstStyle/>
          <a:p>
            <a:r>
              <a:rPr lang="en-CA">
                <a:ea typeface="ヒラギノ角ゴ Pro W3" charset="-128"/>
                <a:cs typeface="ヒラギノ角ゴ Pro W3" charset="-128"/>
              </a:rPr>
              <a:t>The calcuator</a:t>
            </a:r>
          </a:p>
          <a:p>
            <a:endParaRPr lang="en-CA">
              <a:ea typeface="ヒラギノ角ゴ Pro W3" charset="-128"/>
              <a:cs typeface="ヒラギノ角ゴ Pro W3" charset="-128"/>
            </a:endParaRPr>
          </a:p>
          <a:p>
            <a:pPr eaLnBrk="1" hangingPunct="1">
              <a:buFontTx/>
              <a:buChar char="-"/>
            </a:pPr>
            <a:r>
              <a:rPr lang="en-US">
                <a:ea typeface="ヒラギノ角ゴ Pro W3" charset="-128"/>
                <a:cs typeface="ヒラギノ角ゴ Pro W3" charset="-128"/>
              </a:rPr>
              <a:t>estimates the </a:t>
            </a:r>
            <a:r>
              <a:rPr lang="en-US" b="1">
                <a:ea typeface="ヒラギノ角ゴ Pro W3" charset="-128"/>
                <a:cs typeface="ヒラギノ角ゴ Pro W3" charset="-128"/>
              </a:rPr>
              <a:t>embodied carbon</a:t>
            </a:r>
            <a:r>
              <a:rPr lang="en-US">
                <a:ea typeface="ヒラギノ角ゴ Pro W3" charset="-128"/>
                <a:cs typeface="ヒラギノ角ゴ Pro W3" charset="-128"/>
              </a:rPr>
              <a:t> and subsequent carbon amounts </a:t>
            </a:r>
            <a:r>
              <a:rPr lang="en-US" b="1">
                <a:ea typeface="ヒラギノ角ゴ Pro W3" charset="-128"/>
                <a:cs typeface="ヒラギノ角ゴ Pro W3" charset="-128"/>
              </a:rPr>
              <a:t>released during construction</a:t>
            </a:r>
            <a:r>
              <a:rPr lang="en-US">
                <a:ea typeface="ヒラギノ角ゴ Pro W3" charset="-128"/>
                <a:cs typeface="ヒラギノ角ゴ Pro W3" charset="-128"/>
              </a:rPr>
              <a:t>. </a:t>
            </a:r>
          </a:p>
          <a:p>
            <a:pPr eaLnBrk="1" hangingPunct="1">
              <a:buFontTx/>
              <a:buChar char="-"/>
            </a:pPr>
            <a:r>
              <a:rPr lang="en-US">
                <a:ea typeface="ヒラギノ角ゴ Pro W3" charset="-128"/>
                <a:cs typeface="ヒラギノ角ゴ Pro W3" charset="-128"/>
              </a:rPr>
              <a:t> the measurements account for building materials, processes and carbon released due to ecosystem degradation or sequestered through landscape installation or restoration. </a:t>
            </a:r>
          </a:p>
          <a:p>
            <a:pPr eaLnBrk="1" hangingPunct="1">
              <a:buFontTx/>
              <a:buChar char="-"/>
            </a:pPr>
            <a:r>
              <a:rPr lang="en-US">
                <a:ea typeface="ヒラギノ角ゴ Pro W3" charset="-128"/>
                <a:cs typeface="ヒラギノ角ゴ Pro W3" charset="-128"/>
              </a:rPr>
              <a:t> the Calculator's estimation demonstrates the role of the immediate landscape in the site carbon footprint and how it should be considered in the whole site design. </a:t>
            </a:r>
          </a:p>
          <a:p>
            <a:endParaRPr lang="en-CA">
              <a:ea typeface="ヒラギノ角ゴ Pro W3" charset="-128"/>
              <a:cs typeface="ヒラギノ角ゴ Pro W3" charset="-128"/>
            </a:endParaRPr>
          </a:p>
        </p:txBody>
      </p:sp>
      <p:sp>
        <p:nvSpPr>
          <p:cNvPr id="254980" name="Slide Number Placeholder 3"/>
          <p:cNvSpPr>
            <a:spLocks noGrp="1"/>
          </p:cNvSpPr>
          <p:nvPr>
            <p:ph type="sldNum" sz="quarter" idx="5"/>
          </p:nvPr>
        </p:nvSpPr>
        <p:spPr>
          <a:noFill/>
        </p:spPr>
        <p:txBody>
          <a:bodyPr/>
          <a:lstStyle/>
          <a:p>
            <a:fld id="{23B43323-2B88-B849-9E53-59A51C8BA909}" type="slidenum">
              <a:rPr lang="en-US">
                <a:latin typeface="Arial" charset="0"/>
                <a:ea typeface="ヒラギノ角ゴ Pro W3" charset="-128"/>
                <a:cs typeface="ヒラギノ角ゴ Pro W3" charset="-128"/>
              </a:rPr>
              <a:pPr/>
              <a:t>133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5BE291DF-2F11-124F-BD47-D35D1B5A0C58}" type="slidenum">
              <a:rPr lang="en-US">
                <a:latin typeface="Arial" charset="0"/>
                <a:ea typeface="ヒラギノ角ゴ Pro W3" charset="-128"/>
                <a:cs typeface="ヒラギノ角ゴ Pro W3" charset="-128"/>
              </a:rPr>
              <a:pPr/>
              <a:t>134</a:t>
            </a:fld>
            <a:endParaRPr lang="en-US">
              <a:latin typeface="Arial" charset="0"/>
              <a:ea typeface="ヒラギノ角ゴ Pro W3" charset="-128"/>
              <a:cs typeface="ヒラギノ角ゴ Pro W3" charset="-128"/>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p:spPr>
        <p:txBody>
          <a:bodyPr/>
          <a:lstStyle/>
          <a:p>
            <a:pPr eaLnBrk="1" hangingPunct="1"/>
            <a:r>
              <a:rPr lang="en-US">
                <a:ea typeface="ヒラギノ角ゴ Pro W3" charset="-128"/>
                <a:cs typeface="ヒラギノ角ゴ Pro W3" charset="-128"/>
              </a:rPr>
              <a:t>This is the output screen for a large house.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a:ln/>
        </p:spPr>
      </p:sp>
      <p:sp>
        <p:nvSpPr>
          <p:cNvPr id="259075" name="Notes Placeholder 2"/>
          <p:cNvSpPr>
            <a:spLocks noGrp="1"/>
          </p:cNvSpPr>
          <p:nvPr>
            <p:ph type="body" idx="1"/>
          </p:nvPr>
        </p:nvSpPr>
        <p:spPr>
          <a:noFill/>
          <a:ln/>
        </p:spPr>
        <p:txBody>
          <a:bodyPr/>
          <a:lstStyle/>
          <a:p>
            <a:r>
              <a:rPr lang="en-CA">
                <a:ea typeface="ヒラギノ角ゴ Pro W3" charset="-128"/>
                <a:cs typeface="ヒラギノ角ゴ Pro W3" charset="-128"/>
              </a:rPr>
              <a:t>This is the output screen for a small office building.</a:t>
            </a:r>
          </a:p>
        </p:txBody>
      </p:sp>
      <p:sp>
        <p:nvSpPr>
          <p:cNvPr id="259076" name="Slide Number Placeholder 3"/>
          <p:cNvSpPr>
            <a:spLocks noGrp="1"/>
          </p:cNvSpPr>
          <p:nvPr>
            <p:ph type="sldNum" sz="quarter" idx="5"/>
          </p:nvPr>
        </p:nvSpPr>
        <p:spPr>
          <a:noFill/>
        </p:spPr>
        <p:txBody>
          <a:bodyPr/>
          <a:lstStyle/>
          <a:p>
            <a:fld id="{D62FFFE6-C8F5-B148-ADB1-44B249CFDB5E}" type="slidenum">
              <a:rPr lang="en-US">
                <a:latin typeface="Arial" charset="0"/>
                <a:ea typeface="ヒラギノ角ゴ Pro W3" charset="-128"/>
                <a:cs typeface="ヒラギノ角ゴ Pro W3" charset="-128"/>
              </a:rPr>
              <a:pPr/>
              <a:t>135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1C62A6DA-A217-F947-9C14-C405FDCFE5C3}" type="slidenum">
              <a:rPr lang="en-US">
                <a:latin typeface="Arial" charset="0"/>
                <a:ea typeface="ヒラギノ角ゴ Pro W3" charset="-128"/>
                <a:cs typeface="ヒラギノ角ゴ Pro W3" charset="-128"/>
              </a:rPr>
              <a:pPr/>
              <a:t>136</a:t>
            </a:fld>
            <a:endParaRPr lang="en-US">
              <a:latin typeface="Arial" charset="0"/>
              <a:ea typeface="ヒラギノ角ゴ Pro W3" charset="-128"/>
              <a:cs typeface="ヒラギノ角ゴ Pro W3" charset="-128"/>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pPr eaLnBrk="1" hangingPunct="1"/>
            <a:r>
              <a:rPr lang="en-US">
                <a:solidFill>
                  <a:schemeClr val="bg2"/>
                </a:solidFill>
                <a:ea typeface="ヒラギノ角ゴ Pro W3" charset="-128"/>
                <a:cs typeface="ヒラギノ角ゴ Pro W3" charset="-128"/>
              </a:rPr>
              <a:t>Calculating Carbon in Operating Energy:</a:t>
            </a:r>
          </a:p>
          <a:p>
            <a:pPr eaLnBrk="1" hangingPunct="1"/>
            <a:endParaRPr lang="en-US">
              <a:solidFill>
                <a:schemeClr val="bg2"/>
              </a:solidFill>
              <a:ea typeface="ヒラギノ角ゴ Pro W3" charset="-128"/>
              <a:cs typeface="ヒラギノ角ゴ Pro W3" charset="-128"/>
            </a:endParaRPr>
          </a:p>
          <a:p>
            <a:pPr eaLnBrk="1" hangingPunct="1"/>
            <a:r>
              <a:rPr lang="en-US" b="1">
                <a:ea typeface="ヒラギノ角ゴ Pro W3" charset="-128"/>
                <a:cs typeface="ヒラギノ角ゴ Pro W3" charset="-128"/>
              </a:rPr>
              <a:t>Green Building Studio</a:t>
            </a:r>
            <a:r>
              <a:rPr lang="en-US">
                <a:ea typeface="ヒラギノ角ゴ Pro W3" charset="-128"/>
                <a:cs typeface="ヒラギノ角ゴ Pro W3" charset="-128"/>
              </a:rPr>
              <a:t> is a tool that works with BIM and is a purchase product.</a:t>
            </a: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It can use the information from Revit to process a range of energy calculations for the project.</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a:ln/>
        </p:spPr>
      </p:sp>
      <p:sp>
        <p:nvSpPr>
          <p:cNvPr id="263171" name="Notes Placeholder 2"/>
          <p:cNvSpPr>
            <a:spLocks noGrp="1"/>
          </p:cNvSpPr>
          <p:nvPr>
            <p:ph type="body" idx="1"/>
          </p:nvPr>
        </p:nvSpPr>
        <p:spPr>
          <a:noFill/>
          <a:ln/>
        </p:spPr>
        <p:txBody>
          <a:bodyPr/>
          <a:lstStyle/>
          <a:p>
            <a:r>
              <a:rPr lang="en-US">
                <a:ea typeface="ヒラギノ角ゴ Pro W3" charset="-128"/>
                <a:cs typeface="ヒラギノ角ゴ Pro W3" charset="-128"/>
              </a:rPr>
              <a:t>The software calculates the Carbon Neutral Potential of the building.</a:t>
            </a:r>
          </a:p>
          <a:p>
            <a:endParaRPr lang="en-US">
              <a:ea typeface="ヒラギノ角ゴ Pro W3" charset="-128"/>
              <a:cs typeface="ヒラギノ角ゴ Pro W3" charset="-128"/>
            </a:endParaRPr>
          </a:p>
          <a:p>
            <a:r>
              <a:rPr lang="en-US">
                <a:ea typeface="ヒラギノ角ゴ Pro W3" charset="-128"/>
                <a:cs typeface="ヒラギノ角ゴ Pro W3" charset="-128"/>
              </a:rPr>
              <a:t>Zero tons or less indicates a building that CAN achieve Carbon Neutrality.</a:t>
            </a:r>
          </a:p>
          <a:p>
            <a:endParaRPr lang="en-CA">
              <a:ea typeface="ヒラギノ角ゴ Pro W3" charset="-128"/>
              <a:cs typeface="ヒラギノ角ゴ Pro W3" charset="-128"/>
            </a:endParaRPr>
          </a:p>
        </p:txBody>
      </p:sp>
      <p:sp>
        <p:nvSpPr>
          <p:cNvPr id="263172" name="Slide Number Placeholder 3"/>
          <p:cNvSpPr>
            <a:spLocks noGrp="1"/>
          </p:cNvSpPr>
          <p:nvPr>
            <p:ph type="sldNum" sz="quarter" idx="5"/>
          </p:nvPr>
        </p:nvSpPr>
        <p:spPr>
          <a:noFill/>
        </p:spPr>
        <p:txBody>
          <a:bodyPr/>
          <a:lstStyle/>
          <a:p>
            <a:fld id="{2B0F1580-F0D7-5340-848A-1A9DD84ED8B9}" type="slidenum">
              <a:rPr lang="en-US">
                <a:latin typeface="Arial" charset="0"/>
                <a:ea typeface="ヒラギノ角ゴ Pro W3" charset="-128"/>
                <a:cs typeface="ヒラギノ角ゴ Pro W3" charset="-128"/>
              </a:rPr>
              <a:pPr/>
              <a:t>137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p:cNvSpPr>
            <a:spLocks noGrp="1" noRot="1" noChangeAspect="1" noTextEdit="1"/>
          </p:cNvSpPr>
          <p:nvPr>
            <p:ph type="sldImg"/>
          </p:nvPr>
        </p:nvSpPr>
        <p:spPr>
          <a:ln/>
        </p:spPr>
      </p:sp>
      <p:sp>
        <p:nvSpPr>
          <p:cNvPr id="265219" name="Notes Placeholder 2"/>
          <p:cNvSpPr>
            <a:spLocks noGrp="1"/>
          </p:cNvSpPr>
          <p:nvPr>
            <p:ph type="body" idx="1"/>
          </p:nvPr>
        </p:nvSpPr>
        <p:spPr>
          <a:noFill/>
          <a:ln/>
        </p:spPr>
        <p:txBody>
          <a:bodyPr/>
          <a:lstStyle/>
          <a:p>
            <a:r>
              <a:rPr lang="en-CA">
                <a:ea typeface="ヒラギノ角ゴ Pro W3" charset="-128"/>
                <a:cs typeface="ヒラギノ角ゴ Pro W3" charset="-128"/>
              </a:rPr>
              <a:t>The output screens suggest areas of improvement in the project.</a:t>
            </a:r>
          </a:p>
        </p:txBody>
      </p:sp>
      <p:sp>
        <p:nvSpPr>
          <p:cNvPr id="265220" name="Slide Number Placeholder 3"/>
          <p:cNvSpPr>
            <a:spLocks noGrp="1"/>
          </p:cNvSpPr>
          <p:nvPr>
            <p:ph type="sldNum" sz="quarter" idx="5"/>
          </p:nvPr>
        </p:nvSpPr>
        <p:spPr>
          <a:noFill/>
        </p:spPr>
        <p:txBody>
          <a:bodyPr/>
          <a:lstStyle/>
          <a:p>
            <a:fld id="{5DB32037-7D6A-1642-875B-763F23E771DE}" type="slidenum">
              <a:rPr lang="en-US">
                <a:latin typeface="Arial" charset="0"/>
                <a:ea typeface="ヒラギノ角ゴ Pro W3" charset="-128"/>
                <a:cs typeface="ヒラギノ角ゴ Pro W3" charset="-128"/>
              </a:rPr>
              <a:pPr/>
              <a:t>138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a:ln/>
        </p:spPr>
      </p:sp>
      <p:sp>
        <p:nvSpPr>
          <p:cNvPr id="267267" name="Notes Placeholder 2"/>
          <p:cNvSpPr>
            <a:spLocks noGrp="1"/>
          </p:cNvSpPr>
          <p:nvPr>
            <p:ph type="body" idx="1"/>
          </p:nvPr>
        </p:nvSpPr>
        <p:spPr>
          <a:noFill/>
          <a:ln/>
        </p:spPr>
        <p:txBody>
          <a:bodyPr/>
          <a:lstStyle/>
          <a:p>
            <a:r>
              <a:rPr lang="en-CA">
                <a:ea typeface="ヒラギノ角ゴ Pro W3" charset="-128"/>
                <a:cs typeface="ヒラギノ角ゴ Pro W3" charset="-128"/>
              </a:rPr>
              <a:t>The software has the ability to run design alternatives and compare results.</a:t>
            </a:r>
          </a:p>
          <a:p>
            <a:endParaRPr lang="en-CA">
              <a:ea typeface="ヒラギノ角ゴ Pro W3" charset="-128"/>
              <a:cs typeface="ヒラギノ角ゴ Pro W3" charset="-128"/>
            </a:endParaRPr>
          </a:p>
          <a:p>
            <a:r>
              <a:rPr lang="en-CA">
                <a:ea typeface="ヒラギノ角ゴ Pro W3" charset="-128"/>
                <a:cs typeface="ヒラギノ角ゴ Pro W3" charset="-128"/>
              </a:rPr>
              <a:t>It must be noted that much effort is required to input the data, so major changes in the design will be very time consuming. There are other types of software that are more useful in seeing the passive design success and energy potential of the project at its early stages.</a:t>
            </a:r>
          </a:p>
        </p:txBody>
      </p:sp>
      <p:sp>
        <p:nvSpPr>
          <p:cNvPr id="267268" name="Slide Number Placeholder 3"/>
          <p:cNvSpPr>
            <a:spLocks noGrp="1"/>
          </p:cNvSpPr>
          <p:nvPr>
            <p:ph type="sldNum" sz="quarter" idx="5"/>
          </p:nvPr>
        </p:nvSpPr>
        <p:spPr>
          <a:noFill/>
        </p:spPr>
        <p:txBody>
          <a:bodyPr/>
          <a:lstStyle/>
          <a:p>
            <a:fld id="{41B70AD1-3B2F-B645-9E5A-2F61CB014138}" type="slidenum">
              <a:rPr lang="en-US">
                <a:latin typeface="Arial" charset="0"/>
                <a:ea typeface="ヒラギノ角ゴ Pro W3" charset="-128"/>
                <a:cs typeface="ヒラギノ角ゴ Pro W3" charset="-128"/>
              </a:rPr>
              <a:pPr/>
              <a:t>139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a:ln/>
        </p:spPr>
      </p:sp>
      <p:sp>
        <p:nvSpPr>
          <p:cNvPr id="269315" name="Notes Placeholder 2"/>
          <p:cNvSpPr>
            <a:spLocks noGrp="1"/>
          </p:cNvSpPr>
          <p:nvPr>
            <p:ph type="body" idx="1"/>
          </p:nvPr>
        </p:nvSpPr>
        <p:spPr>
          <a:noFill/>
          <a:ln/>
        </p:spPr>
        <p:txBody>
          <a:bodyPr/>
          <a:lstStyle/>
          <a:p>
            <a:r>
              <a:rPr lang="en-US" b="1">
                <a:ea typeface="ヒラギノ角ゴ Pro W3" charset="-128"/>
                <a:cs typeface="ヒラギノ角ゴ Pro W3" charset="-128"/>
              </a:rPr>
              <a:t>The Carbon Neutral Design Project Web Site</a:t>
            </a:r>
            <a:endParaRPr lang="en-CA">
              <a:ea typeface="ヒラギノ角ゴ Pro W3" charset="-128"/>
              <a:cs typeface="ヒラギノ角ゴ Pro W3" charset="-128"/>
            </a:endParaRPr>
          </a:p>
        </p:txBody>
      </p:sp>
      <p:sp>
        <p:nvSpPr>
          <p:cNvPr id="269316" name="Slide Number Placeholder 3"/>
          <p:cNvSpPr>
            <a:spLocks noGrp="1"/>
          </p:cNvSpPr>
          <p:nvPr>
            <p:ph type="sldNum" sz="quarter" idx="5"/>
          </p:nvPr>
        </p:nvSpPr>
        <p:spPr>
          <a:noFill/>
        </p:spPr>
        <p:txBody>
          <a:bodyPr/>
          <a:lstStyle/>
          <a:p>
            <a:fld id="{1888AE8C-261A-6140-A837-B79823AC4ECD}" type="slidenum">
              <a:rPr lang="en-US">
                <a:latin typeface="Arial" charset="0"/>
                <a:ea typeface="ヒラギノ角ゴ Pro W3" charset="-128"/>
                <a:cs typeface="ヒラギノ角ゴ Pro W3" charset="-128"/>
              </a:rPr>
              <a:pPr/>
              <a:t>140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p:cNvSpPr>
            <a:spLocks noGrp="1" noRot="1" noChangeAspect="1" noTextEdit="1"/>
          </p:cNvSpPr>
          <p:nvPr>
            <p:ph type="sldImg"/>
          </p:nvPr>
        </p:nvSpPr>
        <p:spPr>
          <a:ln/>
        </p:spPr>
      </p:sp>
      <p:sp>
        <p:nvSpPr>
          <p:cNvPr id="271363" name="Notes Placeholder 2"/>
          <p:cNvSpPr>
            <a:spLocks noGrp="1"/>
          </p:cNvSpPr>
          <p:nvPr>
            <p:ph type="body" idx="1"/>
          </p:nvPr>
        </p:nvSpPr>
        <p:spPr>
          <a:noFill/>
          <a:ln/>
        </p:spPr>
        <p:txBody>
          <a:bodyPr/>
          <a:lstStyle/>
          <a:p>
            <a:r>
              <a:rPr lang="en-US" b="1">
                <a:ea typeface="ヒラギノ角ゴ Pro W3" charset="-128"/>
                <a:cs typeface="ヒラギノ角ゴ Pro W3" charset="-128"/>
              </a:rPr>
              <a:t>The Carbon Neutral Design Project is</a:t>
            </a:r>
          </a:p>
          <a:p>
            <a:endParaRPr lang="en-US" b="1">
              <a:ea typeface="ヒラギノ角ゴ Pro W3" charset="-128"/>
              <a:cs typeface="ヒラギノ角ゴ Pro W3" charset="-128"/>
            </a:endParaRPr>
          </a:p>
          <a:p>
            <a:r>
              <a:rPr lang="en-US">
                <a:ea typeface="ヒラギノ角ゴ Pro W3" charset="-128"/>
                <a:cs typeface="ヒラギノ角ゴ Pro W3" charset="-128"/>
              </a:rPr>
              <a:t>A Curriculum materials project that was carried out by the</a:t>
            </a:r>
            <a:endParaRPr lang="en-CA">
              <a:ea typeface="ヒラギノ角ゴ Pro W3" charset="-128"/>
              <a:cs typeface="ヒラギノ角ゴ Pro W3" charset="-128"/>
            </a:endParaRPr>
          </a:p>
          <a:p>
            <a:r>
              <a:rPr lang="en-US">
                <a:ea typeface="ヒラギノ角ゴ Pro W3" charset="-128"/>
                <a:cs typeface="ヒラギノ角ゴ Pro W3" charset="-128"/>
              </a:rPr>
              <a:t>Society of Building Science Educators www.sbse.org</a:t>
            </a:r>
          </a:p>
          <a:p>
            <a:endParaRPr lang="en-US">
              <a:ea typeface="ヒラギノ角ゴ Pro W3" charset="-128"/>
              <a:cs typeface="ヒラギノ角ゴ Pro W3" charset="-128"/>
            </a:endParaRPr>
          </a:p>
          <a:p>
            <a:r>
              <a:rPr lang="en-US">
                <a:ea typeface="ヒラギノ角ゴ Pro W3" charset="-128"/>
                <a:cs typeface="ヒラギノ角ゴ Pro W3" charset="-128"/>
              </a:rPr>
              <a:t>It was funded by the American Institute of Architects</a:t>
            </a:r>
            <a:endParaRPr lang="en-CA">
              <a:ea typeface="ヒラギノ角ゴ Pro W3" charset="-128"/>
              <a:cs typeface="ヒラギノ角ゴ Pro W3" charset="-128"/>
            </a:endParaRPr>
          </a:p>
          <a:p>
            <a:endParaRPr lang="en-US">
              <a:ea typeface="ヒラギノ角ゴ Pro W3" charset="-128"/>
              <a:cs typeface="ヒラギノ角ゴ Pro W3" charset="-128"/>
            </a:endParaRPr>
          </a:p>
          <a:p>
            <a:r>
              <a:rPr lang="en-US">
                <a:ea typeface="ヒラギノ角ゴ Pro W3" charset="-128"/>
                <a:cs typeface="ヒラギノ角ゴ Pro W3" charset="-128"/>
              </a:rPr>
              <a:t>The Web site is dedicated to</a:t>
            </a:r>
            <a:endParaRPr lang="en-CA">
              <a:ea typeface="ヒラギノ角ゴ Pro W3" charset="-128"/>
              <a:cs typeface="ヒラギノ角ゴ Pro W3" charset="-128"/>
            </a:endParaRPr>
          </a:p>
          <a:p>
            <a:r>
              <a:rPr lang="en-US">
                <a:ea typeface="ヒラギノ角ゴ Pro W3" charset="-128"/>
                <a:cs typeface="ヒラギノ角ゴ Pro W3" charset="-128"/>
              </a:rPr>
              <a:t>	- explaining carbon neutral design</a:t>
            </a:r>
            <a:endParaRPr lang="en-CA">
              <a:ea typeface="ヒラギノ角ゴ Pro W3" charset="-128"/>
              <a:cs typeface="ヒラギノ角ゴ Pro W3" charset="-128"/>
            </a:endParaRPr>
          </a:p>
          <a:p>
            <a:r>
              <a:rPr lang="en-US">
                <a:ea typeface="ヒラギノ角ゴ Pro W3" charset="-128"/>
                <a:cs typeface="ヒラギノ角ゴ Pro W3" charset="-128"/>
              </a:rPr>
              <a:t>	- examination of building case studies</a:t>
            </a:r>
            <a:endParaRPr lang="en-CA">
              <a:ea typeface="ヒラギノ角ゴ Pro W3" charset="-128"/>
              <a:cs typeface="ヒラギノ角ゴ Pro W3" charset="-128"/>
            </a:endParaRPr>
          </a:p>
          <a:p>
            <a:r>
              <a:rPr lang="en-US">
                <a:ea typeface="ヒラギノ角ゴ Pro W3" charset="-128"/>
                <a:cs typeface="ヒラギノ角ゴ Pro W3" charset="-128"/>
              </a:rPr>
              <a:t>	- exploration of carbon calculation tools/software</a:t>
            </a:r>
            <a:endParaRPr lang="en-CA">
              <a:ea typeface="ヒラギノ角ゴ Pro W3" charset="-128"/>
              <a:cs typeface="ヒラギノ角ゴ Pro W3" charset="-128"/>
            </a:endParaRPr>
          </a:p>
          <a:p>
            <a:r>
              <a:rPr lang="en-US">
                <a:ea typeface="ヒラギノ角ゴ Pro W3" charset="-128"/>
                <a:cs typeface="ヒラギノ角ゴ Pro W3" charset="-128"/>
              </a:rPr>
              <a:t>	- exposition of teaching materials at the University level</a:t>
            </a:r>
            <a:endParaRPr lang="en-CA">
              <a:ea typeface="ヒラギノ角ゴ Pro W3" charset="-128"/>
              <a:cs typeface="ヒラギノ角ゴ Pro W3" charset="-128"/>
            </a:endParaRPr>
          </a:p>
          <a:p>
            <a:endParaRPr lang="en-US">
              <a:ea typeface="ヒラギノ角ゴ Pro W3" charset="-128"/>
              <a:cs typeface="ヒラギノ角ゴ Pro W3" charset="-128"/>
            </a:endParaRPr>
          </a:p>
          <a:p>
            <a:r>
              <a:rPr lang="en-US">
                <a:ea typeface="ヒラギノ角ゴ Pro W3" charset="-128"/>
                <a:cs typeface="ヒラギノ角ゴ Pro W3" charset="-128"/>
              </a:rPr>
              <a:t>http://www.aia.org/carbonneutraldesignproject</a:t>
            </a:r>
          </a:p>
          <a:p>
            <a:endParaRPr lang="en-CA">
              <a:ea typeface="ヒラギノ角ゴ Pro W3" charset="-128"/>
              <a:cs typeface="ヒラギノ角ゴ Pro W3" charset="-128"/>
            </a:endParaRPr>
          </a:p>
        </p:txBody>
      </p:sp>
      <p:sp>
        <p:nvSpPr>
          <p:cNvPr id="271364" name="Slide Number Placeholder 3"/>
          <p:cNvSpPr>
            <a:spLocks noGrp="1"/>
          </p:cNvSpPr>
          <p:nvPr>
            <p:ph type="sldNum" sz="quarter" idx="5"/>
          </p:nvPr>
        </p:nvSpPr>
        <p:spPr>
          <a:noFill/>
        </p:spPr>
        <p:txBody>
          <a:bodyPr/>
          <a:lstStyle/>
          <a:p>
            <a:fld id="{CBA331B5-0768-4E48-B446-1814588BF536}" type="slidenum">
              <a:rPr lang="en-US">
                <a:latin typeface="Arial" charset="0"/>
                <a:ea typeface="ヒラギノ角ゴ Pro W3" charset="-128"/>
                <a:cs typeface="ヒラギノ角ゴ Pro W3" charset="-128"/>
              </a:rPr>
              <a:pPr/>
              <a:t>141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p:cNvSpPr>
            <a:spLocks noGrp="1" noRot="1" noChangeAspect="1" noTextEdit="1"/>
          </p:cNvSpPr>
          <p:nvPr>
            <p:ph type="sldImg"/>
          </p:nvPr>
        </p:nvSpPr>
        <p:spPr>
          <a:ln/>
        </p:spPr>
      </p:sp>
      <p:sp>
        <p:nvSpPr>
          <p:cNvPr id="273411" name="Notes Placeholder 2"/>
          <p:cNvSpPr>
            <a:spLocks noGrp="1"/>
          </p:cNvSpPr>
          <p:nvPr>
            <p:ph type="body" idx="1"/>
          </p:nvPr>
        </p:nvSpPr>
        <p:spPr>
          <a:noFill/>
          <a:ln/>
        </p:spPr>
        <p:txBody>
          <a:bodyPr/>
          <a:lstStyle/>
          <a:p>
            <a:r>
              <a:rPr lang="en-CA">
                <a:ea typeface="ヒラギノ角ゴ Pro W3" charset="-128"/>
                <a:cs typeface="ヒラギノ角ゴ Pro W3" charset="-128"/>
              </a:rPr>
              <a:t>I am the person who is creating the web site. It is about 75% complete.  All of the information contained on the site is free for public use.</a:t>
            </a:r>
          </a:p>
          <a:p>
            <a:endParaRPr lang="en-CA">
              <a:ea typeface="ヒラギノ角ゴ Pro W3" charset="-128"/>
              <a:cs typeface="ヒラギノ角ゴ Pro W3" charset="-128"/>
            </a:endParaRPr>
          </a:p>
          <a:p>
            <a:r>
              <a:rPr lang="en-CA">
                <a:ea typeface="ヒラギノ角ゴ Pro W3" charset="-128"/>
                <a:cs typeface="ヒラギノ角ゴ Pro W3" charset="-128"/>
              </a:rPr>
              <a:t>The site contains teaching materials, detailed case studies, and a review of software that is currently available.</a:t>
            </a:r>
          </a:p>
        </p:txBody>
      </p:sp>
      <p:sp>
        <p:nvSpPr>
          <p:cNvPr id="273412" name="Slide Number Placeholder 3"/>
          <p:cNvSpPr>
            <a:spLocks noGrp="1"/>
          </p:cNvSpPr>
          <p:nvPr>
            <p:ph type="sldNum" sz="quarter" idx="5"/>
          </p:nvPr>
        </p:nvSpPr>
        <p:spPr>
          <a:noFill/>
        </p:spPr>
        <p:txBody>
          <a:bodyPr/>
          <a:lstStyle/>
          <a:p>
            <a:fld id="{A5F1E30F-8CA4-E047-BC17-9E167C558A57}" type="slidenum">
              <a:rPr lang="en-US">
                <a:latin typeface="Arial" charset="0"/>
                <a:ea typeface="ヒラギノ角ゴ Pro W3" charset="-128"/>
                <a:cs typeface="ヒラギノ角ゴ Pro W3" charset="-128"/>
              </a:rPr>
              <a:pPr/>
              <a:t>142</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a:ln/>
        </p:spPr>
      </p:sp>
      <p:sp>
        <p:nvSpPr>
          <p:cNvPr id="275459" name="Notes Placeholder 2"/>
          <p:cNvSpPr>
            <a:spLocks noGrp="1"/>
          </p:cNvSpPr>
          <p:nvPr>
            <p:ph type="body" idx="1"/>
          </p:nvPr>
        </p:nvSpPr>
        <p:spPr>
          <a:noFill/>
          <a:ln/>
        </p:spPr>
        <p:txBody>
          <a:bodyPr/>
          <a:lstStyle/>
          <a:p>
            <a:r>
              <a:rPr lang="en-CA">
                <a:ea typeface="ヒラギノ角ゴ Pro W3" charset="-128"/>
                <a:cs typeface="ヒラギノ角ゴ Pro W3" charset="-128"/>
              </a:rPr>
              <a:t>There are many helpful pages on the CND web site that provide both an overview of available software, as well as some opinions as to which are the best ones to use. This page is a survey of available energy and climate analysis tools.s</a:t>
            </a:r>
          </a:p>
        </p:txBody>
      </p:sp>
      <p:sp>
        <p:nvSpPr>
          <p:cNvPr id="275460" name="Slide Number Placeholder 3"/>
          <p:cNvSpPr>
            <a:spLocks noGrp="1"/>
          </p:cNvSpPr>
          <p:nvPr>
            <p:ph type="sldNum" sz="quarter" idx="5"/>
          </p:nvPr>
        </p:nvSpPr>
        <p:spPr>
          <a:noFill/>
        </p:spPr>
        <p:txBody>
          <a:bodyPr/>
          <a:lstStyle/>
          <a:p>
            <a:fld id="{FF0B2ABF-43FC-0048-A2D6-8B45465C06F1}" type="slidenum">
              <a:rPr lang="en-US">
                <a:latin typeface="Arial" charset="0"/>
                <a:ea typeface="ヒラギノ角ゴ Pro W3" charset="-128"/>
                <a:cs typeface="ヒラギノ角ゴ Pro W3" charset="-128"/>
              </a:rPr>
              <a:pPr/>
              <a:t>143</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a:ln/>
        </p:spPr>
      </p:sp>
      <p:sp>
        <p:nvSpPr>
          <p:cNvPr id="277507" name="Notes Placeholder 2"/>
          <p:cNvSpPr>
            <a:spLocks noGrp="1"/>
          </p:cNvSpPr>
          <p:nvPr>
            <p:ph type="body" idx="1"/>
          </p:nvPr>
        </p:nvSpPr>
        <p:spPr>
          <a:noFill/>
          <a:ln/>
        </p:spPr>
        <p:txBody>
          <a:bodyPr/>
          <a:lstStyle/>
          <a:p>
            <a:r>
              <a:rPr lang="en-US" b="1">
                <a:solidFill>
                  <a:schemeClr val="bg1"/>
                </a:solidFill>
                <a:ea typeface="ヒラギノ角ゴ Pro W3" charset="-128"/>
                <a:cs typeface="ヒラギノ角ゴ Pro W3" charset="-128"/>
              </a:rPr>
              <a:t>Remaining “Wicked Problems”</a:t>
            </a:r>
          </a:p>
          <a:p>
            <a:endParaRPr lang="en-US">
              <a:solidFill>
                <a:schemeClr val="bg1"/>
              </a:solidFill>
              <a:ea typeface="ヒラギノ角ゴ Pro W3" charset="-128"/>
              <a:cs typeface="ヒラギノ角ゴ Pro W3" charset="-128"/>
            </a:endParaRPr>
          </a:p>
          <a:p>
            <a:r>
              <a:rPr lang="en-US">
                <a:solidFill>
                  <a:schemeClr val="bg1"/>
                </a:solidFill>
                <a:ea typeface="ヒラギノ角ゴ Pro W3" charset="-128"/>
                <a:cs typeface="ヒラギノ角ゴ Pro W3" charset="-128"/>
              </a:rPr>
              <a:t>The study of Carbon Neutral Design is new and the means to design these buildings is far from complete. There are some very difficult problems that have yet to be solved.</a:t>
            </a:r>
            <a:endParaRPr lang="en-CA">
              <a:ea typeface="ヒラギノ角ゴ Pro W3" charset="-128"/>
              <a:cs typeface="ヒラギノ角ゴ Pro W3" charset="-128"/>
            </a:endParaRPr>
          </a:p>
        </p:txBody>
      </p:sp>
      <p:sp>
        <p:nvSpPr>
          <p:cNvPr id="277508" name="Slide Number Placeholder 3"/>
          <p:cNvSpPr>
            <a:spLocks noGrp="1"/>
          </p:cNvSpPr>
          <p:nvPr>
            <p:ph type="sldNum" sz="quarter" idx="5"/>
          </p:nvPr>
        </p:nvSpPr>
        <p:spPr>
          <a:noFill/>
        </p:spPr>
        <p:txBody>
          <a:bodyPr/>
          <a:lstStyle/>
          <a:p>
            <a:fld id="{31C8CF7B-E515-754E-A8AF-44004700852A}" type="slidenum">
              <a:rPr lang="en-US">
                <a:latin typeface="Arial" charset="0"/>
                <a:ea typeface="ヒラギノ角ゴ Pro W3" charset="-128"/>
                <a:cs typeface="ヒラギノ角ゴ Pro W3" charset="-128"/>
              </a:rPr>
              <a:pPr/>
              <a:t>144</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ln/>
        </p:spPr>
      </p:sp>
      <p:sp>
        <p:nvSpPr>
          <p:cNvPr id="279555" name="Notes Placeholder 2"/>
          <p:cNvSpPr>
            <a:spLocks noGrp="1"/>
          </p:cNvSpPr>
          <p:nvPr>
            <p:ph type="body" idx="1"/>
          </p:nvPr>
        </p:nvSpPr>
        <p:spPr>
          <a:noFill/>
          <a:ln/>
        </p:spPr>
        <p:txBody>
          <a:bodyPr/>
          <a:lstStyle/>
          <a:p>
            <a:r>
              <a:rPr lang="en-US" b="1">
                <a:solidFill>
                  <a:srgbClr val="CCCCCC"/>
                </a:solidFill>
                <a:ea typeface="ヒラギノ角ゴ Pro W3" charset="-128"/>
                <a:cs typeface="ヒラギノ角ゴ Pro W3" charset="-128"/>
              </a:rPr>
              <a:t>#1 – Building Size and Shape</a:t>
            </a:r>
          </a:p>
          <a:p>
            <a:endParaRPr lang="en-US">
              <a:solidFill>
                <a:srgbClr val="CCCCCC"/>
              </a:solidFill>
              <a:ea typeface="ヒラギノ角ゴ Pro W3" charset="-128"/>
              <a:cs typeface="ヒラギノ角ゴ Pro W3" charset="-128"/>
            </a:endParaRPr>
          </a:p>
          <a:p>
            <a:r>
              <a:rPr lang="en-US">
                <a:ea typeface="ヒラギノ角ゴ Pro W3" charset="-128"/>
                <a:cs typeface="ヒラギノ角ゴ Pro W3" charset="-128"/>
              </a:rPr>
              <a:t>Most carbon neutral or ZED buildings to date are small. In fact there are only 8 documented Zero Energy Buildings in the United States, the largest of which is 13,000 square feet.</a:t>
            </a:r>
          </a:p>
          <a:p>
            <a:r>
              <a:rPr lang="en-US">
                <a:ea typeface="ヒラギノ角ゴ Pro W3" charset="-128"/>
                <a:cs typeface="ヒラギノ角ゴ Pro W3" charset="-128"/>
              </a:rPr>
              <a:t>There are simply no ZED buildings at a large scale to examine or emulate.</a:t>
            </a:r>
          </a:p>
          <a:p>
            <a:r>
              <a:rPr lang="en-US">
                <a:ea typeface="ヒラギノ角ゴ Pro W3" charset="-128"/>
                <a:cs typeface="ヒラギノ角ゴ Pro W3" charset="-128"/>
              </a:rPr>
              <a:t>Buildings must be designed with a thin plan to allow for daylighting.</a:t>
            </a:r>
          </a:p>
          <a:p>
            <a:r>
              <a:rPr lang="en-US">
                <a:ea typeface="ヒラギノ角ゴ Pro W3" charset="-128"/>
                <a:cs typeface="ヒラギノ角ゴ Pro W3" charset="-128"/>
              </a:rPr>
              <a:t>Tall buildings will have limited roof area for the installation of PV arrays.</a:t>
            </a:r>
          </a:p>
          <a:p>
            <a:r>
              <a:rPr lang="en-US">
                <a:ea typeface="ヒラギノ角ゴ Pro W3" charset="-128"/>
                <a:cs typeface="ヒラギノ角ゴ Pro W3" charset="-128"/>
              </a:rPr>
              <a:t>Therefore, the Solar potential of wall areas needs to be studied as tall buildings will have a lot of wall area.</a:t>
            </a:r>
            <a:endParaRPr lang="en-CA">
              <a:ea typeface="ヒラギノ角ゴ Pro W3" charset="-128"/>
              <a:cs typeface="ヒラギノ角ゴ Pro W3" charset="-128"/>
            </a:endParaRPr>
          </a:p>
        </p:txBody>
      </p:sp>
      <p:sp>
        <p:nvSpPr>
          <p:cNvPr id="279556" name="Slide Number Placeholder 3"/>
          <p:cNvSpPr>
            <a:spLocks noGrp="1"/>
          </p:cNvSpPr>
          <p:nvPr>
            <p:ph type="sldNum" sz="quarter" idx="5"/>
          </p:nvPr>
        </p:nvSpPr>
        <p:spPr>
          <a:noFill/>
        </p:spPr>
        <p:txBody>
          <a:bodyPr/>
          <a:lstStyle/>
          <a:p>
            <a:fld id="{AE89B804-87CF-FE41-B083-8EFE46F486F1}" type="slidenum">
              <a:rPr lang="en-US">
                <a:latin typeface="Arial" charset="0"/>
                <a:ea typeface="ヒラギノ角ゴ Pro W3" charset="-128"/>
                <a:cs typeface="ヒラギノ角ゴ Pro W3" charset="-128"/>
              </a:rPr>
              <a:pPr/>
              <a:t>145</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a:ln/>
        </p:spPr>
      </p:sp>
      <p:sp>
        <p:nvSpPr>
          <p:cNvPr id="281603" name="Notes Placeholder 2"/>
          <p:cNvSpPr>
            <a:spLocks noGrp="1"/>
          </p:cNvSpPr>
          <p:nvPr>
            <p:ph type="body" idx="1"/>
          </p:nvPr>
        </p:nvSpPr>
        <p:spPr>
          <a:noFill/>
          <a:ln/>
        </p:spPr>
        <p:txBody>
          <a:bodyPr/>
          <a:lstStyle/>
          <a:p>
            <a:r>
              <a:rPr lang="en-US" b="1">
                <a:solidFill>
                  <a:srgbClr val="CCCCCC"/>
                </a:solidFill>
                <a:ea typeface="ヒラギノ角ゴ Pro W3" charset="-128"/>
                <a:cs typeface="ヒラギノ角ゴ Pro W3" charset="-128"/>
              </a:rPr>
              <a:t>#2 – Location</a:t>
            </a:r>
          </a:p>
          <a:p>
            <a:endParaRPr lang="en-US">
              <a:solidFill>
                <a:srgbClr val="CCCCCC"/>
              </a:solidFill>
              <a:ea typeface="ヒラギノ角ゴ Pro W3" charset="-128"/>
              <a:cs typeface="ヒラギノ角ゴ Pro W3" charset="-128"/>
            </a:endParaRPr>
          </a:p>
          <a:p>
            <a:r>
              <a:rPr lang="en-US">
                <a:ea typeface="ヒラギノ角ゴ Pro W3" charset="-128"/>
                <a:cs typeface="ヒラギノ角ゴ Pro W3" charset="-128"/>
              </a:rPr>
              <a:t>Most current ZED buildings have been constructed in rural areas.</a:t>
            </a:r>
          </a:p>
          <a:p>
            <a:r>
              <a:rPr lang="en-US">
                <a:ea typeface="ヒラギノ角ゴ Pro W3" charset="-128"/>
                <a:cs typeface="ヒラギノ角ゴ Pro W3" charset="-128"/>
              </a:rPr>
              <a:t>Rural areas have a higher potential for solar harvesting, wind harvesting, installation of renewables, fresh air, carbon sequestration through use of the property/green space than urban areas.</a:t>
            </a:r>
          </a:p>
          <a:p>
            <a:r>
              <a:rPr lang="en-US">
                <a:ea typeface="ヒラギノ角ゴ Pro W3" charset="-128"/>
                <a:cs typeface="ヒラギノ角ゴ Pro W3" charset="-128"/>
              </a:rPr>
              <a:t>Urban areas will have severe issues with overshadowing and other limits on the installation of renewables.</a:t>
            </a:r>
          </a:p>
          <a:p>
            <a:r>
              <a:rPr lang="en-US">
                <a:ea typeface="ヒラギノ角ゴ Pro W3" charset="-128"/>
                <a:cs typeface="ヒラギノ角ゴ Pro W3" charset="-128"/>
              </a:rPr>
              <a:t>Urban areas have limited site area.</a:t>
            </a:r>
          </a:p>
          <a:p>
            <a:endParaRPr lang="en-CA">
              <a:ea typeface="ヒラギノ角ゴ Pro W3" charset="-128"/>
              <a:cs typeface="ヒラギノ角ゴ Pro W3" charset="-128"/>
            </a:endParaRPr>
          </a:p>
        </p:txBody>
      </p:sp>
      <p:sp>
        <p:nvSpPr>
          <p:cNvPr id="281604" name="Slide Number Placeholder 3"/>
          <p:cNvSpPr>
            <a:spLocks noGrp="1"/>
          </p:cNvSpPr>
          <p:nvPr>
            <p:ph type="sldNum" sz="quarter" idx="5"/>
          </p:nvPr>
        </p:nvSpPr>
        <p:spPr>
          <a:noFill/>
        </p:spPr>
        <p:txBody>
          <a:bodyPr/>
          <a:lstStyle/>
          <a:p>
            <a:fld id="{7FF41563-BC00-5944-855C-9B3BA2CA45AF}" type="slidenum">
              <a:rPr lang="en-US">
                <a:latin typeface="Arial" charset="0"/>
                <a:ea typeface="ヒラギノ角ゴ Pro W3" charset="-128"/>
                <a:cs typeface="ヒラギノ角ゴ Pro W3" charset="-128"/>
              </a:rPr>
              <a:pPr/>
              <a:t>146</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p:cNvSpPr>
            <a:spLocks noGrp="1" noRot="1" noChangeAspect="1" noTextEdit="1"/>
          </p:cNvSpPr>
          <p:nvPr>
            <p:ph type="sldImg"/>
          </p:nvPr>
        </p:nvSpPr>
        <p:spPr>
          <a:ln/>
        </p:spPr>
      </p:sp>
      <p:sp>
        <p:nvSpPr>
          <p:cNvPr id="283651" name="Notes Placeholder 2"/>
          <p:cNvSpPr>
            <a:spLocks noGrp="1"/>
          </p:cNvSpPr>
          <p:nvPr>
            <p:ph type="body" idx="1"/>
          </p:nvPr>
        </p:nvSpPr>
        <p:spPr>
          <a:noFill/>
          <a:ln/>
        </p:spPr>
        <p:txBody>
          <a:bodyPr/>
          <a:lstStyle/>
          <a:p>
            <a:r>
              <a:rPr lang="en-US" b="1">
                <a:solidFill>
                  <a:srgbClr val="CCCCCC"/>
                </a:solidFill>
                <a:ea typeface="ヒラギノ角ゴ Pro W3" charset="-128"/>
                <a:cs typeface="ヒラギノ角ゴ Pro W3" charset="-128"/>
              </a:rPr>
              <a:t>#3 – Natural Ventilation</a:t>
            </a:r>
          </a:p>
          <a:p>
            <a:endParaRPr lang="en-US" b="1">
              <a:solidFill>
                <a:srgbClr val="CCCCCC"/>
              </a:solidFill>
              <a:ea typeface="ヒラギノ角ゴ Pro W3" charset="-128"/>
              <a:cs typeface="ヒラギノ角ゴ Pro W3" charset="-128"/>
            </a:endParaRPr>
          </a:p>
          <a:p>
            <a:r>
              <a:rPr lang="en-US">
                <a:ea typeface="ヒラギノ角ゴ Pro W3" charset="-128"/>
                <a:cs typeface="ヒラギノ角ゴ Pro W3" charset="-128"/>
              </a:rPr>
              <a:t>A key way to reduce the energy required to power a building is via the elimination of A/C.</a:t>
            </a:r>
          </a:p>
          <a:p>
            <a:r>
              <a:rPr lang="en-US">
                <a:ea typeface="ヒラギノ角ゴ Pro W3" charset="-128"/>
                <a:cs typeface="ヒラギノ角ゴ Pro W3" charset="-128"/>
              </a:rPr>
              <a:t>Not all buildings can tolerate the resulting humidity or fluctuations in interior environment that can result from no A/C.</a:t>
            </a:r>
          </a:p>
          <a:p>
            <a:r>
              <a:rPr lang="en-US">
                <a:ea typeface="ヒラギノ角ゴ Pro W3" charset="-128"/>
                <a:cs typeface="ヒラギノ角ゴ Pro W3" charset="-128"/>
              </a:rPr>
              <a:t>Urban environments can be too “dirty” for natural ventilation.</a:t>
            </a:r>
          </a:p>
          <a:p>
            <a:r>
              <a:rPr lang="en-US">
                <a:ea typeface="ヒラギノ角ゴ Pro W3" charset="-128"/>
                <a:cs typeface="ヒラギノ角ゴ Pro W3" charset="-128"/>
              </a:rPr>
              <a:t>Urban environments can be too noisy for natural ventilation.</a:t>
            </a:r>
          </a:p>
          <a:p>
            <a:endParaRPr lang="en-CA" b="1">
              <a:ea typeface="ヒラギノ角ゴ Pro W3" charset="-128"/>
              <a:cs typeface="ヒラギノ角ゴ Pro W3" charset="-128"/>
            </a:endParaRPr>
          </a:p>
        </p:txBody>
      </p:sp>
      <p:sp>
        <p:nvSpPr>
          <p:cNvPr id="283652" name="Slide Number Placeholder 3"/>
          <p:cNvSpPr>
            <a:spLocks noGrp="1"/>
          </p:cNvSpPr>
          <p:nvPr>
            <p:ph type="sldNum" sz="quarter" idx="5"/>
          </p:nvPr>
        </p:nvSpPr>
        <p:spPr>
          <a:noFill/>
        </p:spPr>
        <p:txBody>
          <a:bodyPr/>
          <a:lstStyle/>
          <a:p>
            <a:fld id="{4ED43659-7533-5444-B334-8EFD9E90213C}" type="slidenum">
              <a:rPr lang="en-US">
                <a:latin typeface="Arial" charset="0"/>
                <a:ea typeface="ヒラギノ角ゴ Pro W3" charset="-128"/>
                <a:cs typeface="ヒラギノ角ゴ Pro W3" charset="-128"/>
              </a:rPr>
              <a:pPr/>
              <a:t>147</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p:cNvSpPr>
            <a:spLocks noGrp="1" noRot="1" noChangeAspect="1" noTextEdit="1"/>
          </p:cNvSpPr>
          <p:nvPr>
            <p:ph type="sldImg"/>
          </p:nvPr>
        </p:nvSpPr>
        <p:spPr>
          <a:ln/>
        </p:spPr>
      </p:sp>
      <p:sp>
        <p:nvSpPr>
          <p:cNvPr id="285699" name="Notes Placeholder 2"/>
          <p:cNvSpPr>
            <a:spLocks noGrp="1"/>
          </p:cNvSpPr>
          <p:nvPr>
            <p:ph type="body" idx="1"/>
          </p:nvPr>
        </p:nvSpPr>
        <p:spPr>
          <a:noFill/>
          <a:ln/>
        </p:spPr>
        <p:txBody>
          <a:bodyPr/>
          <a:lstStyle/>
          <a:p>
            <a:r>
              <a:rPr lang="en-US" b="1">
                <a:solidFill>
                  <a:srgbClr val="CCCCCC"/>
                </a:solidFill>
                <a:ea typeface="ヒラギノ角ゴ Pro W3" charset="-128"/>
                <a:cs typeface="ヒラギノ角ゴ Pro W3" charset="-128"/>
              </a:rPr>
              <a:t>#4 – Severe climates</a:t>
            </a:r>
          </a:p>
          <a:p>
            <a:endParaRPr lang="en-US">
              <a:solidFill>
                <a:srgbClr val="CCCCCC"/>
              </a:solidFill>
              <a:ea typeface="ヒラギノ角ゴ Pro W3" charset="-128"/>
              <a:cs typeface="ヒラギノ角ゴ Pro W3" charset="-128"/>
            </a:endParaRPr>
          </a:p>
          <a:p>
            <a:r>
              <a:rPr lang="en-US">
                <a:ea typeface="ヒラギノ角ゴ Pro W3" charset="-128"/>
                <a:cs typeface="ヒラギノ角ゴ Pro W3" charset="-128"/>
              </a:rPr>
              <a:t>Severe climates will require more energy to heat and cool buildings. Carbon neutral design is much easier to accomplish in temperate or mild climates.</a:t>
            </a:r>
          </a:p>
          <a:p>
            <a:r>
              <a:rPr lang="en-US">
                <a:ea typeface="ヒラギノ角ゴ Pro W3" charset="-128"/>
                <a:cs typeface="ヒラギノ角ゴ Pro W3" charset="-128"/>
              </a:rPr>
              <a:t>Northern climates have limited solar potential for both daylighting and passive heating, so this makes it difficult to radically reduce electricity costs for lighting.</a:t>
            </a:r>
          </a:p>
          <a:p>
            <a:r>
              <a:rPr lang="en-US">
                <a:ea typeface="ヒラギノ角ゴ Pro W3" charset="-128"/>
                <a:cs typeface="ヒラギノ角ゴ Pro W3" charset="-128"/>
              </a:rPr>
              <a:t>Extreme Hot-humid climates may require additional energy to bring interior environments to a state of reasonable comfort.</a:t>
            </a:r>
          </a:p>
          <a:p>
            <a:endParaRPr lang="en-CA">
              <a:ea typeface="ヒラギノ角ゴ Pro W3" charset="-128"/>
              <a:cs typeface="ヒラギノ角ゴ Pro W3" charset="-128"/>
            </a:endParaRPr>
          </a:p>
        </p:txBody>
      </p:sp>
      <p:sp>
        <p:nvSpPr>
          <p:cNvPr id="285700" name="Slide Number Placeholder 3"/>
          <p:cNvSpPr>
            <a:spLocks noGrp="1"/>
          </p:cNvSpPr>
          <p:nvPr>
            <p:ph type="sldNum" sz="quarter" idx="5"/>
          </p:nvPr>
        </p:nvSpPr>
        <p:spPr>
          <a:noFill/>
        </p:spPr>
        <p:txBody>
          <a:bodyPr/>
          <a:lstStyle/>
          <a:p>
            <a:fld id="{448B43A1-D399-5D4A-8AEB-63BB88FBCAD0}" type="slidenum">
              <a:rPr lang="en-US">
                <a:latin typeface="Arial" charset="0"/>
                <a:ea typeface="ヒラギノ角ゴ Pro W3" charset="-128"/>
                <a:cs typeface="ヒラギノ角ゴ Pro W3" charset="-128"/>
              </a:rPr>
              <a:pPr/>
              <a:t>148</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p:cNvSpPr>
            <a:spLocks noGrp="1" noRot="1" noChangeAspect="1" noTextEdit="1"/>
          </p:cNvSpPr>
          <p:nvPr>
            <p:ph type="sldImg"/>
          </p:nvPr>
        </p:nvSpPr>
        <p:spPr>
          <a:ln/>
        </p:spPr>
      </p:sp>
      <p:sp>
        <p:nvSpPr>
          <p:cNvPr id="287747" name="Notes Placeholder 2"/>
          <p:cNvSpPr>
            <a:spLocks noGrp="1"/>
          </p:cNvSpPr>
          <p:nvPr>
            <p:ph type="body" idx="1"/>
          </p:nvPr>
        </p:nvSpPr>
        <p:spPr>
          <a:noFill/>
          <a:ln/>
        </p:spPr>
        <p:txBody>
          <a:bodyPr/>
          <a:lstStyle/>
          <a:p>
            <a:r>
              <a:rPr lang="en-US" b="1">
                <a:solidFill>
                  <a:srgbClr val="CCCCCC"/>
                </a:solidFill>
                <a:ea typeface="ヒラギノ角ゴ Pro W3" charset="-128"/>
                <a:cs typeface="ヒラギノ角ゴ Pro W3" charset="-128"/>
              </a:rPr>
              <a:t>#5 – Fee structures</a:t>
            </a:r>
          </a:p>
          <a:p>
            <a:endParaRPr lang="en-US">
              <a:solidFill>
                <a:srgbClr val="CCCCCC"/>
              </a:solidFill>
              <a:ea typeface="ヒラギノ角ゴ Pro W3" charset="-128"/>
              <a:cs typeface="ヒラギノ角ゴ Pro W3" charset="-128"/>
            </a:endParaRPr>
          </a:p>
          <a:p>
            <a:r>
              <a:rPr lang="en-US">
                <a:ea typeface="ヒラギノ角ゴ Pro W3" charset="-128"/>
                <a:cs typeface="ヒラギノ角ゴ Pro W3" charset="-128"/>
              </a:rPr>
              <a:t>The bottom line in reduction is to consider building less,</a:t>
            </a:r>
          </a:p>
          <a:p>
            <a:r>
              <a:rPr lang="en-US">
                <a:ea typeface="ヒラギノ角ゴ Pro W3" charset="-128"/>
                <a:cs typeface="ヒラギノ角ゴ Pro W3" charset="-128"/>
              </a:rPr>
              <a:t>Fees are normally based as a percentage of construction cost,</a:t>
            </a:r>
          </a:p>
          <a:p>
            <a:r>
              <a:rPr lang="en-US">
                <a:ea typeface="ヒラギノ角ゴ Pro W3" charset="-128"/>
                <a:cs typeface="ヒラギノ角ゴ Pro W3" charset="-128"/>
              </a:rPr>
              <a:t>There is then a disincentive to reduce the scope of building as it reduces income.</a:t>
            </a:r>
          </a:p>
          <a:p>
            <a:r>
              <a:rPr lang="en-US">
                <a:ea typeface="ヒラギノ角ゴ Pro W3" charset="-128"/>
                <a:cs typeface="ヒラギノ角ゴ Pro W3" charset="-128"/>
              </a:rPr>
              <a:t>So we need to find a way to link fees to energy savings. </a:t>
            </a:r>
          </a:p>
          <a:p>
            <a:r>
              <a:rPr lang="en-US">
                <a:ea typeface="ヒラギノ角ゴ Pro W3" charset="-128"/>
                <a:cs typeface="ヒラギノ角ゴ Pro W3" charset="-128"/>
              </a:rPr>
              <a:t>And we need to have additional fees to properly engineer the synchronized systems of carbon neutral buildings.</a:t>
            </a:r>
          </a:p>
          <a:p>
            <a:endParaRPr lang="en-CA">
              <a:ea typeface="ヒラギノ角ゴ Pro W3" charset="-128"/>
              <a:cs typeface="ヒラギノ角ゴ Pro W3" charset="-128"/>
            </a:endParaRPr>
          </a:p>
        </p:txBody>
      </p:sp>
      <p:sp>
        <p:nvSpPr>
          <p:cNvPr id="287748" name="Slide Number Placeholder 3"/>
          <p:cNvSpPr>
            <a:spLocks noGrp="1"/>
          </p:cNvSpPr>
          <p:nvPr>
            <p:ph type="sldNum" sz="quarter" idx="5"/>
          </p:nvPr>
        </p:nvSpPr>
        <p:spPr>
          <a:noFill/>
        </p:spPr>
        <p:txBody>
          <a:bodyPr/>
          <a:lstStyle/>
          <a:p>
            <a:fld id="{493DB89F-15ED-CD42-B301-F854C21992F8}" type="slidenum">
              <a:rPr lang="en-US">
                <a:latin typeface="Arial" charset="0"/>
                <a:ea typeface="ヒラギノ角ゴ Pro W3" charset="-128"/>
                <a:cs typeface="ヒラギノ角ゴ Pro W3" charset="-128"/>
              </a:rPr>
              <a:pPr/>
              <a:t>149</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a:ln/>
        </p:spPr>
      </p:sp>
      <p:sp>
        <p:nvSpPr>
          <p:cNvPr id="289795" name="Notes Placeholder 2"/>
          <p:cNvSpPr>
            <a:spLocks noGrp="1"/>
          </p:cNvSpPr>
          <p:nvPr>
            <p:ph type="body" idx="1"/>
          </p:nvPr>
        </p:nvSpPr>
        <p:spPr>
          <a:noFill/>
          <a:ln/>
        </p:spPr>
        <p:txBody>
          <a:bodyPr/>
          <a:lstStyle/>
          <a:p>
            <a:r>
              <a:rPr lang="en-US" b="1">
                <a:solidFill>
                  <a:srgbClr val="CCCCCC"/>
                </a:solidFill>
                <a:ea typeface="ヒラギノ角ゴ Pro W3" charset="-128"/>
                <a:cs typeface="ヒラギノ角ゴ Pro W3" charset="-128"/>
              </a:rPr>
              <a:t>#6 – Integrated Design</a:t>
            </a:r>
          </a:p>
          <a:p>
            <a:endParaRPr lang="en-US">
              <a:solidFill>
                <a:srgbClr val="CCCCCC"/>
              </a:solidFill>
              <a:ea typeface="ヒラギノ角ゴ Pro W3" charset="-128"/>
              <a:cs typeface="ヒラギノ角ゴ Pro W3" charset="-128"/>
            </a:endParaRPr>
          </a:p>
          <a:p>
            <a:r>
              <a:rPr lang="en-US">
                <a:ea typeface="ヒラギノ角ゴ Pro W3" charset="-128"/>
                <a:cs typeface="ヒラギノ角ゴ Pro W3" charset="-128"/>
              </a:rPr>
              <a:t>Carbon Neutral cannot be done without the highest level of early and continued cooperation amongst the client, architect and engineers</a:t>
            </a:r>
            <a:r>
              <a:rPr lang="en-CA">
                <a:ea typeface="ヒラギノ角ゴ Pro W3" charset="-128"/>
                <a:cs typeface="ヒラギノ角ゴ Pro W3" charset="-128"/>
              </a:rPr>
              <a:t>.</a:t>
            </a:r>
          </a:p>
          <a:p>
            <a:endParaRPr lang="en-CA">
              <a:ea typeface="ヒラギノ角ゴ Pro W3" charset="-128"/>
              <a:cs typeface="ヒラギノ角ゴ Pro W3" charset="-128"/>
            </a:endParaRPr>
          </a:p>
          <a:p>
            <a:r>
              <a:rPr lang="en-CA">
                <a:ea typeface="ヒラギノ角ゴ Pro W3" charset="-128"/>
                <a:cs typeface="ヒラギノ角ゴ Pro W3" charset="-128"/>
              </a:rPr>
              <a:t>This is not always possible with all architectural practices, clients and engineering consultants.</a:t>
            </a:r>
            <a:endParaRPr lang="en-US">
              <a:ea typeface="ヒラギノ角ゴ Pro W3" charset="-128"/>
              <a:cs typeface="ヒラギノ角ゴ Pro W3" charset="-128"/>
            </a:endParaRPr>
          </a:p>
        </p:txBody>
      </p:sp>
      <p:sp>
        <p:nvSpPr>
          <p:cNvPr id="289796" name="Slide Number Placeholder 3"/>
          <p:cNvSpPr>
            <a:spLocks noGrp="1"/>
          </p:cNvSpPr>
          <p:nvPr>
            <p:ph type="sldNum" sz="quarter" idx="5"/>
          </p:nvPr>
        </p:nvSpPr>
        <p:spPr>
          <a:noFill/>
        </p:spPr>
        <p:txBody>
          <a:bodyPr/>
          <a:lstStyle/>
          <a:p>
            <a:fld id="{68A5E199-6DB5-754F-B918-76DE1EAB36B9}" type="slidenum">
              <a:rPr lang="en-US">
                <a:latin typeface="Arial" charset="0"/>
                <a:ea typeface="ヒラギノ角ゴ Pro W3" charset="-128"/>
                <a:cs typeface="ヒラギノ角ゴ Pro W3" charset="-128"/>
              </a:rPr>
              <a:pPr/>
              <a:t>150</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p:cNvSpPr>
            <a:spLocks noGrp="1" noRot="1" noChangeAspect="1" noTextEdit="1"/>
          </p:cNvSpPr>
          <p:nvPr>
            <p:ph type="sldImg"/>
          </p:nvPr>
        </p:nvSpPr>
        <p:spPr>
          <a:ln/>
        </p:spPr>
      </p:sp>
      <p:sp>
        <p:nvSpPr>
          <p:cNvPr id="291843" name="Notes Placeholder 2"/>
          <p:cNvSpPr>
            <a:spLocks noGrp="1"/>
          </p:cNvSpPr>
          <p:nvPr>
            <p:ph type="body" idx="1"/>
          </p:nvPr>
        </p:nvSpPr>
        <p:spPr>
          <a:noFill/>
          <a:ln/>
        </p:spPr>
        <p:txBody>
          <a:bodyPr/>
          <a:lstStyle/>
          <a:p>
            <a:r>
              <a:rPr lang="en-CA">
                <a:ea typeface="ヒラギノ角ゴ Pro W3" charset="-128"/>
                <a:cs typeface="ヒラギノ角ゴ Pro W3" charset="-128"/>
              </a:rPr>
              <a:t>Thank you!</a:t>
            </a:r>
          </a:p>
        </p:txBody>
      </p:sp>
      <p:sp>
        <p:nvSpPr>
          <p:cNvPr id="291844" name="Slide Number Placeholder 3"/>
          <p:cNvSpPr>
            <a:spLocks noGrp="1"/>
          </p:cNvSpPr>
          <p:nvPr>
            <p:ph type="sldNum" sz="quarter" idx="5"/>
          </p:nvPr>
        </p:nvSpPr>
        <p:spPr>
          <a:noFill/>
        </p:spPr>
        <p:txBody>
          <a:bodyPr/>
          <a:lstStyle/>
          <a:p>
            <a:fld id="{912B05CB-6348-DA48-80AA-E6BA168C55C5}" type="slidenum">
              <a:rPr lang="en-US">
                <a:latin typeface="Arial" charset="0"/>
                <a:ea typeface="ヒラギノ角ゴ Pro W3" charset="-128"/>
                <a:cs typeface="ヒラギノ角ゴ Pro W3" charset="-128"/>
              </a:rPr>
              <a:pPr/>
              <a:t>151</a:t>
            </a:fld>
            <a:endParaRPr lang="en-US">
              <a:latin typeface="Arial" charset="0"/>
              <a:ea typeface="ヒラギノ角ゴ Pro W3" charset="-128"/>
              <a:cs typeface="ヒラギノ角ゴ Pro W3" charset="-128"/>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D3CB18DD-1A00-704A-A05B-0CA65F140F0D}" type="slidenum">
              <a:rPr lang="en-US">
                <a:latin typeface="Arial" charset="0"/>
                <a:ea typeface="ヒラギノ角ゴ Pro W3" charset="-128"/>
                <a:cs typeface="ヒラギノ角ゴ Pro W3" charset="-128"/>
              </a:rPr>
              <a:pPr/>
              <a:t>152</a:t>
            </a:fld>
            <a:endParaRPr lang="en-US">
              <a:latin typeface="Arial" charset="0"/>
              <a:ea typeface="ヒラギノ角ゴ Pro W3" charset="-128"/>
              <a:cs typeface="ヒラギノ角ゴ Pro W3" charset="-128"/>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pPr eaLnBrk="1" hangingPunct="1"/>
            <a:r>
              <a:rPr lang="en-US" b="1">
                <a:ea typeface="ヒラギノ角ゴ Pro W3" charset="-128"/>
                <a:cs typeface="ヒラギノ角ゴ Pro W3" charset="-128"/>
              </a:rPr>
              <a:t>Contact Information</a:t>
            </a:r>
          </a:p>
          <a:p>
            <a:pPr eaLnBrk="1" hangingPunct="1"/>
            <a:endParaRPr lang="en-US" b="1">
              <a:ea typeface="ヒラギノ角ゴ Pro W3" charset="-128"/>
              <a:cs typeface="ヒラギノ角ゴ Pro W3" charset="-128"/>
            </a:endParaRPr>
          </a:p>
          <a:p>
            <a:pPr eaLnBrk="1" hangingPunct="1"/>
            <a:r>
              <a:rPr lang="en-US" b="1">
                <a:ea typeface="ヒラギノ角ゴ Pro W3" charset="-128"/>
                <a:cs typeface="ヒラギノ角ゴ Pro W3" charset="-128"/>
              </a:rPr>
              <a:t>Terri Meyer Boake</a:t>
            </a:r>
            <a:r>
              <a:rPr lang="en-US">
                <a:ea typeface="ヒラギノ角ゴ Pro W3" charset="-128"/>
                <a:cs typeface="ヒラギノ角ゴ Pro W3" charset="-128"/>
              </a:rPr>
              <a:t>, BES, BArch, MArch, LEED AP</a:t>
            </a:r>
            <a:br>
              <a:rPr lang="en-US">
                <a:ea typeface="ヒラギノ角ゴ Pro W3" charset="-128"/>
                <a:cs typeface="ヒラギノ角ゴ Pro W3" charset="-128"/>
              </a:rPr>
            </a:br>
            <a:r>
              <a:rPr lang="en-US">
                <a:ea typeface="ヒラギノ角ゴ Pro W3" charset="-128"/>
                <a:cs typeface="ヒラギノ角ゴ Pro W3" charset="-128"/>
              </a:rPr>
              <a:t>Associate Director, School of Architecture, University of Waterloo | President Society of Building Science Educators</a:t>
            </a:r>
            <a:endParaRPr lang="en-CA">
              <a:ea typeface="ヒラギノ角ゴ Pro W3" charset="-128"/>
              <a:cs typeface="ヒラギノ角ゴ Pro W3" charset="-128"/>
            </a:endParaRPr>
          </a:p>
          <a:p>
            <a:pPr eaLnBrk="1" hangingPunct="1"/>
            <a:r>
              <a:rPr lang="en-US">
                <a:ea typeface="ヒラギノ角ゴ Pro W3" charset="-128"/>
                <a:cs typeface="ヒラギノ角ゴ Pro W3" charset="-128"/>
              </a:rPr>
              <a:t>tboake@uwaterloo.ca</a:t>
            </a:r>
          </a:p>
          <a:p>
            <a:pPr eaLnBrk="1" hangingPunct="1"/>
            <a:endParaRPr lang="en-US">
              <a:ea typeface="ヒラギノ角ゴ Pro W3" charset="-128"/>
              <a:cs typeface="ヒラギノ角ゴ Pro W3" charset="-128"/>
            </a:endParaRPr>
          </a:p>
          <a:p>
            <a:pPr eaLnBrk="1" hangingPunct="1"/>
            <a:r>
              <a:rPr lang="en-CA">
                <a:ea typeface="ヒラギノ角ゴ Pro W3" charset="-128"/>
                <a:cs typeface="ヒラギノ角ゴ Pro W3" charset="-128"/>
              </a:rPr>
              <a:t>My website:</a:t>
            </a:r>
          </a:p>
          <a:p>
            <a:pPr eaLnBrk="1" hangingPunct="1"/>
            <a:r>
              <a:rPr lang="en-US">
                <a:ea typeface="ヒラギノ角ゴ Pro W3" charset="-128"/>
                <a:cs typeface="ヒラギノ角ゴ Pro W3" charset="-128"/>
              </a:rPr>
              <a:t>http://www.architecture.uwaterloo.ca/faculty_projects/terri/</a:t>
            </a:r>
          </a:p>
          <a:p>
            <a:pPr eaLnBrk="1" hangingPunct="1"/>
            <a:endParaRPr lang="en-US">
              <a:ea typeface="ヒラギノ角ゴ Pro W3" charset="-128"/>
              <a:cs typeface="ヒラギノ角ゴ Pro W3" charset="-128"/>
            </a:endParaRPr>
          </a:p>
          <a:p>
            <a:pPr eaLnBrk="1" hangingPunct="1"/>
            <a:endParaRPr lang="en-US">
              <a:ea typeface="ヒラギノ角ゴ Pro W3" charset="-128"/>
              <a:cs typeface="ヒラギノ角ゴ Pro W3" charset="-128"/>
            </a:endParaRPr>
          </a:p>
          <a:p>
            <a:pPr eaLnBrk="1" hangingPunct="1"/>
            <a:r>
              <a:rPr lang="en-US">
                <a:ea typeface="ヒラギノ角ゴ Pro W3" charset="-128"/>
                <a:cs typeface="ヒラギノ角ゴ Pro W3" charset="-128"/>
              </a:rPr>
              <a:t>Carbon Neutral Design Project Web Site:</a:t>
            </a:r>
          </a:p>
          <a:p>
            <a:pPr eaLnBrk="1" hangingPunct="1"/>
            <a:r>
              <a:rPr lang="en-US">
                <a:ea typeface="ヒラギノ角ゴ Pro W3" charset="-128"/>
                <a:cs typeface="ヒラギノ角ゴ Pro W3" charset="-128"/>
              </a:rPr>
              <a:t>http://www.aia.org/carbonneutraldesignproject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bwMode="auto">
          <a:xfrm>
            <a:off x="-76200" y="0"/>
            <a:ext cx="1371600" cy="6858000"/>
          </a:xfrm>
          <a:prstGeom prst="rect">
            <a:avLst/>
          </a:prstGeom>
          <a:solidFill>
            <a:srgbClr val="29D033"/>
          </a:solidFill>
          <a:ln w="9525" cap="flat" cmpd="sng" algn="ctr">
            <a:solidFill>
              <a:srgbClr val="29D033"/>
            </a:solidFill>
            <a:prstDash val="solid"/>
            <a:round/>
            <a:headEnd type="none" w="med" len="med"/>
            <a:tailEnd type="none" w="med" len="med"/>
          </a:ln>
          <a:effectLst/>
        </p:spPr>
        <p:txBody>
          <a:bodyPr/>
          <a:lstStyle/>
          <a:p>
            <a:pPr eaLnBrk="0" hangingPunct="0">
              <a:defRPr/>
            </a:pPr>
            <a:endParaRPr lang="en-US">
              <a:ea typeface="ヒラギノ角ゴ Pro W3" pitchFamily="-128" charset="-128"/>
              <a:cs typeface="+mn-cs"/>
            </a:endParaRPr>
          </a:p>
        </p:txBody>
      </p:sp>
      <p:sp>
        <p:nvSpPr>
          <p:cNvPr id="3074" name="Rectangle 2"/>
          <p:cNvSpPr>
            <a:spLocks noGrp="1" noChangeArrowheads="1"/>
          </p:cNvSpPr>
          <p:nvPr>
            <p:ph type="ctrTitle"/>
          </p:nvPr>
        </p:nvSpPr>
        <p:spPr>
          <a:xfrm>
            <a:off x="1295400" y="4038600"/>
            <a:ext cx="6858000" cy="9906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295400" y="5105400"/>
            <a:ext cx="6858000" cy="381000"/>
          </a:xfrm>
        </p:spPr>
        <p:txBody>
          <a:bodyPr/>
          <a:lstStyle>
            <a:lvl1pPr>
              <a:defRPr baseline="2000">
                <a:solidFill>
                  <a:schemeClr val="tx1"/>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bwMode="auto">
          <a:xfrm>
            <a:off x="-76200" y="0"/>
            <a:ext cx="1371600" cy="6858000"/>
          </a:xfrm>
          <a:prstGeom prst="rect">
            <a:avLst/>
          </a:prstGeom>
          <a:solidFill>
            <a:srgbClr val="29D033"/>
          </a:solidFill>
          <a:ln w="9525" cap="flat" cmpd="sng" algn="ctr">
            <a:solidFill>
              <a:srgbClr val="29D033"/>
            </a:solidFill>
            <a:prstDash val="solid"/>
            <a:round/>
            <a:headEnd type="none" w="med" len="med"/>
            <a:tailEnd type="none" w="med" len="med"/>
          </a:ln>
          <a:effectLst/>
        </p:spPr>
        <p:txBody>
          <a:bodyPr/>
          <a:lstStyle/>
          <a:p>
            <a:pPr eaLnBrk="0" hangingPunct="0">
              <a:defRPr/>
            </a:pPr>
            <a:endParaRPr lang="en-US">
              <a:ea typeface="ヒラギノ角ゴ Pro W3" pitchFamily="-128" charset="-128"/>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295400"/>
            <a:ext cx="3505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295400"/>
            <a:ext cx="3505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81000"/>
            <a:ext cx="17907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381000"/>
            <a:ext cx="5219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685800" y="6248400"/>
            <a:ext cx="54102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381000"/>
            <a:ext cx="71628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2"/>
          <p:cNvSpPr>
            <a:spLocks noGrp="1" noChangeArrowheads="1"/>
          </p:cNvSpPr>
          <p:nvPr>
            <p:ph type="body" idx="1"/>
          </p:nvPr>
        </p:nvSpPr>
        <p:spPr bwMode="auto">
          <a:xfrm>
            <a:off x="1295400" y="1295400"/>
            <a:ext cx="71628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13" descr="AIA08_Strip1_vert"/>
          <p:cNvPicPr>
            <a:picLocks noChangeAspect="1" noChangeArrowheads="1"/>
          </p:cNvPicPr>
          <p:nvPr userDrawn="1"/>
        </p:nvPicPr>
        <p:blipFill>
          <a:blip r:embed="rId14" cstate="print"/>
          <a:srcRect/>
          <a:stretch>
            <a:fillRect/>
          </a:stretch>
        </p:blipFill>
        <p:spPr bwMode="auto">
          <a:xfrm>
            <a:off x="-11113" y="0"/>
            <a:ext cx="1077913" cy="6858000"/>
          </a:xfrm>
          <a:prstGeom prst="rect">
            <a:avLst/>
          </a:prstGeom>
          <a:noFill/>
          <a:ln w="9525">
            <a:noFill/>
            <a:miter lim="800000"/>
            <a:headEnd/>
            <a:tailEnd/>
          </a:ln>
        </p:spPr>
      </p:pic>
      <p:sp>
        <p:nvSpPr>
          <p:cNvPr id="5" name="Rectangle 4"/>
          <p:cNvSpPr/>
          <p:nvPr userDrawn="1"/>
        </p:nvSpPr>
        <p:spPr bwMode="auto">
          <a:xfrm>
            <a:off x="-76200" y="0"/>
            <a:ext cx="1371600" cy="6858000"/>
          </a:xfrm>
          <a:prstGeom prst="rect">
            <a:avLst/>
          </a:prstGeom>
          <a:solidFill>
            <a:srgbClr val="29D033"/>
          </a:solidFill>
          <a:ln w="9525" cap="flat" cmpd="sng" algn="ctr">
            <a:solidFill>
              <a:srgbClr val="29D033"/>
            </a:solidFill>
            <a:prstDash val="solid"/>
            <a:round/>
            <a:headEnd type="none" w="med" len="med"/>
            <a:tailEnd type="none" w="med" len="med"/>
          </a:ln>
          <a:effectLst/>
        </p:spPr>
        <p:txBody>
          <a:bodyPr/>
          <a:lstStyle/>
          <a:p>
            <a:pPr eaLnBrk="0" hangingPunct="0">
              <a:defRPr/>
            </a:pPr>
            <a:endParaRPr lang="en-US">
              <a:ea typeface="ヒラギノ角ゴ Pro W3" pitchFamily="-128" charset="-128"/>
              <a:cs typeface="+mn-cs"/>
            </a:endParaRP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5" r:id="rId12"/>
  </p:sldLayoutIdLst>
  <p:txStyles>
    <p:titleStyle>
      <a:lvl1pPr algn="l" rtl="0" eaLnBrk="0" fontAlgn="base" hangingPunct="0">
        <a:spcBef>
          <a:spcPct val="0"/>
        </a:spcBef>
        <a:spcAft>
          <a:spcPct val="0"/>
        </a:spcAft>
        <a:defRPr sz="3000" b="1">
          <a:solidFill>
            <a:srgbClr val="787878"/>
          </a:solidFill>
          <a:latin typeface="+mj-lt"/>
          <a:ea typeface="+mj-ea"/>
          <a:cs typeface="ヒラギノ角ゴ Pro W3" pitchFamily="-111" charset="-128"/>
        </a:defRPr>
      </a:lvl1pPr>
      <a:lvl2pPr algn="l" rtl="0" eaLnBrk="0" fontAlgn="base" hangingPunct="0">
        <a:spcBef>
          <a:spcPct val="0"/>
        </a:spcBef>
        <a:spcAft>
          <a:spcPct val="0"/>
        </a:spcAft>
        <a:defRPr sz="3000" b="1">
          <a:solidFill>
            <a:srgbClr val="787878"/>
          </a:solidFill>
          <a:latin typeface="Arial" charset="0"/>
          <a:ea typeface="ヒラギノ角ゴ Pro W3" pitchFamily="-128" charset="-128"/>
          <a:cs typeface="ヒラギノ角ゴ Pro W3" pitchFamily="-111" charset="-128"/>
        </a:defRPr>
      </a:lvl2pPr>
      <a:lvl3pPr algn="l" rtl="0" eaLnBrk="0" fontAlgn="base" hangingPunct="0">
        <a:spcBef>
          <a:spcPct val="0"/>
        </a:spcBef>
        <a:spcAft>
          <a:spcPct val="0"/>
        </a:spcAft>
        <a:defRPr sz="3000" b="1">
          <a:solidFill>
            <a:srgbClr val="787878"/>
          </a:solidFill>
          <a:latin typeface="Arial" charset="0"/>
          <a:ea typeface="ヒラギノ角ゴ Pro W3" pitchFamily="-128" charset="-128"/>
          <a:cs typeface="ヒラギノ角ゴ Pro W3" pitchFamily="-111" charset="-128"/>
        </a:defRPr>
      </a:lvl3pPr>
      <a:lvl4pPr algn="l" rtl="0" eaLnBrk="0" fontAlgn="base" hangingPunct="0">
        <a:spcBef>
          <a:spcPct val="0"/>
        </a:spcBef>
        <a:spcAft>
          <a:spcPct val="0"/>
        </a:spcAft>
        <a:defRPr sz="3000" b="1">
          <a:solidFill>
            <a:srgbClr val="787878"/>
          </a:solidFill>
          <a:latin typeface="Arial" charset="0"/>
          <a:ea typeface="ヒラギノ角ゴ Pro W3" pitchFamily="-128" charset="-128"/>
          <a:cs typeface="ヒラギノ角ゴ Pro W3" pitchFamily="-111" charset="-128"/>
        </a:defRPr>
      </a:lvl4pPr>
      <a:lvl5pPr algn="l" rtl="0" eaLnBrk="0" fontAlgn="base" hangingPunct="0">
        <a:spcBef>
          <a:spcPct val="0"/>
        </a:spcBef>
        <a:spcAft>
          <a:spcPct val="0"/>
        </a:spcAft>
        <a:defRPr sz="3000" b="1">
          <a:solidFill>
            <a:srgbClr val="787878"/>
          </a:solidFill>
          <a:latin typeface="Arial" charset="0"/>
          <a:ea typeface="ヒラギノ角ゴ Pro W3" pitchFamily="-128" charset="-128"/>
          <a:cs typeface="ヒラギノ角ゴ Pro W3" pitchFamily="-111" charset="-128"/>
        </a:defRPr>
      </a:lvl5pPr>
      <a:lvl6pPr marL="457200" algn="l" rtl="0" fontAlgn="base">
        <a:spcBef>
          <a:spcPct val="0"/>
        </a:spcBef>
        <a:spcAft>
          <a:spcPct val="0"/>
        </a:spcAft>
        <a:defRPr sz="3000" b="1">
          <a:solidFill>
            <a:srgbClr val="787878"/>
          </a:solidFill>
          <a:latin typeface="Arial" charset="0"/>
          <a:ea typeface="ヒラギノ角ゴ Pro W3" pitchFamily="-128" charset="-128"/>
        </a:defRPr>
      </a:lvl6pPr>
      <a:lvl7pPr marL="914400" algn="l" rtl="0" fontAlgn="base">
        <a:spcBef>
          <a:spcPct val="0"/>
        </a:spcBef>
        <a:spcAft>
          <a:spcPct val="0"/>
        </a:spcAft>
        <a:defRPr sz="3000" b="1">
          <a:solidFill>
            <a:srgbClr val="787878"/>
          </a:solidFill>
          <a:latin typeface="Arial" charset="0"/>
          <a:ea typeface="ヒラギノ角ゴ Pro W3" pitchFamily="-128" charset="-128"/>
        </a:defRPr>
      </a:lvl7pPr>
      <a:lvl8pPr marL="1371600" algn="l" rtl="0" fontAlgn="base">
        <a:spcBef>
          <a:spcPct val="0"/>
        </a:spcBef>
        <a:spcAft>
          <a:spcPct val="0"/>
        </a:spcAft>
        <a:defRPr sz="3000" b="1">
          <a:solidFill>
            <a:srgbClr val="787878"/>
          </a:solidFill>
          <a:latin typeface="Arial" charset="0"/>
          <a:ea typeface="ヒラギノ角ゴ Pro W3" pitchFamily="-128" charset="-128"/>
        </a:defRPr>
      </a:lvl8pPr>
      <a:lvl9pPr marL="1828800" algn="l" rtl="0" fontAlgn="base">
        <a:spcBef>
          <a:spcPct val="0"/>
        </a:spcBef>
        <a:spcAft>
          <a:spcPct val="0"/>
        </a:spcAft>
        <a:defRPr sz="3000" b="1">
          <a:solidFill>
            <a:srgbClr val="787878"/>
          </a:solidFill>
          <a:latin typeface="Arial" charset="0"/>
          <a:ea typeface="ヒラギノ角ゴ Pro W3" pitchFamily="-128" charset="-128"/>
        </a:defRPr>
      </a:lvl9pPr>
    </p:titleStyle>
    <p:bodyStyle>
      <a:lvl1pPr marL="342900" indent="-342900" algn="l" rtl="0" eaLnBrk="0" fontAlgn="base" hangingPunct="0">
        <a:lnSpc>
          <a:spcPct val="110000"/>
        </a:lnSpc>
        <a:spcBef>
          <a:spcPct val="20000"/>
        </a:spcBef>
        <a:spcAft>
          <a:spcPct val="0"/>
        </a:spcAft>
        <a:defRPr sz="2400">
          <a:solidFill>
            <a:srgbClr val="646464"/>
          </a:solidFill>
          <a:latin typeface="+mn-lt"/>
          <a:ea typeface="+mn-ea"/>
          <a:cs typeface="ヒラギノ角ゴ Pro W3" pitchFamily="-111" charset="-128"/>
        </a:defRPr>
      </a:lvl1pPr>
      <a:lvl2pPr marL="114300" indent="342900" algn="l" rtl="0" eaLnBrk="0" fontAlgn="base" hangingPunct="0">
        <a:lnSpc>
          <a:spcPct val="120000"/>
        </a:lnSpc>
        <a:spcBef>
          <a:spcPct val="20000"/>
        </a:spcBef>
        <a:spcAft>
          <a:spcPct val="0"/>
        </a:spcAft>
        <a:defRPr b="1">
          <a:solidFill>
            <a:srgbClr val="262626"/>
          </a:solidFill>
          <a:latin typeface="+mn-lt"/>
          <a:ea typeface="+mn-ea"/>
          <a:cs typeface="ヒラギノ角ゴ Pro W3" pitchFamily="-111" charset="-128"/>
        </a:defRPr>
      </a:lvl2pPr>
      <a:lvl3pPr marL="457200" indent="-228600" algn="l" rtl="0" eaLnBrk="0" fontAlgn="base" hangingPunct="0">
        <a:lnSpc>
          <a:spcPct val="90000"/>
        </a:lnSpc>
        <a:spcBef>
          <a:spcPct val="20000"/>
        </a:spcBef>
        <a:spcAft>
          <a:spcPct val="0"/>
        </a:spcAft>
        <a:buChar char="•"/>
        <a:defRPr sz="2000">
          <a:solidFill>
            <a:srgbClr val="262626"/>
          </a:solidFill>
          <a:latin typeface="+mn-lt"/>
          <a:ea typeface="+mn-ea"/>
          <a:cs typeface="ヒラギノ角ゴ Pro W3" pitchFamily="-111" charset="-128"/>
        </a:defRPr>
      </a:lvl3pPr>
      <a:lvl4pPr marL="850900" indent="-279400" algn="l" rtl="0" eaLnBrk="0" fontAlgn="base" hangingPunct="0">
        <a:spcBef>
          <a:spcPct val="20000"/>
        </a:spcBef>
        <a:spcAft>
          <a:spcPct val="0"/>
        </a:spcAft>
        <a:defRPr sz="2000">
          <a:solidFill>
            <a:srgbClr val="262626"/>
          </a:solidFill>
          <a:latin typeface="+mn-lt"/>
          <a:ea typeface="+mn-ea"/>
          <a:cs typeface="ヒラギノ角ゴ Pro W3" pitchFamily="-111" charset="-128"/>
        </a:defRPr>
      </a:lvl4pPr>
      <a:lvl5pPr marL="2311400" indent="-1346200" algn="l" rtl="0" eaLnBrk="0" fontAlgn="base" hangingPunct="0">
        <a:spcBef>
          <a:spcPct val="20000"/>
        </a:spcBef>
        <a:spcAft>
          <a:spcPct val="0"/>
        </a:spcAft>
        <a:defRPr sz="2000">
          <a:solidFill>
            <a:srgbClr val="262626"/>
          </a:solidFill>
          <a:latin typeface="+mn-lt"/>
          <a:ea typeface="+mn-ea"/>
          <a:cs typeface="ヒラギノ角ゴ Pro W3" pitchFamily="-111" charset="-128"/>
        </a:defRPr>
      </a:lvl5pPr>
      <a:lvl6pPr marL="2768600" indent="-1346200" algn="l" rtl="0" fontAlgn="base">
        <a:spcBef>
          <a:spcPct val="20000"/>
        </a:spcBef>
        <a:spcAft>
          <a:spcPct val="0"/>
        </a:spcAft>
        <a:defRPr sz="2000">
          <a:solidFill>
            <a:srgbClr val="262626"/>
          </a:solidFill>
          <a:latin typeface="+mn-lt"/>
          <a:ea typeface="+mn-ea"/>
        </a:defRPr>
      </a:lvl6pPr>
      <a:lvl7pPr marL="3225800" indent="-1346200" algn="l" rtl="0" fontAlgn="base">
        <a:spcBef>
          <a:spcPct val="20000"/>
        </a:spcBef>
        <a:spcAft>
          <a:spcPct val="0"/>
        </a:spcAft>
        <a:defRPr sz="2000">
          <a:solidFill>
            <a:srgbClr val="262626"/>
          </a:solidFill>
          <a:latin typeface="+mn-lt"/>
          <a:ea typeface="+mn-ea"/>
        </a:defRPr>
      </a:lvl7pPr>
      <a:lvl8pPr marL="3683000" indent="-1346200" algn="l" rtl="0" fontAlgn="base">
        <a:spcBef>
          <a:spcPct val="20000"/>
        </a:spcBef>
        <a:spcAft>
          <a:spcPct val="0"/>
        </a:spcAft>
        <a:defRPr sz="2000">
          <a:solidFill>
            <a:srgbClr val="262626"/>
          </a:solidFill>
          <a:latin typeface="+mn-lt"/>
          <a:ea typeface="+mn-ea"/>
        </a:defRPr>
      </a:lvl8pPr>
      <a:lvl9pPr marL="4140200" indent="-1346200" algn="l" rtl="0" fontAlgn="base">
        <a:spcBef>
          <a:spcPct val="20000"/>
        </a:spcBef>
        <a:spcAft>
          <a:spcPct val="0"/>
        </a:spcAft>
        <a:defRPr sz="2000">
          <a:solidFill>
            <a:srgbClr val="262626"/>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architecture2030.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hyperlink" Target="http://www.arch.hku.hk/~cmhui/teach/65747-Xd.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buildcarbonneutral.or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buildcarbonneutral.or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ycleoflife.ca/kids/education.ht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5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5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jpeg"/></Relationships>
</file>

<file path=ppt/slides/_rels/slide5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jpeg"/></Relationships>
</file>

<file path=ppt/slides/_rels/slide5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5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6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6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6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109.jpeg"/><Relationship Id="rId4" Type="http://schemas.openxmlformats.org/officeDocument/2006/relationships/image" Target="../media/image108.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2.png"/></Relationships>
</file>

<file path=ppt/slides/_rels/slide7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14.jpeg"/></Relationships>
</file>

<file path=ppt/slides/_rels/slide7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16.jpeg"/></Relationships>
</file>

<file path=ppt/slides/_rels/slide7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18.jpeg"/></Relationships>
</file>

<file path=ppt/slides/_rels/slide7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20.jpeg"/></Relationships>
</file>

<file path=ppt/slides/_rels/slide8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22.jpeg"/></Relationships>
</file>

<file path=ppt/slides/_rels/slide8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8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30.jpeg"/><Relationship Id="rId4" Type="http://schemas.openxmlformats.org/officeDocument/2006/relationships/oleObject" Target="../embeddings/Microsoft_Office_Excel_97-2003_Worksheet7.xls"/></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9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34.jpeg"/></Relationships>
</file>

<file path=ppt/slides/_rels/slide9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9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141.jpeg"/><Relationship Id="rId4" Type="http://schemas.openxmlformats.org/officeDocument/2006/relationships/image" Target="../media/image145.jpeg"/></Relationships>
</file>

<file path=ppt/slides/_rels/slide10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148.jpeg"/><Relationship Id="rId4" Type="http://schemas.openxmlformats.org/officeDocument/2006/relationships/image" Target="../media/image147.jpeg"/></Relationships>
</file>

<file path=ppt/slides/_rels/slide10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150.jpeg"/><Relationship Id="rId4" Type="http://schemas.openxmlformats.org/officeDocument/2006/relationships/image" Target="../media/image149.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15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155.jpeg"/><Relationship Id="rId4" Type="http://schemas.openxmlformats.org/officeDocument/2006/relationships/image" Target="../media/image15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157.jpeg"/></Relationships>
</file>

<file path=ppt/slides/_rels/slide10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159.jpeg"/></Relationships>
</file>

<file path=ppt/slides/_rels/slide109.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162.jpeg"/><Relationship Id="rId4" Type="http://schemas.openxmlformats.org/officeDocument/2006/relationships/image" Target="../media/image16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www.aldoleopold.org/legacycenter/carbonneutral.html" TargetMode="External"/><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openxmlformats.org/officeDocument/2006/relationships/image" Target="../media/image164.jpeg"/><Relationship Id="rId4" Type="http://schemas.openxmlformats.org/officeDocument/2006/relationships/hyperlink" Target="http://leedcasestudies.usgbc.org/overview.cfm?ProjectID=946"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10.xml"/><Relationship Id="rId1" Type="http://schemas.openxmlformats.org/officeDocument/2006/relationships/slideLayout" Target="../slideLayouts/slideLayout2.xml"/><Relationship Id="rId5" Type="http://schemas.openxmlformats.org/officeDocument/2006/relationships/hyperlink" Target="http://footprint.wwf.org.uk/" TargetMode="External"/><Relationship Id="rId4" Type="http://schemas.openxmlformats.org/officeDocument/2006/relationships/image" Target="../media/image168.jpeg"/></Relationships>
</file>

<file path=ppt/slides/_rels/slide128.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hyperlink" Target="http://www.carbonfootprint.com/"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hyperlink" Target="http://www.zerofootprint.net/"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hyperlink" Target="http://www.myfootprint.org/"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www.buildcarbonneutral.org/" TargetMode="External"/><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172.jpeg"/></Relationships>
</file>

<file path=ppt/slides/_rels/slide132.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hyperlink" Target="http://www.greenbuildingstudio.com/" TargetMode="External"/></Relationships>
</file>

<file path=ppt/slides/_rels/slide137.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hyperlink" Target="http://www.sbse.org/" TargetMode="External"/><Relationship Id="rId2" Type="http://schemas.openxmlformats.org/officeDocument/2006/relationships/notesSlide" Target="../notesSlides/notesSlide124.xml"/><Relationship Id="rId1" Type="http://schemas.openxmlformats.org/officeDocument/2006/relationships/slideLayout" Target="../slideLayouts/slideLayout2.xml"/><Relationship Id="rId5" Type="http://schemas.openxmlformats.org/officeDocument/2006/relationships/image" Target="../media/image181.jpeg"/><Relationship Id="rId4" Type="http://schemas.openxmlformats.org/officeDocument/2006/relationships/hyperlink" Target="http://www.aia.org/carbonneutraldesignproject"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hyperlink" Target="http://www.aia.org/carbonneutraldesignproject"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image" Target="../media/image185.jpe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mailto:tboake@uwaterloo.ca" TargetMode="External"/><Relationship Id="rId2" Type="http://schemas.openxmlformats.org/officeDocument/2006/relationships/notesSlide" Target="../notesSlides/notesSlide135.xml"/><Relationship Id="rId1" Type="http://schemas.openxmlformats.org/officeDocument/2006/relationships/slideLayout" Target="../slideLayouts/slideLayout2.xml"/><Relationship Id="rId6" Type="http://schemas.openxmlformats.org/officeDocument/2006/relationships/hyperlink" Target="http://www.aia.org/carbonneutraldesignproject" TargetMode="External"/><Relationship Id="rId5" Type="http://schemas.openxmlformats.org/officeDocument/2006/relationships/hyperlink" Target="http://www.architecture.uwaterloo.ca/faculty_projects/terri/follow.html" TargetMode="External"/><Relationship Id="rId4" Type="http://schemas.openxmlformats.org/officeDocument/2006/relationships/hyperlink" Target="http://www.architecture.uwaterloo.ca/faculty_projects/ter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2400" y="0"/>
            <a:ext cx="9296400" cy="6858000"/>
          </a:xfrm>
          <a:prstGeom prst="rect">
            <a:avLst/>
          </a:prstGeom>
          <a:solidFill>
            <a:srgbClr val="00B05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eaLnBrk="0" hangingPunct="0">
              <a:defRPr/>
            </a:pPr>
            <a:endParaRPr lang="en-US">
              <a:solidFill>
                <a:srgbClr val="FFFFFF"/>
              </a:solidFill>
              <a:latin typeface="Calibri" charset="0"/>
              <a:ea typeface="ヒラギノ角ゴ Pro W3" pitchFamily="-128" charset="-128"/>
              <a:cs typeface="+mn-cs"/>
            </a:endParaRPr>
          </a:p>
        </p:txBody>
      </p:sp>
      <p:sp>
        <p:nvSpPr>
          <p:cNvPr id="2051" name="Title 1"/>
          <p:cNvSpPr>
            <a:spLocks noGrp="1"/>
          </p:cNvSpPr>
          <p:nvPr>
            <p:ph type="ctrTitle"/>
          </p:nvPr>
        </p:nvSpPr>
        <p:spPr>
          <a:xfrm>
            <a:off x="609600" y="2130425"/>
            <a:ext cx="7772400" cy="1470025"/>
          </a:xfrm>
        </p:spPr>
        <p:txBody>
          <a:bodyPr/>
          <a:lstStyle/>
          <a:p>
            <a:pPr algn="ctr" eaLnBrk="1" hangingPunct="1">
              <a:defRPr/>
            </a:pPr>
            <a:r>
              <a:rPr lang="en-US" sz="4400" dirty="0" smtClean="0">
                <a:solidFill>
                  <a:schemeClr val="tx1"/>
                </a:solidFill>
                <a:latin typeface="+mn-lt"/>
                <a:cs typeface="+mj-cs"/>
              </a:rPr>
              <a:t>Radical</a:t>
            </a:r>
            <a:r>
              <a:rPr lang="en-US" sz="4400" dirty="0" smtClean="0">
                <a:solidFill>
                  <a:schemeClr val="bg1"/>
                </a:solidFill>
                <a:latin typeface="+mn-lt"/>
                <a:cs typeface="+mj-cs"/>
              </a:rPr>
              <a:t> </a:t>
            </a:r>
            <a:r>
              <a:rPr lang="en-US" sz="4400" dirty="0" smtClean="0">
                <a:solidFill>
                  <a:srgbClr val="9BBB59"/>
                </a:solidFill>
                <a:latin typeface="+mn-lt"/>
                <a:cs typeface="+mj-cs"/>
              </a:rPr>
              <a:t> </a:t>
            </a:r>
            <a:r>
              <a:rPr lang="en-US" sz="4400" dirty="0" smtClean="0">
                <a:solidFill>
                  <a:srgbClr val="C2E49C"/>
                </a:solidFill>
                <a:latin typeface="+mn-lt"/>
                <a:cs typeface="+mj-cs"/>
              </a:rPr>
              <a:t>Green</a:t>
            </a:r>
          </a:p>
        </p:txBody>
      </p:sp>
      <p:sp>
        <p:nvSpPr>
          <p:cNvPr id="15364" name="Rectangle 5"/>
          <p:cNvSpPr txBox="1">
            <a:spLocks noChangeArrowheads="1"/>
          </p:cNvSpPr>
          <p:nvPr/>
        </p:nvSpPr>
        <p:spPr bwMode="auto">
          <a:xfrm>
            <a:off x="1371600" y="3276600"/>
            <a:ext cx="6400800" cy="1752600"/>
          </a:xfrm>
          <a:prstGeom prst="rect">
            <a:avLst/>
          </a:prstGeom>
          <a:noFill/>
          <a:ln w="9525">
            <a:noFill/>
            <a:miter lim="800000"/>
            <a:headEnd/>
            <a:tailEnd/>
          </a:ln>
        </p:spPr>
        <p:txBody>
          <a:bodyPr>
            <a:prstTxWarp prst="textNoShape">
              <a:avLst/>
            </a:prstTxWarp>
          </a:bodyPr>
          <a:lstStyle/>
          <a:p>
            <a:pPr algn="ctr">
              <a:lnSpc>
                <a:spcPct val="110000"/>
              </a:lnSpc>
              <a:spcBef>
                <a:spcPct val="20000"/>
              </a:spcBef>
            </a:pPr>
            <a:r>
              <a:rPr lang="en-US" sz="2800" baseline="2000">
                <a:solidFill>
                  <a:schemeClr val="bg1"/>
                </a:solidFill>
                <a:ea typeface="ヒラギノ角ゴ Pro W3" charset="-128"/>
                <a:cs typeface="ヒラギノ角ゴ Pro W3" charset="-128"/>
              </a:rPr>
              <a:t>PART ONE:</a:t>
            </a:r>
          </a:p>
          <a:p>
            <a:pPr algn="ctr">
              <a:lnSpc>
                <a:spcPct val="110000"/>
              </a:lnSpc>
              <a:spcBef>
                <a:spcPct val="20000"/>
              </a:spcBef>
            </a:pPr>
            <a:r>
              <a:rPr lang="en-US" sz="2800" baseline="2000">
                <a:solidFill>
                  <a:schemeClr val="bg1"/>
                </a:solidFill>
                <a:ea typeface="ヒラギノ角ゴ Pro W3" charset="-128"/>
                <a:cs typeface="ヒラギノ角ゴ Pro W3" charset="-128"/>
              </a:rPr>
              <a:t>THE</a:t>
            </a:r>
            <a:r>
              <a:rPr lang="en-US" sz="2800">
                <a:solidFill>
                  <a:schemeClr val="bg1"/>
                </a:solidFill>
                <a:ea typeface="ヒラギノ角ゴ Pro W3" charset="-128"/>
                <a:cs typeface="ヒラギノ角ゴ Pro W3" charset="-128"/>
              </a:rPr>
              <a:t> RATIONALE FOR HIGH LEVEL GREEN DESIGN</a:t>
            </a:r>
            <a:endParaRPr lang="en-US" sz="2800" baseline="2000">
              <a:solidFill>
                <a:schemeClr val="bg1"/>
              </a:solidFill>
              <a:ea typeface="ヒラギノ角ゴ Pro W3" charset="-128"/>
              <a:cs typeface="ヒラギノ角ゴ Pro W3" charset="-128"/>
            </a:endParaRPr>
          </a:p>
          <a:p>
            <a:pPr algn="ctr">
              <a:lnSpc>
                <a:spcPct val="110000"/>
              </a:lnSpc>
              <a:spcBef>
                <a:spcPct val="20000"/>
              </a:spcBef>
            </a:pPr>
            <a:endParaRPr lang="en-US" sz="1400">
              <a:solidFill>
                <a:schemeClr val="bg1"/>
              </a:solidFill>
            </a:endParaRPr>
          </a:p>
          <a:p>
            <a:pPr algn="ctr">
              <a:lnSpc>
                <a:spcPct val="110000"/>
              </a:lnSpc>
              <a:spcBef>
                <a:spcPct val="20000"/>
              </a:spcBef>
            </a:pPr>
            <a:r>
              <a:rPr lang="en-US" sz="1400">
                <a:solidFill>
                  <a:schemeClr val="bg1"/>
                </a:solidFill>
              </a:rPr>
              <a:t>Professor Terri Meyer Boake</a:t>
            </a:r>
            <a:br>
              <a:rPr lang="en-US" sz="1400">
                <a:solidFill>
                  <a:schemeClr val="bg1"/>
                </a:solidFill>
              </a:rPr>
            </a:br>
            <a:r>
              <a:rPr lang="en-US" sz="1200">
                <a:solidFill>
                  <a:schemeClr val="bg1"/>
                </a:solidFill>
              </a:rPr>
              <a:t>Associate Director | School of Architecture | University of Waterloo</a:t>
            </a:r>
            <a:br>
              <a:rPr lang="en-US" sz="1200">
                <a:solidFill>
                  <a:schemeClr val="bg1"/>
                </a:solidFill>
              </a:rPr>
            </a:br>
            <a:r>
              <a:rPr lang="en-US" sz="1200">
                <a:solidFill>
                  <a:schemeClr val="bg1"/>
                </a:solidFill>
              </a:rPr>
              <a:t>President Society of Building Science Educators</a:t>
            </a:r>
            <a:br>
              <a:rPr lang="en-US" sz="1200">
                <a:solidFill>
                  <a:schemeClr val="bg1"/>
                </a:solidFill>
              </a:rPr>
            </a:br>
            <a:r>
              <a:rPr lang="en-US" sz="1200">
                <a:solidFill>
                  <a:schemeClr val="bg1"/>
                </a:solidFill>
              </a:rPr>
              <a:t>Member OAA Committee for Sustainable Built Environment</a:t>
            </a:r>
            <a:endParaRPr lang="en-US" sz="1200" baseline="200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a:spLocks noGrp="1" noChangeArrowheads="1"/>
          </p:cNvSpPr>
          <p:nvPr>
            <p:ph idx="1"/>
          </p:nvPr>
        </p:nvSpPr>
        <p:spPr>
          <a:xfrm>
            <a:off x="1295400" y="2057400"/>
            <a:ext cx="7391400" cy="2122488"/>
          </a:xfrm>
          <a:solidFill>
            <a:srgbClr val="008000"/>
          </a:solidFill>
        </p:spPr>
        <p:txBody>
          <a:bodyPr>
            <a:spAutoFit/>
          </a:bodyPr>
          <a:lstStyle/>
          <a:p>
            <a:pPr eaLnBrk="1" hangingPunct="1">
              <a:spcBef>
                <a:spcPct val="50000"/>
              </a:spcBef>
            </a:pPr>
            <a:r>
              <a:rPr lang="en-US" sz="2800" i="1">
                <a:solidFill>
                  <a:schemeClr val="bg1"/>
                </a:solidFill>
                <a:latin typeface="Times New Roman" charset="0"/>
                <a:cs typeface="ヒラギノ角ゴ Pro W3" charset="-128"/>
              </a:rPr>
              <a:t>“The world will not evolve past its current state of crisis by using the same thinking that created the situation.”</a:t>
            </a:r>
            <a:r>
              <a:rPr lang="en-US" sz="2800">
                <a:solidFill>
                  <a:schemeClr val="bg1"/>
                </a:solidFill>
                <a:cs typeface="ヒラギノ角ゴ Pro W3" charset="-128"/>
              </a:rPr>
              <a:t> </a:t>
            </a:r>
          </a:p>
          <a:p>
            <a:pPr eaLnBrk="1" hangingPunct="1">
              <a:spcBef>
                <a:spcPct val="50000"/>
              </a:spcBef>
            </a:pPr>
            <a:r>
              <a:rPr lang="en-US">
                <a:solidFill>
                  <a:schemeClr val="bg1"/>
                </a:solidFill>
                <a:cs typeface="ヒラギノ角ゴ Pro W3" charset="-128"/>
              </a:rPr>
              <a:t>– Albert Einstein</a:t>
            </a:r>
          </a:p>
        </p:txBody>
      </p:sp>
      <p:sp>
        <p:nvSpPr>
          <p:cNvPr id="5" name="TextBox 4"/>
          <p:cNvSpPr txBox="1">
            <a:spLocks noChangeArrowheads="1"/>
          </p:cNvSpPr>
          <p:nvPr/>
        </p:nvSpPr>
        <p:spPr bwMode="auto">
          <a:xfrm>
            <a:off x="1295400" y="5029200"/>
            <a:ext cx="7467600" cy="954088"/>
          </a:xfrm>
          <a:prstGeom prst="rect">
            <a:avLst/>
          </a:prstGeom>
          <a:noFill/>
          <a:ln w="9525">
            <a:noFill/>
            <a:miter lim="800000"/>
            <a:headEnd/>
            <a:tailEnd/>
          </a:ln>
        </p:spPr>
        <p:txBody>
          <a:bodyPr>
            <a:prstTxWarp prst="textNoShape">
              <a:avLst/>
            </a:prstTxWarp>
            <a:spAutoFit/>
          </a:bodyPr>
          <a:lstStyle/>
          <a:p>
            <a:pPr algn="r" eaLnBrk="0" hangingPunct="0"/>
            <a:r>
              <a:rPr lang="en-US" sz="2800">
                <a:latin typeface="Calibri" charset="0"/>
                <a:ea typeface="ヒラギノ角ゴ Pro W3" charset="-128"/>
                <a:cs typeface="ヒラギノ角ゴ Pro W3" charset="-128"/>
              </a:rPr>
              <a:t>…the world of DESIGN needs some </a:t>
            </a:r>
            <a:r>
              <a:rPr lang="en-US" sz="2800">
                <a:latin typeface="Marker Felt" charset="0"/>
                <a:ea typeface="ヒラギノ角ゴ Pro W3" charset="-128"/>
                <a:cs typeface="ヒラギノ角ゴ Pro W3" charset="-128"/>
              </a:rPr>
              <a:t>Radical</a:t>
            </a:r>
            <a:r>
              <a:rPr lang="en-US" sz="2800">
                <a:latin typeface="Calibri" charset="0"/>
                <a:ea typeface="ヒラギノ角ゴ Pro W3" charset="-128"/>
                <a:cs typeface="ヒラギノ角ゴ Pro W3" charset="-128"/>
              </a:rPr>
              <a:t> thinking!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B05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eaLnBrk="0" hangingPunct="0">
              <a:defRPr/>
            </a:pPr>
            <a:endParaRPr lang="en-US">
              <a:solidFill>
                <a:srgbClr val="FFFFFF"/>
              </a:solidFill>
              <a:latin typeface="Calibri" charset="0"/>
              <a:ea typeface="ヒラギノ角ゴ Pro W3" pitchFamily="-128" charset="-128"/>
              <a:cs typeface="+mn-cs"/>
            </a:endParaRPr>
          </a:p>
        </p:txBody>
      </p:sp>
      <p:sp>
        <p:nvSpPr>
          <p:cNvPr id="21507" name="Title 1"/>
          <p:cNvSpPr>
            <a:spLocks noGrp="1"/>
          </p:cNvSpPr>
          <p:nvPr>
            <p:ph type="ctrTitle"/>
          </p:nvPr>
        </p:nvSpPr>
        <p:spPr>
          <a:xfrm>
            <a:off x="609600" y="1066800"/>
            <a:ext cx="7772400" cy="1470025"/>
          </a:xfrm>
        </p:spPr>
        <p:txBody>
          <a:bodyPr/>
          <a:lstStyle/>
          <a:p>
            <a:pPr algn="ctr" eaLnBrk="1" hangingPunct="1"/>
            <a:r>
              <a:rPr lang="en-US">
                <a:solidFill>
                  <a:schemeClr val="tx1"/>
                </a:solidFill>
                <a:latin typeface="Marker Felt" charset="0"/>
                <a:cs typeface="ヒラギノ角ゴ Pro W3" charset="-128"/>
              </a:rPr>
              <a:t>Radical</a:t>
            </a:r>
            <a:r>
              <a:rPr lang="en-US">
                <a:solidFill>
                  <a:schemeClr val="bg1"/>
                </a:solidFill>
                <a:cs typeface="ヒラギノ角ゴ Pro W3" charset="-128"/>
              </a:rPr>
              <a:t> </a:t>
            </a:r>
            <a:r>
              <a:rPr lang="en-US">
                <a:solidFill>
                  <a:srgbClr val="9BBB59"/>
                </a:solidFill>
                <a:cs typeface="ヒラギノ角ゴ Pro W3" charset="-128"/>
              </a:rPr>
              <a:t>CONFLICT!??</a:t>
            </a:r>
            <a:endParaRPr lang="en-US" sz="5400">
              <a:solidFill>
                <a:srgbClr val="9BBB59"/>
              </a:solidFill>
              <a:cs typeface="ヒラギノ角ゴ Pro W3" charset="-128"/>
            </a:endParaRPr>
          </a:p>
        </p:txBody>
      </p:sp>
      <p:sp>
        <p:nvSpPr>
          <p:cNvPr id="20484" name="Subtitle 2"/>
          <p:cNvSpPr>
            <a:spLocks noGrp="1"/>
          </p:cNvSpPr>
          <p:nvPr>
            <p:ph type="subTitle" idx="1"/>
          </p:nvPr>
        </p:nvSpPr>
        <p:spPr>
          <a:xfrm>
            <a:off x="685800" y="3276600"/>
            <a:ext cx="7772400" cy="1752600"/>
          </a:xfrm>
        </p:spPr>
        <p:txBody>
          <a:bodyPr/>
          <a:lstStyle/>
          <a:p>
            <a:pPr algn="ctr" eaLnBrk="1" hangingPunct="1"/>
            <a:r>
              <a:rPr lang="en-US" sz="4000">
                <a:solidFill>
                  <a:srgbClr val="FFFFFF"/>
                </a:solidFill>
                <a:cs typeface="ヒラギノ角ゴ Pro W3" charset="-128"/>
              </a:rPr>
              <a:t>#1 – GLOBAL WARMING – too much CO</a:t>
            </a:r>
            <a:r>
              <a:rPr lang="en-US" sz="4000" baseline="-25000">
                <a:solidFill>
                  <a:srgbClr val="FFFFFF"/>
                </a:solidFill>
                <a:cs typeface="ヒラギノ角ゴ Pro W3" charset="-128"/>
              </a:rPr>
              <a:t>2</a:t>
            </a:r>
          </a:p>
          <a:p>
            <a:pPr algn="ctr" eaLnBrk="1" hangingPunct="1"/>
            <a:r>
              <a:rPr lang="en-US" sz="4000">
                <a:solidFill>
                  <a:srgbClr val="FFFFFF"/>
                </a:solidFill>
                <a:cs typeface="ヒラギノ角ゴ Pro W3" charset="-128"/>
              </a:rPr>
              <a:t>#2 – RUNNING OUT OF OIL (oil causes CO</a:t>
            </a:r>
            <a:r>
              <a:rPr lang="en-US" sz="4000" baseline="-25000">
                <a:solidFill>
                  <a:srgbClr val="FFFFFF"/>
                </a:solidFill>
                <a:cs typeface="ヒラギノ角ゴ Pro W3" charset="-128"/>
              </a:rPr>
              <a:t>2</a:t>
            </a:r>
            <a:r>
              <a:rPr lang="en-US" sz="4000">
                <a:solidFill>
                  <a:srgbClr val="FFFFFF"/>
                </a:solidFill>
                <a:cs typeface="ヒラギノ角ゴ Pro W3" charset="-128"/>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4">
                                            <p:txEl>
                                              <p:pRg st="1" end="1"/>
                                            </p:txEl>
                                          </p:spTgt>
                                        </p:tgtEl>
                                        <p:attrNameLst>
                                          <p:attrName>style.visibility</p:attrName>
                                        </p:attrNameLst>
                                      </p:cBhvr>
                                      <p:to>
                                        <p:strVal val="visible"/>
                                      </p:to>
                                    </p:set>
                                    <p:anim calcmode="lin" valueType="num">
                                      <p:cBhvr additive="base">
                                        <p:cTn id="13"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a:cs typeface="ヒラギノ角ゴ Pro W3" charset="-128"/>
              </a:rPr>
              <a:t>If we ran out of OIL right away…</a:t>
            </a:r>
          </a:p>
          <a:p>
            <a:pPr eaLnBrk="1" hangingPunct="1"/>
            <a:r>
              <a:rPr lang="en-US">
                <a:cs typeface="ヒラギノ角ゴ Pro W3" charset="-128"/>
              </a:rPr>
              <a:t>We would solve part of the Global Warming problem….</a:t>
            </a:r>
          </a:p>
          <a:p>
            <a:pPr eaLnBrk="1" hangingPunct="1"/>
            <a:endParaRPr lang="en-US">
              <a:cs typeface="ヒラギノ角ゴ Pro W3" charset="-128"/>
            </a:endParaRPr>
          </a:p>
          <a:p>
            <a:pPr eaLnBrk="1" hangingPunct="1"/>
            <a:r>
              <a:rPr lang="en-US">
                <a:cs typeface="ヒラギノ角ゴ Pro W3" charset="-128"/>
              </a:rPr>
              <a:t>PROBLEM: there is still LOTS of COAL, and COAL is even dirtier….</a:t>
            </a:r>
          </a:p>
        </p:txBody>
      </p:sp>
      <p:pic>
        <p:nvPicPr>
          <p:cNvPr id="4" name="Picture 3" descr="DSC_6890.JPG"/>
          <p:cNvPicPr>
            <a:picLocks noChangeAspect="1"/>
          </p:cNvPicPr>
          <p:nvPr/>
        </p:nvPicPr>
        <p:blipFill>
          <a:blip r:embed="rId3" cstate="print"/>
          <a:srcRect/>
          <a:stretch>
            <a:fillRect/>
          </a:stretch>
        </p:blipFill>
        <p:spPr bwMode="auto">
          <a:xfrm>
            <a:off x="-139700" y="-142875"/>
            <a:ext cx="10428288" cy="7000875"/>
          </a:xfrm>
          <a:prstGeom prst="rect">
            <a:avLst/>
          </a:prstGeom>
          <a:noFill/>
          <a:ln w="9525">
            <a:noFill/>
            <a:miter lim="800000"/>
            <a:headEnd/>
            <a:tailEnd/>
          </a:ln>
        </p:spPr>
      </p:pic>
      <p:sp>
        <p:nvSpPr>
          <p:cNvPr id="9220" name="TextBox 4"/>
          <p:cNvSpPr txBox="1">
            <a:spLocks noChangeArrowheads="1"/>
          </p:cNvSpPr>
          <p:nvPr/>
        </p:nvSpPr>
        <p:spPr bwMode="auto">
          <a:xfrm>
            <a:off x="1295400" y="1905000"/>
            <a:ext cx="7086600" cy="1570038"/>
          </a:xfrm>
          <a:prstGeom prst="rect">
            <a:avLst/>
          </a:prstGeom>
          <a:solidFill>
            <a:schemeClr val="bg1"/>
          </a:solidFill>
          <a:ln w="9525">
            <a:noFill/>
            <a:miter lim="800000"/>
            <a:headEnd/>
            <a:tailEnd/>
          </a:ln>
        </p:spPr>
        <p:txBody>
          <a:bodyPr>
            <a:prstTxWarp prst="textNoShape">
              <a:avLst/>
            </a:prstTxWarp>
            <a:spAutoFit/>
          </a:bodyPr>
          <a:lstStyle/>
          <a:p>
            <a:pPr eaLnBrk="0" hangingPunct="0"/>
            <a:r>
              <a:rPr lang="en-CA">
                <a:solidFill>
                  <a:srgbClr val="FF0000"/>
                </a:solidFill>
                <a:ea typeface="ヒラギノ角ゴ Pro W3" charset="-128"/>
                <a:cs typeface="ヒラギノ角ゴ Pro W3" charset="-128"/>
              </a:rPr>
              <a:t>Coal is still plentiful and its widespread use is even more critical in impacting high levels of GHG emissions! It should not be viewed as a reasonable substitute for cheap or no oil!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20"/>
                                        </p:tgtEl>
                                        <p:attrNameLst>
                                          <p:attrName>style.visibility</p:attrName>
                                        </p:attrNameLst>
                                      </p:cBhvr>
                                      <p:to>
                                        <p:strVal val="visible"/>
                                      </p:to>
                                    </p:set>
                                    <p:anim calcmode="lin" valueType="num">
                                      <p:cBhvr additive="base">
                                        <p:cTn id="25" dur="500" fill="hold"/>
                                        <p:tgtEl>
                                          <p:spTgt spid="9220"/>
                                        </p:tgtEl>
                                        <p:attrNameLst>
                                          <p:attrName>ppt_x</p:attrName>
                                        </p:attrNameLst>
                                      </p:cBhvr>
                                      <p:tavLst>
                                        <p:tav tm="0">
                                          <p:val>
                                            <p:strVal val="#ppt_x"/>
                                          </p:val>
                                        </p:tav>
                                        <p:tav tm="100000">
                                          <p:val>
                                            <p:strVal val="#ppt_x"/>
                                          </p:val>
                                        </p:tav>
                                      </p:tavLst>
                                    </p:anim>
                                    <p:anim calcmode="lin" valueType="num">
                                      <p:cBhvr additive="base">
                                        <p:cTn id="26"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a:cs typeface="ヒラギノ角ゴ Pro W3" charset="-128"/>
            </a:endParaRPr>
          </a:p>
        </p:txBody>
      </p:sp>
      <p:pic>
        <p:nvPicPr>
          <p:cNvPr id="25603" name="Content Placeholder 3" descr="DSC_9092.JPG"/>
          <p:cNvPicPr>
            <a:picLocks noGrp="1" noChangeAspect="1"/>
          </p:cNvPicPr>
          <p:nvPr>
            <p:ph idx="1"/>
          </p:nvPr>
        </p:nvPicPr>
        <p:blipFill>
          <a:blip r:embed="rId3" cstate="print"/>
          <a:srcRect/>
          <a:stretch>
            <a:fillRect/>
          </a:stretch>
        </p:blipFill>
        <p:spPr>
          <a:xfrm>
            <a:off x="-285750" y="-214313"/>
            <a:ext cx="10855325" cy="7286626"/>
          </a:xfrm>
        </p:spPr>
      </p:pic>
      <p:sp>
        <p:nvSpPr>
          <p:cNvPr id="5" name="Rectangle 4"/>
          <p:cNvSpPr/>
          <p:nvPr/>
        </p:nvSpPr>
        <p:spPr>
          <a:xfrm>
            <a:off x="214313" y="1285875"/>
            <a:ext cx="8786812" cy="4071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pic>
        <p:nvPicPr>
          <p:cNvPr id="6" name="Picture 6" descr="bubble_wrap"/>
          <p:cNvPicPr>
            <a:picLocks noChangeAspect="1" noChangeArrowheads="1"/>
          </p:cNvPicPr>
          <p:nvPr/>
        </p:nvPicPr>
        <p:blipFill>
          <a:blip r:embed="rId4" cstate="print"/>
          <a:srcRect/>
          <a:stretch>
            <a:fillRect/>
          </a:stretch>
        </p:blipFill>
        <p:spPr bwMode="auto">
          <a:xfrm>
            <a:off x="6408738" y="2967038"/>
            <a:ext cx="2235200" cy="1676400"/>
          </a:xfrm>
          <a:prstGeom prst="rect">
            <a:avLst/>
          </a:prstGeom>
          <a:noFill/>
          <a:ln w="9525">
            <a:noFill/>
            <a:miter lim="800000"/>
            <a:headEnd/>
            <a:tailEnd/>
          </a:ln>
        </p:spPr>
      </p:pic>
      <p:pic>
        <p:nvPicPr>
          <p:cNvPr id="7" name="Picture 8" descr="0199ib_cans"/>
          <p:cNvPicPr>
            <a:picLocks noChangeAspect="1" noChangeArrowheads="1"/>
          </p:cNvPicPr>
          <p:nvPr/>
        </p:nvPicPr>
        <p:blipFill>
          <a:blip r:embed="rId5" cstate="print"/>
          <a:srcRect/>
          <a:stretch>
            <a:fillRect/>
          </a:stretch>
        </p:blipFill>
        <p:spPr bwMode="auto">
          <a:xfrm>
            <a:off x="3205163" y="3027363"/>
            <a:ext cx="2438400" cy="1616075"/>
          </a:xfrm>
          <a:prstGeom prst="rect">
            <a:avLst/>
          </a:prstGeom>
          <a:noFill/>
          <a:ln w="9525">
            <a:noFill/>
            <a:miter lim="800000"/>
            <a:headEnd/>
            <a:tailEnd/>
          </a:ln>
        </p:spPr>
      </p:pic>
      <p:pic>
        <p:nvPicPr>
          <p:cNvPr id="8" name="Picture 9" descr="nuclear_waste_cans"/>
          <p:cNvPicPr>
            <a:picLocks noChangeAspect="1" noChangeArrowheads="1"/>
          </p:cNvPicPr>
          <p:nvPr/>
        </p:nvPicPr>
        <p:blipFill>
          <a:blip r:embed="rId6" cstate="print"/>
          <a:srcRect/>
          <a:stretch>
            <a:fillRect/>
          </a:stretch>
        </p:blipFill>
        <p:spPr bwMode="auto">
          <a:xfrm>
            <a:off x="541338" y="3033713"/>
            <a:ext cx="1828800" cy="1609725"/>
          </a:xfrm>
          <a:prstGeom prst="rect">
            <a:avLst/>
          </a:prstGeom>
          <a:noFill/>
          <a:ln w="9525">
            <a:noFill/>
            <a:miter lim="800000"/>
            <a:headEnd/>
            <a:tailEnd/>
          </a:ln>
        </p:spPr>
      </p:pic>
      <p:sp>
        <p:nvSpPr>
          <p:cNvPr id="9" name="TextBox 8"/>
          <p:cNvSpPr txBox="1">
            <a:spLocks noChangeArrowheads="1"/>
          </p:cNvSpPr>
          <p:nvPr/>
        </p:nvSpPr>
        <p:spPr bwMode="auto">
          <a:xfrm>
            <a:off x="541338" y="1643063"/>
            <a:ext cx="8031162" cy="1446212"/>
          </a:xfrm>
          <a:prstGeom prst="rect">
            <a:avLst/>
          </a:prstGeom>
          <a:noFill/>
          <a:ln w="9525">
            <a:noFill/>
            <a:miter lim="800000"/>
            <a:headEnd/>
            <a:tailEnd/>
          </a:ln>
        </p:spPr>
        <p:txBody>
          <a:bodyPr>
            <a:prstTxWarp prst="textNoShape">
              <a:avLst/>
            </a:prstTxWarp>
            <a:spAutoFit/>
          </a:bodyPr>
          <a:lstStyle/>
          <a:p>
            <a:pPr algn="ctr" eaLnBrk="0" hangingPunct="0"/>
            <a:r>
              <a:rPr lang="en-US" sz="2800">
                <a:solidFill>
                  <a:schemeClr val="bg1"/>
                </a:solidFill>
                <a:ea typeface="ヒラギノ角ゴ Pro W3" charset="-128"/>
                <a:cs typeface="ヒラギノ角ゴ Pro W3" charset="-128"/>
              </a:rPr>
              <a:t>POLLUTION IS AN ACT OF DESIGN</a:t>
            </a:r>
          </a:p>
          <a:p>
            <a:pPr algn="ctr" eaLnBrk="0" hangingPunct="0"/>
            <a:r>
              <a:rPr lang="en-US" sz="2000">
                <a:ea typeface="ヒラギノ角ゴ Pro W3" charset="-128"/>
                <a:cs typeface="ヒラギノ角ゴ Pro W3" charset="-128"/>
              </a:rPr>
              <a:t>Remember, EVERYTHING that is called 'disposable' was DESIGNED from day one to be garbage--as its PRIMARY and overriding design consideration.”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endParaRPr lang="en-US">
              <a:cs typeface="ヒラギノ角ゴ Pro W3" charset="-128"/>
            </a:endParaRPr>
          </a:p>
        </p:txBody>
      </p:sp>
      <p:pic>
        <p:nvPicPr>
          <p:cNvPr id="27651" name="Content Placeholder 9" descr="coke.jpg"/>
          <p:cNvPicPr>
            <a:picLocks noGrp="1" noChangeAspect="1"/>
          </p:cNvPicPr>
          <p:nvPr>
            <p:ph idx="1"/>
          </p:nvPr>
        </p:nvPicPr>
        <p:blipFill>
          <a:blip r:embed="rId3" cstate="print"/>
          <a:srcRect/>
          <a:stretch>
            <a:fillRect/>
          </a:stretch>
        </p:blipFill>
        <p:spPr>
          <a:xfrm>
            <a:off x="3857625" y="4214813"/>
            <a:ext cx="2878138" cy="2297112"/>
          </a:xfrm>
        </p:spPr>
      </p:pic>
      <p:pic>
        <p:nvPicPr>
          <p:cNvPr id="27652" name="Picture 4" descr="cd-packaging"/>
          <p:cNvPicPr>
            <a:picLocks noChangeAspect="1" noChangeArrowheads="1"/>
          </p:cNvPicPr>
          <p:nvPr/>
        </p:nvPicPr>
        <p:blipFill>
          <a:blip r:embed="rId4" cstate="print"/>
          <a:srcRect/>
          <a:stretch>
            <a:fillRect/>
          </a:stretch>
        </p:blipFill>
        <p:spPr bwMode="auto">
          <a:xfrm>
            <a:off x="0" y="0"/>
            <a:ext cx="3143250" cy="2857500"/>
          </a:xfrm>
          <a:prstGeom prst="rect">
            <a:avLst/>
          </a:prstGeom>
          <a:noFill/>
          <a:ln w="9525">
            <a:noFill/>
            <a:miter lim="800000"/>
            <a:headEnd/>
            <a:tailEnd/>
          </a:ln>
        </p:spPr>
      </p:pic>
      <p:pic>
        <p:nvPicPr>
          <p:cNvPr id="27653" name="Picture 5" descr="Cypak Intelligent Pharmaceutical Packaging 1"/>
          <p:cNvPicPr>
            <a:picLocks noChangeAspect="1" noChangeArrowheads="1"/>
          </p:cNvPicPr>
          <p:nvPr/>
        </p:nvPicPr>
        <p:blipFill>
          <a:blip r:embed="rId5" cstate="print"/>
          <a:srcRect/>
          <a:stretch>
            <a:fillRect/>
          </a:stretch>
        </p:blipFill>
        <p:spPr bwMode="auto">
          <a:xfrm>
            <a:off x="3325813" y="-71438"/>
            <a:ext cx="2743200" cy="2743201"/>
          </a:xfrm>
          <a:prstGeom prst="rect">
            <a:avLst/>
          </a:prstGeom>
          <a:noFill/>
          <a:ln w="9525">
            <a:noFill/>
            <a:miter lim="800000"/>
            <a:headEnd/>
            <a:tailEnd/>
          </a:ln>
        </p:spPr>
      </p:pic>
      <p:pic>
        <p:nvPicPr>
          <p:cNvPr id="27654" name="Picture 6" descr="packaging_displays"/>
          <p:cNvPicPr>
            <a:picLocks noChangeAspect="1" noChangeArrowheads="1"/>
          </p:cNvPicPr>
          <p:nvPr/>
        </p:nvPicPr>
        <p:blipFill>
          <a:blip r:embed="rId6" cstate="print"/>
          <a:srcRect/>
          <a:stretch>
            <a:fillRect/>
          </a:stretch>
        </p:blipFill>
        <p:spPr bwMode="auto">
          <a:xfrm>
            <a:off x="6496050" y="3552825"/>
            <a:ext cx="2647950" cy="3305175"/>
          </a:xfrm>
          <a:prstGeom prst="rect">
            <a:avLst/>
          </a:prstGeom>
          <a:noFill/>
          <a:ln w="9525">
            <a:noFill/>
            <a:miter lim="800000"/>
            <a:headEnd/>
            <a:tailEnd/>
          </a:ln>
        </p:spPr>
      </p:pic>
      <p:pic>
        <p:nvPicPr>
          <p:cNvPr id="27655" name="Picture 7" descr="packaging_cartons_and_boxes"/>
          <p:cNvPicPr>
            <a:picLocks noChangeAspect="1" noChangeArrowheads="1"/>
          </p:cNvPicPr>
          <p:nvPr/>
        </p:nvPicPr>
        <p:blipFill>
          <a:blip r:embed="rId7" cstate="print"/>
          <a:srcRect/>
          <a:stretch>
            <a:fillRect/>
          </a:stretch>
        </p:blipFill>
        <p:spPr bwMode="auto">
          <a:xfrm>
            <a:off x="7448550" y="0"/>
            <a:ext cx="1695450" cy="2219325"/>
          </a:xfrm>
          <a:prstGeom prst="rect">
            <a:avLst/>
          </a:prstGeom>
          <a:noFill/>
          <a:ln w="9525">
            <a:noFill/>
            <a:miter lim="800000"/>
            <a:headEnd/>
            <a:tailEnd/>
          </a:ln>
        </p:spPr>
      </p:pic>
      <p:pic>
        <p:nvPicPr>
          <p:cNvPr id="27656" name="Picture 8" descr="homegraphic"/>
          <p:cNvPicPr>
            <a:picLocks noChangeAspect="1" noChangeArrowheads="1"/>
          </p:cNvPicPr>
          <p:nvPr/>
        </p:nvPicPr>
        <p:blipFill>
          <a:blip r:embed="rId8" cstate="print"/>
          <a:srcRect/>
          <a:stretch>
            <a:fillRect/>
          </a:stretch>
        </p:blipFill>
        <p:spPr bwMode="auto">
          <a:xfrm>
            <a:off x="0" y="3917950"/>
            <a:ext cx="4495800" cy="2638425"/>
          </a:xfrm>
          <a:prstGeom prst="rect">
            <a:avLst/>
          </a:prstGeom>
          <a:noFill/>
          <a:ln w="9525">
            <a:noFill/>
            <a:miter lim="800000"/>
            <a:headEnd/>
            <a:tailEnd/>
          </a:ln>
        </p:spPr>
      </p:pic>
      <p:sp>
        <p:nvSpPr>
          <p:cNvPr id="9" name="Text Box 9"/>
          <p:cNvSpPr txBox="1">
            <a:spLocks noChangeArrowheads="1"/>
          </p:cNvSpPr>
          <p:nvPr/>
        </p:nvSpPr>
        <p:spPr bwMode="auto">
          <a:xfrm>
            <a:off x="3000375" y="2428875"/>
            <a:ext cx="3068638" cy="2032000"/>
          </a:xfrm>
          <a:prstGeom prst="rect">
            <a:avLst/>
          </a:prstGeom>
          <a:noFill/>
          <a:ln w="9525">
            <a:noFill/>
            <a:miter lim="800000"/>
            <a:headEnd/>
            <a:tailEnd/>
          </a:ln>
        </p:spPr>
        <p:txBody>
          <a:bodyPr>
            <a:prstTxWarp prst="textNoShape">
              <a:avLst/>
            </a:prstTxWarp>
            <a:spAutoFit/>
          </a:bodyPr>
          <a:lstStyle/>
          <a:p>
            <a:pPr algn="ctr" eaLnBrk="0" hangingPunct="0">
              <a:spcBef>
                <a:spcPct val="50000"/>
              </a:spcBef>
            </a:pPr>
            <a:r>
              <a:rPr lang="en-US" sz="2800">
                <a:ea typeface="ヒラギノ角ゴ Pro W3" charset="-128"/>
                <a:cs typeface="ヒラギノ角ゴ Pro W3" charset="-128"/>
              </a:rPr>
              <a:t>this was ALL designed</a:t>
            </a:r>
          </a:p>
          <a:p>
            <a:pPr algn="ctr" eaLnBrk="0" hangingPunct="0">
              <a:spcBef>
                <a:spcPct val="50000"/>
              </a:spcBef>
            </a:pPr>
            <a:r>
              <a:rPr lang="en-US" sz="2800">
                <a:ea typeface="ヒラギノ角ゴ Pro W3" charset="-128"/>
                <a:cs typeface="ヒラギノ角ゴ Pro W3" charset="-128"/>
              </a:rPr>
              <a:t>To be thrown OUT!</a:t>
            </a:r>
          </a:p>
        </p:txBody>
      </p:sp>
      <p:pic>
        <p:nvPicPr>
          <p:cNvPr id="27658" name="Picture 10" descr="starbucks.jpg"/>
          <p:cNvPicPr>
            <a:picLocks noChangeAspect="1"/>
          </p:cNvPicPr>
          <p:nvPr/>
        </p:nvPicPr>
        <p:blipFill>
          <a:blip r:embed="rId9" cstate="print"/>
          <a:srcRect/>
          <a:stretch>
            <a:fillRect/>
          </a:stretch>
        </p:blipFill>
        <p:spPr bwMode="auto">
          <a:xfrm>
            <a:off x="5795963" y="1643063"/>
            <a:ext cx="1704975" cy="1984375"/>
          </a:xfrm>
          <a:prstGeom prst="rect">
            <a:avLst/>
          </a:prstGeom>
          <a:noFill/>
          <a:ln w="9525">
            <a:noFill/>
            <a:miter lim="800000"/>
            <a:headEnd/>
            <a:tailEnd/>
          </a:ln>
        </p:spPr>
      </p:pic>
      <p:pic>
        <p:nvPicPr>
          <p:cNvPr id="12" name="Picture 11" descr="2007-03-26_rmn2.jpg"/>
          <p:cNvPicPr>
            <a:picLocks noChangeAspect="1"/>
          </p:cNvPicPr>
          <p:nvPr/>
        </p:nvPicPr>
        <p:blipFill>
          <a:blip r:embed="rId10" cstate="print"/>
          <a:srcRect/>
          <a:stretch>
            <a:fillRect/>
          </a:stretch>
        </p:blipFill>
        <p:spPr bwMode="auto">
          <a:xfrm>
            <a:off x="-152400" y="0"/>
            <a:ext cx="9296400" cy="6858000"/>
          </a:xfrm>
          <a:prstGeom prst="rect">
            <a:avLst/>
          </a:prstGeom>
          <a:noFill/>
          <a:ln w="9525">
            <a:noFill/>
            <a:miter lim="800000"/>
            <a:headEnd/>
            <a:tailEnd/>
          </a:ln>
        </p:spPr>
      </p:pic>
      <p:sp>
        <p:nvSpPr>
          <p:cNvPr id="13" name="TextBox 12"/>
          <p:cNvSpPr txBox="1">
            <a:spLocks noChangeArrowheads="1"/>
          </p:cNvSpPr>
          <p:nvPr/>
        </p:nvSpPr>
        <p:spPr bwMode="auto">
          <a:xfrm>
            <a:off x="1428750" y="2012950"/>
            <a:ext cx="6786563" cy="831850"/>
          </a:xfrm>
          <a:prstGeom prst="rect">
            <a:avLst/>
          </a:prstGeom>
          <a:noFill/>
          <a:ln w="9525">
            <a:noFill/>
            <a:miter lim="800000"/>
            <a:headEnd/>
            <a:tailEnd/>
          </a:ln>
        </p:spPr>
        <p:txBody>
          <a:bodyPr>
            <a:prstTxWarp prst="textNoShape">
              <a:avLst/>
            </a:prstTxWarp>
            <a:spAutoFit/>
          </a:bodyPr>
          <a:lstStyle/>
          <a:p>
            <a:pPr eaLnBrk="0" hangingPunct="0"/>
            <a:r>
              <a:rPr lang="en-US" sz="4800">
                <a:solidFill>
                  <a:schemeClr val="bg1"/>
                </a:solidFill>
                <a:ea typeface="ヒラギノ角ゴ Pro W3" charset="-128"/>
                <a:cs typeface="ヒラギノ角ゴ Pro W3" charset="-128"/>
              </a:rPr>
              <a:t>EVEN THIS BUILDING!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B05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eaLnBrk="0" hangingPunct="0">
              <a:defRPr/>
            </a:pPr>
            <a:endParaRPr lang="en-US">
              <a:solidFill>
                <a:srgbClr val="FFFFFF"/>
              </a:solidFill>
              <a:latin typeface="Calibri" charset="0"/>
              <a:ea typeface="ヒラギノ角ゴ Pro W3" pitchFamily="-128" charset="-128"/>
              <a:cs typeface="+mn-cs"/>
            </a:endParaRPr>
          </a:p>
        </p:txBody>
      </p:sp>
      <p:sp>
        <p:nvSpPr>
          <p:cNvPr id="29699" name="Title 1"/>
          <p:cNvSpPr>
            <a:spLocks noGrp="1"/>
          </p:cNvSpPr>
          <p:nvPr>
            <p:ph type="ctrTitle"/>
          </p:nvPr>
        </p:nvSpPr>
        <p:spPr>
          <a:xfrm>
            <a:off x="609600" y="1066800"/>
            <a:ext cx="7772400" cy="1470025"/>
          </a:xfrm>
        </p:spPr>
        <p:txBody>
          <a:bodyPr/>
          <a:lstStyle/>
          <a:p>
            <a:pPr algn="ctr" eaLnBrk="1" hangingPunct="1"/>
            <a:r>
              <a:rPr lang="en-US" sz="3600">
                <a:solidFill>
                  <a:schemeClr val="tx1"/>
                </a:solidFill>
                <a:latin typeface="Marker Felt" charset="0"/>
                <a:cs typeface="ヒラギノ角ゴ Pro W3" charset="-128"/>
              </a:rPr>
              <a:t>Radical</a:t>
            </a:r>
            <a:r>
              <a:rPr lang="en-US" sz="3600">
                <a:solidFill>
                  <a:schemeClr val="bg1"/>
                </a:solidFill>
                <a:cs typeface="ヒラギノ角ゴ Pro W3" charset="-128"/>
              </a:rPr>
              <a:t> </a:t>
            </a:r>
            <a:r>
              <a:rPr lang="en-US" sz="3600">
                <a:solidFill>
                  <a:srgbClr val="C2E49C"/>
                </a:solidFill>
                <a:cs typeface="ヒラギノ角ゴ Pro W3" charset="-128"/>
              </a:rPr>
              <a:t>PHILOSOPHY!??</a:t>
            </a:r>
          </a:p>
        </p:txBody>
      </p:sp>
      <p:sp>
        <p:nvSpPr>
          <p:cNvPr id="29700" name="Subtitle 2"/>
          <p:cNvSpPr>
            <a:spLocks noGrp="1"/>
          </p:cNvSpPr>
          <p:nvPr>
            <p:ph type="subTitle" idx="1"/>
          </p:nvPr>
        </p:nvSpPr>
        <p:spPr>
          <a:xfrm>
            <a:off x="685800" y="3276600"/>
            <a:ext cx="7772400" cy="1752600"/>
          </a:xfrm>
        </p:spPr>
        <p:txBody>
          <a:bodyPr/>
          <a:lstStyle/>
          <a:p>
            <a:pPr algn="ctr" eaLnBrk="1" hangingPunct="1"/>
            <a:r>
              <a:rPr lang="en-US" sz="6400">
                <a:solidFill>
                  <a:srgbClr val="FFFFFF"/>
                </a:solidFill>
                <a:cs typeface="ヒラギノ角ゴ Pro W3" charset="-128"/>
              </a:rPr>
              <a:t>WASTE = FOOD</a:t>
            </a:r>
          </a:p>
          <a:p>
            <a:pPr algn="ctr" eaLnBrk="1" hangingPunct="1"/>
            <a:r>
              <a:rPr lang="en-US" sz="3200">
                <a:solidFill>
                  <a:srgbClr val="FFFFFF"/>
                </a:solidFill>
                <a:cs typeface="ヒラギノ角ゴ Pro W3" charset="-128"/>
              </a:rPr>
              <a:t>(the human race is the only species to DESIGN things with the INTENTION that they become  GARBAGE!)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1295400" y="2133600"/>
            <a:ext cx="7162800" cy="3886200"/>
          </a:xfrm>
        </p:spPr>
        <p:txBody>
          <a:bodyPr/>
          <a:lstStyle/>
          <a:p>
            <a:pPr eaLnBrk="1" hangingPunct="1"/>
            <a:r>
              <a:rPr lang="en-US">
                <a:cs typeface="ヒラギノ角ゴ Pro W3" charset="-128"/>
              </a:rPr>
              <a:t>Design for a closed loop where WASTE becomes FOOD and FEEDS back into a healthy cycle….</a:t>
            </a:r>
          </a:p>
        </p:txBody>
      </p:sp>
      <p:pic>
        <p:nvPicPr>
          <p:cNvPr id="31747" name="Picture 5" descr="sheep"/>
          <p:cNvPicPr>
            <a:picLocks noChangeAspect="1" noChangeArrowheads="1"/>
          </p:cNvPicPr>
          <p:nvPr/>
        </p:nvPicPr>
        <p:blipFill>
          <a:blip r:embed="rId3" cstate="print"/>
          <a:srcRect/>
          <a:stretch>
            <a:fillRect/>
          </a:stretch>
        </p:blipFill>
        <p:spPr bwMode="auto">
          <a:xfrm>
            <a:off x="960438" y="3786188"/>
            <a:ext cx="2697162" cy="1793875"/>
          </a:xfrm>
          <a:prstGeom prst="rect">
            <a:avLst/>
          </a:prstGeom>
          <a:noFill/>
          <a:ln w="9525">
            <a:noFill/>
            <a:miter lim="800000"/>
            <a:headEnd/>
            <a:tailEnd/>
          </a:ln>
        </p:spPr>
      </p:pic>
      <p:pic>
        <p:nvPicPr>
          <p:cNvPr id="31748" name="Picture 6" descr="Scoured_Brown_Sheep_Wool"/>
          <p:cNvPicPr>
            <a:picLocks noChangeAspect="1" noChangeArrowheads="1"/>
          </p:cNvPicPr>
          <p:nvPr/>
        </p:nvPicPr>
        <p:blipFill>
          <a:blip r:embed="rId4" cstate="print"/>
          <a:srcRect/>
          <a:stretch>
            <a:fillRect/>
          </a:stretch>
        </p:blipFill>
        <p:spPr bwMode="auto">
          <a:xfrm>
            <a:off x="4152900" y="3786188"/>
            <a:ext cx="1790700" cy="1790700"/>
          </a:xfrm>
          <a:prstGeom prst="rect">
            <a:avLst/>
          </a:prstGeom>
          <a:noFill/>
          <a:ln w="9525">
            <a:noFill/>
            <a:miter lim="800000"/>
            <a:headEnd/>
            <a:tailEnd/>
          </a:ln>
        </p:spPr>
      </p:pic>
      <p:pic>
        <p:nvPicPr>
          <p:cNvPr id="31749" name="Picture 7" descr="Sheep Motif Items"/>
          <p:cNvPicPr>
            <a:picLocks noChangeAspect="1" noChangeArrowheads="1"/>
          </p:cNvPicPr>
          <p:nvPr/>
        </p:nvPicPr>
        <p:blipFill>
          <a:blip r:embed="rId5" cstate="print"/>
          <a:srcRect/>
          <a:stretch>
            <a:fillRect/>
          </a:stretch>
        </p:blipFill>
        <p:spPr bwMode="auto">
          <a:xfrm>
            <a:off x="6373813" y="3786188"/>
            <a:ext cx="1398587" cy="1752600"/>
          </a:xfrm>
          <a:prstGeom prst="rect">
            <a:avLst/>
          </a:prstGeom>
          <a:noFill/>
          <a:ln w="9525">
            <a:noFill/>
            <a:miter lim="800000"/>
            <a:headEnd/>
            <a:tailEnd/>
          </a:ln>
        </p:spPr>
      </p:pic>
      <p:sp>
        <p:nvSpPr>
          <p:cNvPr id="31750" name="Line 8"/>
          <p:cNvSpPr>
            <a:spLocks noChangeShapeType="1"/>
          </p:cNvSpPr>
          <p:nvPr/>
        </p:nvSpPr>
        <p:spPr bwMode="auto">
          <a:xfrm>
            <a:off x="3581400" y="4776788"/>
            <a:ext cx="533400" cy="0"/>
          </a:xfrm>
          <a:prstGeom prst="line">
            <a:avLst/>
          </a:prstGeom>
          <a:noFill/>
          <a:ln w="57150">
            <a:solidFill>
              <a:schemeClr val="tx1"/>
            </a:solidFill>
            <a:round/>
            <a:headEnd/>
            <a:tailEnd type="triangle" w="med" len="med"/>
          </a:ln>
        </p:spPr>
        <p:txBody>
          <a:bodyPr>
            <a:prstTxWarp prst="textNoShape">
              <a:avLst/>
            </a:prstTxWarp>
          </a:bodyPr>
          <a:lstStyle/>
          <a:p>
            <a:endParaRPr lang="en-US"/>
          </a:p>
        </p:txBody>
      </p:sp>
      <p:sp>
        <p:nvSpPr>
          <p:cNvPr id="31751" name="Line 9"/>
          <p:cNvSpPr>
            <a:spLocks noChangeShapeType="1"/>
          </p:cNvSpPr>
          <p:nvPr/>
        </p:nvSpPr>
        <p:spPr bwMode="auto">
          <a:xfrm>
            <a:off x="5867400" y="4776788"/>
            <a:ext cx="533400" cy="0"/>
          </a:xfrm>
          <a:prstGeom prst="line">
            <a:avLst/>
          </a:prstGeom>
          <a:noFill/>
          <a:ln w="57150">
            <a:solidFill>
              <a:schemeClr val="tx1"/>
            </a:solidFill>
            <a:round/>
            <a:headEnd/>
            <a:tailEnd type="triangle" w="med" len="med"/>
          </a:ln>
        </p:spPr>
        <p:txBody>
          <a:bodyPr>
            <a:prstTxWarp prst="textNoShape">
              <a:avLst/>
            </a:prstTxWarp>
          </a:bodyPr>
          <a:lstStyle/>
          <a:p>
            <a:endParaRPr lang="en-US"/>
          </a:p>
        </p:txBody>
      </p:sp>
      <p:sp>
        <p:nvSpPr>
          <p:cNvPr id="31752" name="Text Box 10"/>
          <p:cNvSpPr txBox="1">
            <a:spLocks noChangeArrowheads="1"/>
          </p:cNvSpPr>
          <p:nvPr/>
        </p:nvSpPr>
        <p:spPr bwMode="auto">
          <a:xfrm>
            <a:off x="6477000" y="5538788"/>
            <a:ext cx="2347913" cy="304800"/>
          </a:xfrm>
          <a:prstGeom prst="rect">
            <a:avLst/>
          </a:prstGeom>
          <a:noFill/>
          <a:ln w="9525">
            <a:noFill/>
            <a:miter lim="800000"/>
            <a:headEnd/>
            <a:tailEnd/>
          </a:ln>
        </p:spPr>
        <p:txBody>
          <a:bodyPr wrap="none">
            <a:prstTxWarp prst="textNoShape">
              <a:avLst/>
            </a:prstTxWarp>
            <a:spAutoFit/>
          </a:bodyPr>
          <a:lstStyle/>
          <a:p>
            <a:pPr eaLnBrk="0" hangingPunct="0"/>
            <a:r>
              <a:rPr lang="en-US" sz="1400" b="1">
                <a:ea typeface="ヒラギノ角ゴ Pro W3" charset="-128"/>
                <a:cs typeface="ヒラギノ角ゴ Pro W3" charset="-128"/>
              </a:rPr>
              <a:t>compostable end product</a:t>
            </a:r>
          </a:p>
        </p:txBody>
      </p:sp>
      <p:pic>
        <p:nvPicPr>
          <p:cNvPr id="31753" name="Picture 14" descr="grass"/>
          <p:cNvPicPr>
            <a:picLocks noChangeAspect="1" noChangeArrowheads="1"/>
          </p:cNvPicPr>
          <p:nvPr/>
        </p:nvPicPr>
        <p:blipFill>
          <a:blip r:embed="rId6" cstate="print"/>
          <a:srcRect/>
          <a:stretch>
            <a:fillRect/>
          </a:stretch>
        </p:blipFill>
        <p:spPr bwMode="auto">
          <a:xfrm>
            <a:off x="8201025" y="4090988"/>
            <a:ext cx="1704975" cy="1371600"/>
          </a:xfrm>
          <a:prstGeom prst="rect">
            <a:avLst/>
          </a:prstGeom>
          <a:noFill/>
          <a:ln w="9525">
            <a:noFill/>
            <a:miter lim="800000"/>
            <a:headEnd/>
            <a:tailEnd/>
          </a:ln>
        </p:spPr>
      </p:pic>
      <p:pic>
        <p:nvPicPr>
          <p:cNvPr id="31754" name="Picture 15" descr="grass"/>
          <p:cNvPicPr>
            <a:picLocks noChangeAspect="1" noChangeArrowheads="1"/>
          </p:cNvPicPr>
          <p:nvPr/>
        </p:nvPicPr>
        <p:blipFill>
          <a:blip r:embed="rId6" cstate="print"/>
          <a:srcRect/>
          <a:stretch>
            <a:fillRect/>
          </a:stretch>
        </p:blipFill>
        <p:spPr bwMode="auto">
          <a:xfrm>
            <a:off x="-1062038" y="4167188"/>
            <a:ext cx="1704976" cy="1371600"/>
          </a:xfrm>
          <a:prstGeom prst="rect">
            <a:avLst/>
          </a:prstGeom>
          <a:noFill/>
          <a:ln w="9525">
            <a:noFill/>
            <a:miter lim="800000"/>
            <a:headEnd/>
            <a:tailEnd/>
          </a:ln>
        </p:spPr>
      </p:pic>
      <p:sp>
        <p:nvSpPr>
          <p:cNvPr id="31755" name="Line 11"/>
          <p:cNvSpPr>
            <a:spLocks noChangeShapeType="1"/>
          </p:cNvSpPr>
          <p:nvPr/>
        </p:nvSpPr>
        <p:spPr bwMode="auto">
          <a:xfrm>
            <a:off x="7772400" y="4776788"/>
            <a:ext cx="533400" cy="0"/>
          </a:xfrm>
          <a:prstGeom prst="line">
            <a:avLst/>
          </a:prstGeom>
          <a:noFill/>
          <a:ln w="57150">
            <a:solidFill>
              <a:schemeClr val="tx1"/>
            </a:solidFill>
            <a:round/>
            <a:headEnd/>
            <a:tailEnd type="triangle" w="med" len="med"/>
          </a:ln>
        </p:spPr>
        <p:txBody>
          <a:bodyPr>
            <a:prstTxWarp prst="textNoShape">
              <a:avLst/>
            </a:prstTxWarp>
          </a:bodyPr>
          <a:lstStyle/>
          <a:p>
            <a:endParaRPr lang="en-US"/>
          </a:p>
        </p:txBody>
      </p:sp>
      <p:sp>
        <p:nvSpPr>
          <p:cNvPr id="31756" name="Title 1"/>
          <p:cNvSpPr txBox="1">
            <a:spLocks/>
          </p:cNvSpPr>
          <p:nvPr/>
        </p:nvSpPr>
        <p:spPr bwMode="auto">
          <a:xfrm>
            <a:off x="428625" y="427038"/>
            <a:ext cx="8229600" cy="1143000"/>
          </a:xfrm>
          <a:prstGeom prst="rect">
            <a:avLst/>
          </a:prstGeom>
          <a:solidFill>
            <a:srgbClr val="008000"/>
          </a:solidFill>
          <a:ln w="9525">
            <a:noFill/>
            <a:miter lim="800000"/>
            <a:headEnd/>
            <a:tailEnd/>
          </a:ln>
        </p:spPr>
        <p:txBody>
          <a:bodyPr anchor="ctr">
            <a:prstTxWarp prst="textNoShape">
              <a:avLst/>
            </a:prstTxWarp>
          </a:bodyPr>
          <a:lstStyle/>
          <a:p>
            <a:pPr algn="ctr" eaLnBrk="0" hangingPunct="0"/>
            <a:r>
              <a:rPr lang="en-US" sz="4400">
                <a:solidFill>
                  <a:schemeClr val="bg1"/>
                </a:solidFill>
                <a:latin typeface="Marker Felt" charset="0"/>
                <a:ea typeface="ヒラギノ角ゴ Pro W3" charset="-128"/>
                <a:cs typeface="ヒラギノ角ゴ Pro W3" charset="-128"/>
              </a:rPr>
              <a:t>MIMIC NATURAL CYCLES</a:t>
            </a:r>
            <a:endParaRPr lang="en-US" sz="4400">
              <a:solidFill>
                <a:schemeClr val="bg1"/>
              </a:solidFill>
              <a:ea typeface="ヒラギノ角ゴ Pro W3" charset="-128"/>
              <a:cs typeface="ヒラギノ角ゴ Pro W3" charset="-128"/>
            </a:endParaRPr>
          </a:p>
        </p:txBody>
      </p:sp>
      <p:sp>
        <p:nvSpPr>
          <p:cNvPr id="31757" name="Line 12"/>
          <p:cNvSpPr>
            <a:spLocks noChangeShapeType="1"/>
          </p:cNvSpPr>
          <p:nvPr/>
        </p:nvSpPr>
        <p:spPr bwMode="auto">
          <a:xfrm>
            <a:off x="457200" y="4700588"/>
            <a:ext cx="533400" cy="0"/>
          </a:xfrm>
          <a:prstGeom prst="line">
            <a:avLst/>
          </a:prstGeom>
          <a:noFill/>
          <a:ln w="57150">
            <a:solidFill>
              <a:schemeClr val="tx1"/>
            </a:solidFill>
            <a:round/>
            <a:headEnd/>
            <a:tailEnd type="triangle" w="med" len="med"/>
          </a:ln>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B05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eaLnBrk="0" hangingPunct="0">
              <a:defRPr/>
            </a:pPr>
            <a:endParaRPr lang="en-US">
              <a:solidFill>
                <a:srgbClr val="FFFFFF"/>
              </a:solidFill>
              <a:latin typeface="Calibri" charset="0"/>
              <a:ea typeface="ヒラギノ角ゴ Pro W3" pitchFamily="-128" charset="-128"/>
              <a:cs typeface="+mn-cs"/>
            </a:endParaRPr>
          </a:p>
        </p:txBody>
      </p:sp>
      <p:sp>
        <p:nvSpPr>
          <p:cNvPr id="33795" name="Title 1"/>
          <p:cNvSpPr>
            <a:spLocks noGrp="1"/>
          </p:cNvSpPr>
          <p:nvPr>
            <p:ph type="ctrTitle"/>
          </p:nvPr>
        </p:nvSpPr>
        <p:spPr>
          <a:xfrm>
            <a:off x="609600" y="1066800"/>
            <a:ext cx="7772400" cy="1470025"/>
          </a:xfrm>
        </p:spPr>
        <p:txBody>
          <a:bodyPr/>
          <a:lstStyle/>
          <a:p>
            <a:pPr algn="ctr" eaLnBrk="1" hangingPunct="1"/>
            <a:r>
              <a:rPr lang="en-US" sz="3600">
                <a:solidFill>
                  <a:schemeClr val="tx1"/>
                </a:solidFill>
                <a:latin typeface="Marker Felt" charset="0"/>
                <a:cs typeface="ヒラギノ角ゴ Pro W3" charset="-128"/>
              </a:rPr>
              <a:t>Radical</a:t>
            </a:r>
            <a:r>
              <a:rPr lang="en-US" sz="3600">
                <a:solidFill>
                  <a:schemeClr val="tx1"/>
                </a:solidFill>
                <a:cs typeface="ヒラギノ角ゴ Pro W3" charset="-128"/>
              </a:rPr>
              <a:t> </a:t>
            </a:r>
            <a:r>
              <a:rPr lang="en-US" sz="3600">
                <a:solidFill>
                  <a:srgbClr val="C2E49C"/>
                </a:solidFill>
                <a:cs typeface="ヒラギノ角ゴ Pro W3" charset="-128"/>
              </a:rPr>
              <a:t>PROPOSITION!??</a:t>
            </a:r>
          </a:p>
        </p:txBody>
      </p:sp>
      <p:sp>
        <p:nvSpPr>
          <p:cNvPr id="11268" name="Subtitle 2"/>
          <p:cNvSpPr>
            <a:spLocks noGrp="1"/>
          </p:cNvSpPr>
          <p:nvPr>
            <p:ph type="subTitle" idx="1"/>
          </p:nvPr>
        </p:nvSpPr>
        <p:spPr>
          <a:xfrm>
            <a:off x="685800" y="3276600"/>
            <a:ext cx="7772400" cy="1752600"/>
          </a:xfrm>
        </p:spPr>
        <p:txBody>
          <a:bodyPr/>
          <a:lstStyle/>
          <a:p>
            <a:pPr algn="ctr" eaLnBrk="1" hangingPunct="1"/>
            <a:r>
              <a:rPr lang="en-US" sz="3200">
                <a:solidFill>
                  <a:srgbClr val="FFFFFF"/>
                </a:solidFill>
                <a:cs typeface="ヒラギノ角ゴ Pro W3" charset="-128"/>
              </a:rPr>
              <a:t>DESIGN FOR DISASSEMBLY</a:t>
            </a:r>
          </a:p>
          <a:p>
            <a:pPr algn="ctr" eaLnBrk="1" hangingPunct="1"/>
            <a:r>
              <a:rPr lang="en-US" sz="3200">
                <a:solidFill>
                  <a:srgbClr val="FFFFFF"/>
                </a:solidFill>
                <a:cs typeface="ヒラギノ角ゴ Pro W3" charset="-128"/>
              </a:rPr>
              <a:t>So that we can take things (even buildings!) apart and easily repair or reuse them</a:t>
            </a:r>
          </a:p>
          <a:p>
            <a:pPr algn="ctr" eaLnBrk="1" hangingPunct="1"/>
            <a:r>
              <a:rPr lang="en-US" sz="3200">
                <a:solidFill>
                  <a:srgbClr val="FFFFFF"/>
                </a:solidFill>
                <a:cs typeface="ヒラギノ角ゴ Pro W3" charset="-128"/>
              </a:rPr>
              <a:t>REUSE MEANS LESS ENERGY THAN RECYCLE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 calcmode="lin" valueType="num">
                                      <p:cBhvr additive="base">
                                        <p:cTn id="7" dur="5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8">
                                            <p:txEl>
                                              <p:pRg st="2" end="2"/>
                                            </p:txEl>
                                          </p:spTgt>
                                        </p:tgtEl>
                                        <p:attrNameLst>
                                          <p:attrName>style.visibility</p:attrName>
                                        </p:attrNameLst>
                                      </p:cBhvr>
                                      <p:to>
                                        <p:strVal val="visible"/>
                                      </p:to>
                                    </p:set>
                                    <p:anim calcmode="lin" valueType="num">
                                      <p:cBhvr additive="base">
                                        <p:cTn id="13" dur="5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disassembly.jpg"/>
          <p:cNvPicPr>
            <a:picLocks noGrp="1" noChangeAspect="1"/>
          </p:cNvPicPr>
          <p:nvPr>
            <p:ph idx="1"/>
          </p:nvPr>
        </p:nvPicPr>
        <p:blipFill>
          <a:blip r:embed="rId3" cstate="print"/>
          <a:srcRect/>
          <a:stretch>
            <a:fillRect/>
          </a:stretch>
        </p:blipFill>
        <p:spPr>
          <a:xfrm>
            <a:off x="1295400" y="1524000"/>
            <a:ext cx="6835775" cy="4525963"/>
          </a:xfrm>
        </p:spPr>
      </p:pic>
      <p:sp>
        <p:nvSpPr>
          <p:cNvPr id="35843" name="TextBox 15"/>
          <p:cNvSpPr txBox="1">
            <a:spLocks noChangeArrowheads="1"/>
          </p:cNvSpPr>
          <p:nvPr/>
        </p:nvSpPr>
        <p:spPr bwMode="auto">
          <a:xfrm>
            <a:off x="1295400" y="5997575"/>
            <a:ext cx="7258050" cy="708025"/>
          </a:xfrm>
          <a:prstGeom prst="rect">
            <a:avLst/>
          </a:prstGeom>
          <a:noFill/>
          <a:ln w="9525">
            <a:noFill/>
            <a:miter lim="800000"/>
            <a:headEnd/>
            <a:tailEnd/>
          </a:ln>
        </p:spPr>
        <p:txBody>
          <a:bodyPr>
            <a:prstTxWarp prst="textNoShape">
              <a:avLst/>
            </a:prstTxWarp>
            <a:spAutoFit/>
          </a:bodyPr>
          <a:lstStyle/>
          <a:p>
            <a:pPr eaLnBrk="0" hangingPunct="0"/>
            <a:r>
              <a:rPr lang="en-US" sz="2000">
                <a:ea typeface="ヒラギノ角ゴ Pro W3" charset="-128"/>
                <a:cs typeface="ヒラギノ角ゴ Pro W3" charset="-128"/>
              </a:rPr>
              <a:t>DESIGN BUILDINGS TO COME APART SO THAT THEY CAN BE REPAIRED, REUSED AND RECYCLED – EASILY!</a:t>
            </a:r>
          </a:p>
        </p:txBody>
      </p:sp>
      <p:sp>
        <p:nvSpPr>
          <p:cNvPr id="35844" name="Title 1"/>
          <p:cNvSpPr txBox="1">
            <a:spLocks/>
          </p:cNvSpPr>
          <p:nvPr/>
        </p:nvSpPr>
        <p:spPr bwMode="auto">
          <a:xfrm>
            <a:off x="1295400" y="427038"/>
            <a:ext cx="7362825" cy="1143000"/>
          </a:xfrm>
          <a:prstGeom prst="rect">
            <a:avLst/>
          </a:prstGeom>
          <a:solidFill>
            <a:srgbClr val="008000"/>
          </a:solidFill>
          <a:ln w="9525">
            <a:noFill/>
            <a:miter lim="800000"/>
            <a:headEnd/>
            <a:tailEnd/>
          </a:ln>
        </p:spPr>
        <p:txBody>
          <a:bodyPr anchor="ctr">
            <a:prstTxWarp prst="textNoShape">
              <a:avLst/>
            </a:prstTxWarp>
          </a:bodyPr>
          <a:lstStyle/>
          <a:p>
            <a:pPr algn="ctr" eaLnBrk="0" hangingPunct="0"/>
            <a:r>
              <a:rPr lang="en-US" sz="4100">
                <a:solidFill>
                  <a:schemeClr val="bg1"/>
                </a:solidFill>
                <a:latin typeface="Marker Felt" charset="0"/>
                <a:ea typeface="ヒラギノ角ゴ Pro W3" charset="-128"/>
                <a:cs typeface="ヒラギノ角ゴ Pro W3" charset="-128"/>
              </a:rPr>
              <a:t>MIMIC OTHER INDUSTRIES</a:t>
            </a:r>
            <a:endParaRPr lang="en-US" sz="4100">
              <a:solidFill>
                <a:schemeClr val="bg1"/>
              </a:solidFill>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B05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eaLnBrk="0" hangingPunct="0">
              <a:defRPr/>
            </a:pPr>
            <a:endParaRPr lang="en-US">
              <a:solidFill>
                <a:srgbClr val="FFFFFF"/>
              </a:solidFill>
              <a:latin typeface="Calibri" charset="0"/>
              <a:ea typeface="ヒラギノ角ゴ Pro W3" pitchFamily="-128" charset="-128"/>
              <a:cs typeface="+mn-cs"/>
            </a:endParaRPr>
          </a:p>
        </p:txBody>
      </p:sp>
      <p:sp>
        <p:nvSpPr>
          <p:cNvPr id="37891" name="Title 1"/>
          <p:cNvSpPr>
            <a:spLocks noGrp="1"/>
          </p:cNvSpPr>
          <p:nvPr>
            <p:ph type="ctrTitle"/>
          </p:nvPr>
        </p:nvSpPr>
        <p:spPr>
          <a:xfrm>
            <a:off x="609600" y="1066800"/>
            <a:ext cx="7772400" cy="1470025"/>
          </a:xfrm>
        </p:spPr>
        <p:txBody>
          <a:bodyPr/>
          <a:lstStyle/>
          <a:p>
            <a:pPr algn="ctr" eaLnBrk="1" hangingPunct="1"/>
            <a:r>
              <a:rPr lang="en-US">
                <a:solidFill>
                  <a:schemeClr val="tx1"/>
                </a:solidFill>
                <a:latin typeface="Marker Felt" charset="0"/>
                <a:cs typeface="ヒラギノ角ゴ Pro W3" charset="-128"/>
              </a:rPr>
              <a:t>Inconvenient</a:t>
            </a:r>
            <a:r>
              <a:rPr lang="en-US">
                <a:solidFill>
                  <a:schemeClr val="tx1"/>
                </a:solidFill>
                <a:cs typeface="ヒラギノ角ゴ Pro W3" charset="-128"/>
              </a:rPr>
              <a:t> </a:t>
            </a:r>
            <a:r>
              <a:rPr lang="en-US">
                <a:solidFill>
                  <a:srgbClr val="C2E49C"/>
                </a:solidFill>
                <a:cs typeface="ヒラギノ角ゴ Pro W3" charset="-128"/>
              </a:rPr>
              <a:t>TRUTH</a:t>
            </a:r>
            <a:endParaRPr lang="en-US" sz="5400">
              <a:solidFill>
                <a:srgbClr val="C2E49C"/>
              </a:solidFill>
              <a:cs typeface="ヒラギノ角ゴ Pro W3" charset="-128"/>
            </a:endParaRPr>
          </a:p>
        </p:txBody>
      </p:sp>
      <p:sp>
        <p:nvSpPr>
          <p:cNvPr id="20484" name="Subtitle 2"/>
          <p:cNvSpPr>
            <a:spLocks noGrp="1"/>
          </p:cNvSpPr>
          <p:nvPr>
            <p:ph type="subTitle" idx="1"/>
          </p:nvPr>
        </p:nvSpPr>
        <p:spPr>
          <a:xfrm>
            <a:off x="685800" y="3276600"/>
            <a:ext cx="7772400" cy="1752600"/>
          </a:xfrm>
        </p:spPr>
        <p:txBody>
          <a:bodyPr/>
          <a:lstStyle/>
          <a:p>
            <a:pPr algn="ctr" eaLnBrk="1" hangingPunct="1"/>
            <a:r>
              <a:rPr lang="en-US" sz="3600">
                <a:solidFill>
                  <a:srgbClr val="FFFFFF"/>
                </a:solidFill>
                <a:cs typeface="ヒラギノ角ゴ Pro W3" charset="-128"/>
              </a:rPr>
              <a:t>BUILDINGS ARE RESPONSIBLE FOR BETWEEN</a:t>
            </a:r>
          </a:p>
          <a:p>
            <a:pPr algn="ctr" eaLnBrk="1" hangingPunct="1"/>
            <a:r>
              <a:rPr lang="en-US" sz="3600">
                <a:solidFill>
                  <a:srgbClr val="FFFFFF"/>
                </a:solidFill>
                <a:cs typeface="ヒラギノ角ゴ Pro W3" charset="-128"/>
              </a:rPr>
              <a:t>40% TO 70% OF WORLD CARBON EMISSIONS</a:t>
            </a:r>
          </a:p>
        </p:txBody>
      </p:sp>
      <p:pic>
        <p:nvPicPr>
          <p:cNvPr id="5" name="Picture 4" descr="inconvenient_truth.jpg"/>
          <p:cNvPicPr>
            <a:picLocks noChangeAspect="1"/>
          </p:cNvPicPr>
          <p:nvPr/>
        </p:nvPicPr>
        <p:blipFill>
          <a:blip r:embed="rId3" cstate="print"/>
          <a:srcRect/>
          <a:stretch>
            <a:fillRect/>
          </a:stretch>
        </p:blipFill>
        <p:spPr bwMode="auto">
          <a:xfrm>
            <a:off x="2362200" y="1981200"/>
            <a:ext cx="4286250" cy="3429000"/>
          </a:xfrm>
          <a:prstGeom prst="rect">
            <a:avLst/>
          </a:prstGeom>
          <a:noFill/>
          <a:ln w="9525">
            <a:noFill/>
            <a:miter lim="800000"/>
            <a:headEnd/>
            <a:tailEnd/>
          </a:ln>
        </p:spPr>
      </p:pic>
      <p:sp>
        <p:nvSpPr>
          <p:cNvPr id="6" name="TextBox 5"/>
          <p:cNvSpPr txBox="1">
            <a:spLocks noChangeArrowheads="1"/>
          </p:cNvSpPr>
          <p:nvPr/>
        </p:nvSpPr>
        <p:spPr bwMode="auto">
          <a:xfrm>
            <a:off x="2362200" y="5562600"/>
            <a:ext cx="4343400" cy="708025"/>
          </a:xfrm>
          <a:prstGeom prst="rect">
            <a:avLst/>
          </a:prstGeom>
          <a:noFill/>
          <a:ln w="9525">
            <a:noFill/>
            <a:miter lim="800000"/>
            <a:headEnd/>
            <a:tailEnd/>
          </a:ln>
        </p:spPr>
        <p:txBody>
          <a:bodyPr>
            <a:prstTxWarp prst="textNoShape">
              <a:avLst/>
            </a:prstTxWarp>
            <a:spAutoFit/>
          </a:bodyPr>
          <a:lstStyle/>
          <a:p>
            <a:pPr algn="ctr" eaLnBrk="0" hangingPunct="0"/>
            <a:r>
              <a:rPr lang="en-CA" sz="2000">
                <a:ea typeface="ヒラギノ角ゴ Pro W3" charset="-128"/>
                <a:cs typeface="ヒラギノ角ゴ Pro W3" charset="-128"/>
              </a:rPr>
              <a:t>Important film by former U.S. </a:t>
            </a:r>
            <a:br>
              <a:rPr lang="en-CA" sz="2000">
                <a:ea typeface="ヒラギノ角ゴ Pro W3" charset="-128"/>
                <a:cs typeface="ヒラギノ角ゴ Pro W3" charset="-128"/>
              </a:rPr>
            </a:br>
            <a:r>
              <a:rPr lang="en-CA" sz="2000">
                <a:ea typeface="ヒラギノ角ゴ Pro W3" charset="-128"/>
                <a:cs typeface="ヒラギノ角ゴ Pro W3" charset="-128"/>
              </a:rPr>
              <a:t>Vice President Al Gore.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6"/>
                                        </p:tgtEl>
                                        <p:attrNameLst>
                                          <p:attrName>ppt_x</p:attrName>
                                        </p:attrNameLst>
                                      </p:cBhvr>
                                      <p:tavLst>
                                        <p:tav tm="0">
                                          <p:val>
                                            <p:strVal val="ppt_x"/>
                                          </p:val>
                                        </p:tav>
                                        <p:tav tm="100000">
                                          <p:val>
                                            <p:strVal val="ppt_x"/>
                                          </p:val>
                                        </p:tav>
                                      </p:tavLst>
                                    </p:anim>
                                    <p:anim calcmode="lin" valueType="num">
                                      <p:cBhvr additive="base">
                                        <p:cTn id="11" dur="500"/>
                                        <p:tgtEl>
                                          <p:spTgt spid="6"/>
                                        </p:tgtEl>
                                        <p:attrNameLst>
                                          <p:attrName>ppt_y</p:attrName>
                                        </p:attrNameLst>
                                      </p:cBhvr>
                                      <p:tavLst>
                                        <p:tav tm="0">
                                          <p:val>
                                            <p:strVal val="ppt_y"/>
                                          </p:val>
                                        </p:tav>
                                        <p:tav tm="100000">
                                          <p:val>
                                            <p:strVal val="1+ppt_h/2"/>
                                          </p:val>
                                        </p:tav>
                                      </p:tavLst>
                                    </p:anim>
                                    <p:set>
                                      <p:cBhvr>
                                        <p:cTn id="12" dur="1" fill="hold">
                                          <p:stCondLst>
                                            <p:cond delay="499"/>
                                          </p:stCondLst>
                                        </p:cTn>
                                        <p:tgtEl>
                                          <p:spTgt spid="6"/>
                                        </p:tgtEl>
                                        <p:attrNameLst>
                                          <p:attrName>style.visibility</p:attrName>
                                        </p:attrNameLst>
                                      </p:cBhvr>
                                      <p:to>
                                        <p:strVal val="hidden"/>
                                      </p:to>
                                    </p:se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20484">
                                            <p:txEl>
                                              <p:pRg st="0" end="0"/>
                                            </p:txEl>
                                          </p:spTgt>
                                        </p:tgtEl>
                                        <p:attrNameLst>
                                          <p:attrName>style.visibility</p:attrName>
                                        </p:attrNameLst>
                                      </p:cBhvr>
                                      <p:to>
                                        <p:strVal val="visible"/>
                                      </p:to>
                                    </p:set>
                                    <p:anim calcmode="lin" valueType="num">
                                      <p:cBhvr additive="base">
                                        <p:cTn id="16"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0484">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484">
                                            <p:txEl>
                                              <p:pRg st="1" end="1"/>
                                            </p:txEl>
                                          </p:spTgt>
                                        </p:tgtEl>
                                        <p:attrNameLst>
                                          <p:attrName>style.visibility</p:attrName>
                                        </p:attrNameLst>
                                      </p:cBhvr>
                                      <p:to>
                                        <p:strVal val="visible"/>
                                      </p:to>
                                    </p:set>
                                    <p:anim calcmode="lin" valueType="num">
                                      <p:cBhvr additive="base">
                                        <p:cTn id="20"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endParaRPr lang="en-US">
              <a:cs typeface="ヒラギノ角ゴ Pro W3" charset="-128"/>
            </a:endParaRPr>
          </a:p>
        </p:txBody>
      </p:sp>
      <p:pic>
        <p:nvPicPr>
          <p:cNvPr id="39939" name="Content Placeholder 3" descr="DSCN2957.JPG"/>
          <p:cNvPicPr>
            <a:picLocks noGrp="1" noChangeAspect="1"/>
          </p:cNvPicPr>
          <p:nvPr>
            <p:ph idx="1"/>
          </p:nvPr>
        </p:nvPicPr>
        <p:blipFill>
          <a:blip r:embed="rId3" cstate="print"/>
          <a:srcRect/>
          <a:stretch>
            <a:fillRect/>
          </a:stretch>
        </p:blipFill>
        <p:spPr>
          <a:xfrm>
            <a:off x="-304800" y="-53975"/>
            <a:ext cx="9520238" cy="6911975"/>
          </a:xfrm>
        </p:spPr>
      </p:pic>
      <p:pic>
        <p:nvPicPr>
          <p:cNvPr id="39940" name="Picture 4" descr="energy pie.jpg"/>
          <p:cNvPicPr>
            <a:picLocks noChangeAspect="1"/>
          </p:cNvPicPr>
          <p:nvPr/>
        </p:nvPicPr>
        <p:blipFill>
          <a:blip r:embed="rId4" cstate="print"/>
          <a:srcRect/>
          <a:stretch>
            <a:fillRect/>
          </a:stretch>
        </p:blipFill>
        <p:spPr bwMode="auto">
          <a:xfrm>
            <a:off x="1524000" y="2514600"/>
            <a:ext cx="5778500" cy="3341688"/>
          </a:xfrm>
          <a:prstGeom prst="rect">
            <a:avLst/>
          </a:prstGeom>
          <a:noFill/>
          <a:ln w="9525">
            <a:noFill/>
            <a:miter lim="800000"/>
            <a:headEnd/>
            <a:tailEnd/>
          </a:ln>
        </p:spPr>
      </p:pic>
      <p:sp>
        <p:nvSpPr>
          <p:cNvPr id="39941" name="TextBox 5"/>
          <p:cNvSpPr txBox="1">
            <a:spLocks noChangeArrowheads="1"/>
          </p:cNvSpPr>
          <p:nvPr/>
        </p:nvSpPr>
        <p:spPr bwMode="auto">
          <a:xfrm>
            <a:off x="1676400" y="1752600"/>
            <a:ext cx="5486400" cy="523875"/>
          </a:xfrm>
          <a:prstGeom prst="rect">
            <a:avLst/>
          </a:prstGeom>
          <a:noFill/>
          <a:ln w="9525">
            <a:noFill/>
            <a:miter lim="800000"/>
            <a:headEnd/>
            <a:tailEnd/>
          </a:ln>
        </p:spPr>
        <p:txBody>
          <a:bodyPr>
            <a:prstTxWarp prst="textNoShape">
              <a:avLst/>
            </a:prstTxWarp>
            <a:spAutoFit/>
          </a:bodyPr>
          <a:lstStyle/>
          <a:p>
            <a:r>
              <a:rPr lang="en-CA" sz="2800">
                <a:solidFill>
                  <a:schemeClr val="bg1"/>
                </a:solidFill>
                <a:ea typeface="ヒラギノ角ゴ Pro W3" charset="-128"/>
                <a:cs typeface="ヒラギノ角ゴ Pro W3" charset="-128"/>
              </a:rPr>
              <a:t>Energy Use in the United States</a:t>
            </a:r>
          </a:p>
        </p:txBody>
      </p:sp>
      <p:sp>
        <p:nvSpPr>
          <p:cNvPr id="39942" name="TextBox 5"/>
          <p:cNvSpPr txBox="1">
            <a:spLocks noChangeArrowheads="1"/>
          </p:cNvSpPr>
          <p:nvPr/>
        </p:nvSpPr>
        <p:spPr bwMode="auto">
          <a:xfrm>
            <a:off x="2133600" y="3429000"/>
            <a:ext cx="2057400" cy="1570038"/>
          </a:xfrm>
          <a:prstGeom prst="rect">
            <a:avLst/>
          </a:prstGeom>
          <a:noFill/>
          <a:ln w="9525">
            <a:noFill/>
            <a:miter lim="800000"/>
            <a:headEnd/>
            <a:tailEnd/>
          </a:ln>
        </p:spPr>
        <p:txBody>
          <a:bodyPr>
            <a:prstTxWarp prst="textNoShape">
              <a:avLst/>
            </a:prstTxWarp>
            <a:spAutoFit/>
          </a:bodyPr>
          <a:lstStyle/>
          <a:p>
            <a:pPr algn="ctr"/>
            <a:r>
              <a:rPr lang="en-CA">
                <a:ea typeface="ヒラギノ角ゴ Pro W3" charset="-128"/>
                <a:cs typeface="ヒラギノ角ゴ Pro W3" charset="-128"/>
              </a:rPr>
              <a:t>Buildings use more energy than cars and trucks!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solidFill>
            <a:srgbClr val="00B050"/>
          </a:solidFill>
        </p:spPr>
        <p:txBody>
          <a:bodyPr/>
          <a:lstStyle/>
          <a:p>
            <a:pPr eaLnBrk="1" hangingPunct="1"/>
            <a:r>
              <a:rPr lang="en-US" sz="3200">
                <a:solidFill>
                  <a:schemeClr val="bg1"/>
                </a:solidFill>
                <a:cs typeface="ヒラギノ角ゴ Pro W3" charset="-128"/>
              </a:rPr>
              <a:t>CO</a:t>
            </a:r>
            <a:r>
              <a:rPr lang="en-US" sz="3200" baseline="-25000">
                <a:solidFill>
                  <a:schemeClr val="bg1"/>
                </a:solidFill>
                <a:cs typeface="ヒラギノ角ゴ Pro W3" charset="-128"/>
              </a:rPr>
              <a:t>2</a:t>
            </a:r>
            <a:r>
              <a:rPr lang="en-US" sz="3200">
                <a:solidFill>
                  <a:schemeClr val="bg1"/>
                </a:solidFill>
                <a:cs typeface="ヒラギノ角ゴ Pro W3" charset="-128"/>
              </a:rPr>
              <a:t> Production by Country in 1997</a:t>
            </a:r>
          </a:p>
        </p:txBody>
      </p:sp>
      <p:sp>
        <p:nvSpPr>
          <p:cNvPr id="41987" name="Content Placeholder 2"/>
          <p:cNvSpPr>
            <a:spLocks noGrp="1"/>
          </p:cNvSpPr>
          <p:nvPr>
            <p:ph idx="1"/>
          </p:nvPr>
        </p:nvSpPr>
        <p:spPr>
          <a:xfrm>
            <a:off x="1295400" y="1295400"/>
            <a:ext cx="7696200" cy="4724400"/>
          </a:xfrm>
        </p:spPr>
        <p:txBody>
          <a:bodyPr/>
          <a:lstStyle/>
          <a:p>
            <a:pPr eaLnBrk="1" hangingPunct="1"/>
            <a:r>
              <a:rPr lang="en-US" sz="1800" b="1">
                <a:cs typeface="ヒラギノ角ゴ Pro W3" charset="-128"/>
              </a:rPr>
              <a:t>Country	 		CO</a:t>
            </a:r>
            <a:r>
              <a:rPr lang="en-US" sz="1800" b="1" baseline="-25000">
                <a:cs typeface="ヒラギノ角ゴ Pro W3" charset="-128"/>
              </a:rPr>
              <a:t>2</a:t>
            </a:r>
            <a:r>
              <a:rPr lang="en-US" sz="1800" b="1">
                <a:cs typeface="ヒラギノ角ゴ Pro W3" charset="-128"/>
              </a:rPr>
              <a:t> Produced  	(tonnes of carbon</a:t>
            </a:r>
            <a:r>
              <a:rPr lang="en-US" sz="1800">
                <a:cs typeface="ヒラギノ角ゴ Pro W3" charset="-128"/>
              </a:rPr>
              <a:t>)				</a:t>
            </a:r>
            <a:r>
              <a:rPr lang="en-US" sz="1800" b="1">
                <a:cs typeface="ヒラギノ角ゴ Pro W3" charset="-128"/>
              </a:rPr>
              <a:t>Total (millions)	Per Capita</a:t>
            </a:r>
            <a:r>
              <a:rPr lang="en-US" sz="1800">
                <a:cs typeface="ヒラギノ角ゴ Pro W3" charset="-128"/>
              </a:rPr>
              <a:t>	</a:t>
            </a:r>
          </a:p>
          <a:p>
            <a:pPr eaLnBrk="1" hangingPunct="1"/>
            <a:r>
              <a:rPr lang="en-US" sz="1800" b="1">
                <a:solidFill>
                  <a:srgbClr val="0070C0"/>
                </a:solidFill>
                <a:cs typeface="ヒラギノ角ゴ Pro W3" charset="-128"/>
              </a:rPr>
              <a:t>U.S.			1,489.6		5.48</a:t>
            </a:r>
            <a:r>
              <a:rPr lang="en-US" sz="1800">
                <a:cs typeface="ヒラギノ角ゴ Pro W3" charset="-128"/>
              </a:rPr>
              <a:t>	</a:t>
            </a:r>
          </a:p>
          <a:p>
            <a:pPr eaLnBrk="1" hangingPunct="1"/>
            <a:r>
              <a:rPr lang="en-US" sz="1800" b="1">
                <a:solidFill>
                  <a:srgbClr val="FF0000"/>
                </a:solidFill>
                <a:cs typeface="ヒラギノ角ゴ Pro W3" charset="-128"/>
              </a:rPr>
              <a:t>China			913.8		0.75	</a:t>
            </a:r>
          </a:p>
          <a:p>
            <a:pPr eaLnBrk="1" hangingPunct="1"/>
            <a:r>
              <a:rPr lang="en-US" sz="1800">
                <a:cs typeface="ヒラギノ角ゴ Pro W3" charset="-128"/>
              </a:rPr>
              <a:t>Russia			390.6		2.65	</a:t>
            </a:r>
          </a:p>
          <a:p>
            <a:pPr eaLnBrk="1" hangingPunct="1"/>
            <a:r>
              <a:rPr lang="en-US" sz="1800">
                <a:cs typeface="ヒラギノ角ゴ Pro W3" charset="-128"/>
              </a:rPr>
              <a:t>Japan			316.2		2.51	</a:t>
            </a:r>
          </a:p>
          <a:p>
            <a:pPr eaLnBrk="1" hangingPunct="1"/>
            <a:r>
              <a:rPr lang="en-US" sz="1800">
                <a:cs typeface="ヒラギノ角ゴ Pro W3" charset="-128"/>
              </a:rPr>
              <a:t>India			279.9		</a:t>
            </a:r>
            <a:r>
              <a:rPr lang="en-US" sz="1800" b="1">
                <a:solidFill>
                  <a:schemeClr val="accent2"/>
                </a:solidFill>
                <a:cs typeface="ヒラギノ角ゴ Pro W3" charset="-128"/>
              </a:rPr>
              <a:t>0.29</a:t>
            </a:r>
            <a:r>
              <a:rPr lang="en-US" sz="1800">
                <a:cs typeface="ヒラギノ角ゴ Pro W3" charset="-128"/>
              </a:rPr>
              <a:t>	</a:t>
            </a:r>
          </a:p>
          <a:p>
            <a:pPr eaLnBrk="1" hangingPunct="1"/>
            <a:r>
              <a:rPr lang="en-US" sz="1800">
                <a:cs typeface="ヒラギノ角ゴ Pro W3" charset="-128"/>
              </a:rPr>
              <a:t>Germany		227.4		2.77	</a:t>
            </a:r>
          </a:p>
          <a:p>
            <a:pPr eaLnBrk="1" hangingPunct="1"/>
            <a:r>
              <a:rPr lang="en-US" sz="1800">
                <a:cs typeface="ヒラギノ角ゴ Pro W3" charset="-128"/>
              </a:rPr>
              <a:t>UK				142.1		2.41	</a:t>
            </a:r>
          </a:p>
          <a:p>
            <a:pPr eaLnBrk="1" hangingPunct="1"/>
            <a:r>
              <a:rPr lang="en-US" sz="1800" b="1">
                <a:solidFill>
                  <a:srgbClr val="0070C0"/>
                </a:solidFill>
                <a:cs typeface="ヒラギノ角ゴ Pro W3" charset="-128"/>
              </a:rPr>
              <a:t>Canada			133.9		4.42</a:t>
            </a:r>
            <a:r>
              <a:rPr lang="en-US" sz="1800">
                <a:cs typeface="ヒラギノ角ゴ Pro W3" charset="-128"/>
              </a:rPr>
              <a:t>	</a:t>
            </a:r>
          </a:p>
          <a:p>
            <a:pPr eaLnBrk="1" hangingPunct="1"/>
            <a:r>
              <a:rPr lang="en-US" sz="1800">
                <a:cs typeface="ヒラギノ角ゴ Pro W3" charset="-128"/>
              </a:rPr>
              <a:t>Italy			111.3		1.94	</a:t>
            </a:r>
          </a:p>
          <a:p>
            <a:pPr eaLnBrk="1" hangingPunct="1"/>
            <a:r>
              <a:rPr lang="en-US" sz="1800">
                <a:cs typeface="ヒラギノ角ゴ Pro W3" charset="-128"/>
              </a:rPr>
              <a:t>Ukraine			100.4		1.97	</a:t>
            </a:r>
          </a:p>
          <a:p>
            <a:pPr eaLnBrk="1" hangingPunct="1"/>
            <a:r>
              <a:rPr lang="en-US" sz="1400">
                <a:cs typeface="ヒラギノ角ゴ Pro W3" charset="-128"/>
              </a:rPr>
              <a:t>Source: Carbon Dioxide Information Analysis Center, Oak Ridge National Laboratory, Tennessee</a:t>
            </a:r>
            <a:r>
              <a:rPr lang="en-US" sz="1800">
                <a:cs typeface="ヒラギノ角ゴ Pro W3" charset="-128"/>
              </a:rPr>
              <a:t>	</a:t>
            </a:r>
          </a:p>
          <a:p>
            <a:pPr eaLnBrk="1" hangingPunct="1"/>
            <a:endParaRPr lang="en-US">
              <a:cs typeface="ヒラギノ角ゴ Pro W3"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solidFill>
            <a:srgbClr val="00B050"/>
          </a:solidFill>
        </p:spPr>
        <p:txBody>
          <a:bodyPr/>
          <a:lstStyle/>
          <a:p>
            <a:pPr eaLnBrk="1" hangingPunct="1"/>
            <a:r>
              <a:rPr lang="en-US" sz="3200">
                <a:solidFill>
                  <a:schemeClr val="bg1"/>
                </a:solidFill>
                <a:cs typeface="ヒラギノ角ゴ Pro W3" charset="-128"/>
              </a:rPr>
              <a:t>CO</a:t>
            </a:r>
            <a:r>
              <a:rPr lang="en-US" sz="3200" baseline="-25000">
                <a:solidFill>
                  <a:schemeClr val="bg1"/>
                </a:solidFill>
                <a:cs typeface="ヒラギノ角ゴ Pro W3" charset="-128"/>
              </a:rPr>
              <a:t>2</a:t>
            </a:r>
            <a:r>
              <a:rPr lang="en-US" sz="3200">
                <a:solidFill>
                  <a:schemeClr val="bg1"/>
                </a:solidFill>
                <a:cs typeface="ヒラギノ角ゴ Pro W3" charset="-128"/>
              </a:rPr>
              <a:t> Production by Country in 2006</a:t>
            </a:r>
          </a:p>
        </p:txBody>
      </p:sp>
      <p:sp>
        <p:nvSpPr>
          <p:cNvPr id="44035" name="Content Placeholder 2"/>
          <p:cNvSpPr>
            <a:spLocks noGrp="1"/>
          </p:cNvSpPr>
          <p:nvPr>
            <p:ph idx="1"/>
          </p:nvPr>
        </p:nvSpPr>
        <p:spPr>
          <a:xfrm>
            <a:off x="1295400" y="1295400"/>
            <a:ext cx="7696200" cy="4724400"/>
          </a:xfrm>
        </p:spPr>
        <p:txBody>
          <a:bodyPr/>
          <a:lstStyle/>
          <a:p>
            <a:pPr eaLnBrk="1" hangingPunct="1"/>
            <a:r>
              <a:rPr lang="en-US" sz="1800" b="1">
                <a:cs typeface="ヒラギノ角ゴ Pro W3" charset="-128"/>
              </a:rPr>
              <a:t>Country	 		CO</a:t>
            </a:r>
            <a:r>
              <a:rPr lang="en-US" sz="1800" b="1" baseline="-25000">
                <a:cs typeface="ヒラギノ角ゴ Pro W3" charset="-128"/>
              </a:rPr>
              <a:t>2</a:t>
            </a:r>
            <a:r>
              <a:rPr lang="en-US" sz="1800" b="1">
                <a:cs typeface="ヒラギノ角ゴ Pro W3" charset="-128"/>
              </a:rPr>
              <a:t> Produced  	% total world emissions</a:t>
            </a:r>
          </a:p>
          <a:p>
            <a:pPr eaLnBrk="1" hangingPunct="1"/>
            <a:r>
              <a:rPr lang="en-US" sz="1800" b="1">
                <a:cs typeface="ヒラギノ角ゴ Pro W3" charset="-128"/>
              </a:rPr>
              <a:t>				metric tonnes</a:t>
            </a:r>
            <a:r>
              <a:rPr lang="en-US" sz="1800">
                <a:cs typeface="ヒラギノ角ゴ Pro W3" charset="-128"/>
              </a:rPr>
              <a:t>	</a:t>
            </a:r>
          </a:p>
          <a:p>
            <a:pPr eaLnBrk="1" hangingPunct="1"/>
            <a:r>
              <a:rPr lang="en-US" sz="1800" b="1">
                <a:solidFill>
                  <a:srgbClr val="0070C0"/>
                </a:solidFill>
                <a:cs typeface="ヒラギノ角ゴ Pro W3" charset="-128"/>
              </a:rPr>
              <a:t>U.S.			5,752		20.2%</a:t>
            </a:r>
            <a:r>
              <a:rPr lang="en-US" sz="1800">
                <a:cs typeface="ヒラギノ角ゴ Pro W3" charset="-128"/>
              </a:rPr>
              <a:t>	</a:t>
            </a:r>
          </a:p>
          <a:p>
            <a:pPr eaLnBrk="1" hangingPunct="1"/>
            <a:r>
              <a:rPr lang="en-US" sz="1800" b="1">
                <a:solidFill>
                  <a:srgbClr val="FF0000"/>
                </a:solidFill>
                <a:cs typeface="ヒラギノ角ゴ Pro W3" charset="-128"/>
              </a:rPr>
              <a:t>China			6,103		21.5%</a:t>
            </a:r>
          </a:p>
          <a:p>
            <a:pPr eaLnBrk="1" hangingPunct="1"/>
            <a:r>
              <a:rPr lang="en-US" sz="1800">
                <a:solidFill>
                  <a:schemeClr val="tx1"/>
                </a:solidFill>
                <a:cs typeface="ヒラギノ角ゴ Pro W3" charset="-128"/>
              </a:rPr>
              <a:t>European Union		1,314		13.8%	</a:t>
            </a:r>
          </a:p>
          <a:p>
            <a:pPr eaLnBrk="1" hangingPunct="1"/>
            <a:r>
              <a:rPr lang="en-US" sz="1800">
                <a:cs typeface="ヒラギノ角ゴ Pro W3" charset="-128"/>
              </a:rPr>
              <a:t>Russia			1,564		5.5%</a:t>
            </a:r>
          </a:p>
          <a:p>
            <a:pPr eaLnBrk="1" hangingPunct="1"/>
            <a:r>
              <a:rPr lang="en-US" sz="1800">
                <a:cs typeface="ヒラギノ角ゴ Pro W3" charset="-128"/>
              </a:rPr>
              <a:t>India			1,510		</a:t>
            </a:r>
            <a:r>
              <a:rPr lang="en-US" sz="1800">
                <a:solidFill>
                  <a:schemeClr val="tx1"/>
                </a:solidFill>
                <a:cs typeface="ヒラギノ角ゴ Pro W3" charset="-128"/>
              </a:rPr>
              <a:t>5.3% </a:t>
            </a:r>
            <a:r>
              <a:rPr lang="en-US" sz="1800">
                <a:cs typeface="ヒラギノ角ゴ Pro W3" charset="-128"/>
              </a:rPr>
              <a:t>	</a:t>
            </a:r>
          </a:p>
          <a:p>
            <a:pPr eaLnBrk="1" hangingPunct="1"/>
            <a:r>
              <a:rPr lang="en-US" sz="1800">
                <a:cs typeface="ヒラギノ角ゴ Pro W3" charset="-128"/>
              </a:rPr>
              <a:t>Japan			1,293		4.6%	</a:t>
            </a:r>
          </a:p>
          <a:p>
            <a:pPr eaLnBrk="1" hangingPunct="1"/>
            <a:r>
              <a:rPr lang="en-US" sz="1800" b="1">
                <a:solidFill>
                  <a:srgbClr val="0070C0"/>
                </a:solidFill>
                <a:cs typeface="ヒラギノ角ゴ Pro W3" charset="-128"/>
              </a:rPr>
              <a:t>Canada			545		1.9%</a:t>
            </a:r>
            <a:r>
              <a:rPr lang="en-US" sz="1800">
                <a:cs typeface="ヒラギノ角ゴ Pro W3" charset="-128"/>
              </a:rPr>
              <a:t>	</a:t>
            </a:r>
          </a:p>
          <a:p>
            <a:pPr eaLnBrk="1" hangingPunct="1"/>
            <a:endParaRPr lang="en-US" sz="1800">
              <a:cs typeface="ヒラギノ角ゴ Pro W3" charset="-128"/>
            </a:endParaRPr>
          </a:p>
          <a:p>
            <a:pPr eaLnBrk="1" hangingPunct="1"/>
            <a:r>
              <a:rPr lang="en-US" sz="1800">
                <a:cs typeface="ヒラギノ角ゴ Pro W3" charset="-128"/>
              </a:rPr>
              <a:t>The Global situation in the past 10 years has become many times WORSE. China’s emissions INCREASED by 668% in 10 years.</a:t>
            </a:r>
          </a:p>
          <a:p>
            <a:pPr eaLnBrk="1" hangingPunct="1"/>
            <a:r>
              <a:rPr lang="en-US" sz="1800">
                <a:cs typeface="ヒラギノ角ゴ Pro W3" charset="-128"/>
              </a:rPr>
              <a:t>	</a:t>
            </a:r>
          </a:p>
          <a:p>
            <a:pPr eaLnBrk="1" hangingPunct="1"/>
            <a:r>
              <a:rPr lang="en-US" sz="1400">
                <a:cs typeface="ヒラギノ角ゴ Pro W3" charset="-128"/>
              </a:rPr>
              <a:t>Source: Wikipedia, accessed Sept 3, 2009</a:t>
            </a:r>
            <a:r>
              <a:rPr lang="en-US" sz="1800">
                <a:cs typeface="ヒラギノ角ゴ Pro W3" charset="-128"/>
              </a:rPr>
              <a:t>	</a:t>
            </a:r>
          </a:p>
          <a:p>
            <a:pPr eaLnBrk="1" hangingPunct="1"/>
            <a:endParaRPr lang="en-US">
              <a:cs typeface="ヒラギノ角ゴ Pro W3" charset="-128"/>
            </a:endParaRPr>
          </a:p>
        </p:txBody>
      </p:sp>
      <p:pic>
        <p:nvPicPr>
          <p:cNvPr id="4" name="Picture 3" descr="656px-World_CO2_emission_by_country_2006.svg.png"/>
          <p:cNvPicPr>
            <a:picLocks noChangeAspect="1"/>
          </p:cNvPicPr>
          <p:nvPr/>
        </p:nvPicPr>
        <p:blipFill>
          <a:blip r:embed="rId3" cstate="print"/>
          <a:srcRect/>
          <a:stretch>
            <a:fillRect/>
          </a:stretch>
        </p:blipFill>
        <p:spPr bwMode="auto">
          <a:xfrm>
            <a:off x="1295400" y="1219200"/>
            <a:ext cx="7086600" cy="563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p:cNvSpPr>
            <a:spLocks noChangeArrowheads="1"/>
          </p:cNvSpPr>
          <p:nvPr/>
        </p:nvSpPr>
        <p:spPr bwMode="auto">
          <a:xfrm>
            <a:off x="-76200" y="0"/>
            <a:ext cx="9220200" cy="6858000"/>
          </a:xfrm>
          <a:prstGeom prst="rect">
            <a:avLst/>
          </a:prstGeom>
          <a:solidFill>
            <a:srgbClr val="00B050"/>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46083" name="Rectangle 4"/>
          <p:cNvSpPr>
            <a:spLocks noGrp="1" noChangeArrowheads="1"/>
          </p:cNvSpPr>
          <p:nvPr>
            <p:ph type="ctrTitle"/>
          </p:nvPr>
        </p:nvSpPr>
        <p:spPr>
          <a:xfrm>
            <a:off x="685800" y="914400"/>
            <a:ext cx="7772400" cy="1470025"/>
          </a:xfrm>
        </p:spPr>
        <p:txBody>
          <a:bodyPr/>
          <a:lstStyle/>
          <a:p>
            <a:pPr algn="ctr" eaLnBrk="1" hangingPunct="1"/>
            <a:r>
              <a:rPr lang="en-US">
                <a:solidFill>
                  <a:schemeClr val="bg1"/>
                </a:solidFill>
                <a:cs typeface="ヒラギノ角ゴ Pro W3" charset="-128"/>
              </a:rPr>
              <a:t>The Leap to Zero Carbon:</a:t>
            </a:r>
            <a:br>
              <a:rPr lang="en-US">
                <a:solidFill>
                  <a:schemeClr val="bg1"/>
                </a:solidFill>
                <a:cs typeface="ヒラギノ角ゴ Pro W3" charset="-128"/>
              </a:rPr>
            </a:br>
            <a:r>
              <a:rPr lang="en-US">
                <a:solidFill>
                  <a:schemeClr val="bg1"/>
                </a:solidFill>
                <a:cs typeface="ヒラギノ角ゴ Pro W3" charset="-128"/>
              </a:rPr>
              <a:t>Preparing for the 2030 Challenge</a:t>
            </a:r>
          </a:p>
        </p:txBody>
      </p:sp>
      <p:sp>
        <p:nvSpPr>
          <p:cNvPr id="46084" name="Rectangle 5"/>
          <p:cNvSpPr>
            <a:spLocks noGrp="1" noChangeArrowheads="1"/>
          </p:cNvSpPr>
          <p:nvPr>
            <p:ph type="subTitle" idx="1"/>
          </p:nvPr>
        </p:nvSpPr>
        <p:spPr>
          <a:xfrm>
            <a:off x="1371600" y="4038600"/>
            <a:ext cx="6400800" cy="1752600"/>
          </a:xfrm>
        </p:spPr>
        <p:txBody>
          <a:bodyPr/>
          <a:lstStyle/>
          <a:p>
            <a:pPr marL="0" indent="0" algn="ctr" eaLnBrk="1" hangingPunct="1"/>
            <a:r>
              <a:rPr lang="en-US" sz="2800">
                <a:solidFill>
                  <a:schemeClr val="bg1"/>
                </a:solidFill>
                <a:cs typeface="ヒラギノ角ゴ Pro W3" charset="-128"/>
              </a:rPr>
              <a:t>Part Two:</a:t>
            </a:r>
          </a:p>
          <a:p>
            <a:pPr marL="0" indent="0" algn="ctr" eaLnBrk="1" hangingPunct="1"/>
            <a:r>
              <a:rPr lang="en-US" sz="2800">
                <a:solidFill>
                  <a:schemeClr val="bg1"/>
                </a:solidFill>
                <a:cs typeface="ヒラギノ角ゴ Pro W3" charset="-128"/>
              </a:rPr>
              <a:t>Defining the FIRST STEPS </a:t>
            </a:r>
            <a:r>
              <a:rPr lang="en-US" sz="2800" baseline="0">
                <a:solidFill>
                  <a:schemeClr val="bg1"/>
                </a:solidFill>
                <a:cs typeface="ヒラギノ角ゴ Pro W3" charset="-128"/>
              </a:rPr>
              <a:t> </a:t>
            </a:r>
            <a:r>
              <a:rPr lang="en-US" sz="2800">
                <a:solidFill>
                  <a:schemeClr val="bg1"/>
                </a:solidFill>
                <a:cs typeface="ヒラギノ角ゴ Pro W3" charset="-128"/>
              </a:rPr>
              <a:t>to Carbon Neutral Design</a:t>
            </a:r>
          </a:p>
          <a:p>
            <a:pPr marL="0" indent="0" algn="ctr" eaLnBrk="1" hangingPunct="1"/>
            <a:r>
              <a:rPr lang="en-US">
                <a:solidFill>
                  <a:schemeClr val="bg1"/>
                </a:solidFill>
                <a:ea typeface="Arial" charset="0"/>
                <a:cs typeface="Arial" charset="0"/>
              </a:rPr>
              <a:t>Solving</a:t>
            </a:r>
            <a:r>
              <a:rPr lang="en-US" baseline="0">
                <a:solidFill>
                  <a:schemeClr val="bg1"/>
                </a:solidFill>
                <a:ea typeface="Arial" charset="0"/>
                <a:cs typeface="Arial" charset="0"/>
              </a:rPr>
              <a:t> the GHG Problem</a:t>
            </a:r>
            <a:endParaRPr lang="en-US">
              <a:solidFill>
                <a:schemeClr val="bg1"/>
              </a:solidFill>
              <a:ea typeface="Arial" charset="0"/>
              <a:cs typeface="Arial" charset="0"/>
            </a:endParaRPr>
          </a:p>
          <a:p>
            <a:pPr marL="0" indent="0" algn="ctr" eaLnBrk="1" hangingPunct="1"/>
            <a:r>
              <a:rPr lang="en-US" sz="1400" baseline="0">
                <a:solidFill>
                  <a:schemeClr val="bg1"/>
                </a:solidFill>
                <a:ea typeface="Arial" charset="0"/>
                <a:cs typeface="Arial" charset="0"/>
              </a:rPr>
              <a:t>Professor Terri Meyer Boake</a:t>
            </a:r>
            <a:br>
              <a:rPr lang="en-US" sz="1400" baseline="0">
                <a:solidFill>
                  <a:schemeClr val="bg1"/>
                </a:solidFill>
                <a:ea typeface="Arial" charset="0"/>
                <a:cs typeface="Arial" charset="0"/>
              </a:rPr>
            </a:br>
            <a:r>
              <a:rPr lang="en-US" sz="1200" baseline="0">
                <a:solidFill>
                  <a:schemeClr val="bg1"/>
                </a:solidFill>
                <a:ea typeface="Arial" charset="0"/>
                <a:cs typeface="Arial" charset="0"/>
              </a:rPr>
              <a:t>Associate Director | School of Architecture | University of Waterloo</a:t>
            </a:r>
            <a:br>
              <a:rPr lang="en-US" sz="1200" baseline="0">
                <a:solidFill>
                  <a:schemeClr val="bg1"/>
                </a:solidFill>
                <a:ea typeface="Arial" charset="0"/>
                <a:cs typeface="Arial" charset="0"/>
              </a:rPr>
            </a:br>
            <a:r>
              <a:rPr lang="en-US" sz="1200" baseline="0">
                <a:solidFill>
                  <a:schemeClr val="bg1"/>
                </a:solidFill>
                <a:ea typeface="Arial" charset="0"/>
                <a:cs typeface="Arial" charset="0"/>
              </a:rPr>
              <a:t>President Society of Building Science Educators</a:t>
            </a:r>
            <a:br>
              <a:rPr lang="en-US" sz="1200" baseline="0">
                <a:solidFill>
                  <a:schemeClr val="bg1"/>
                </a:solidFill>
                <a:ea typeface="Arial" charset="0"/>
                <a:cs typeface="Arial" charset="0"/>
              </a:rPr>
            </a:br>
            <a:r>
              <a:rPr lang="en-US" sz="1200" baseline="0">
                <a:solidFill>
                  <a:schemeClr val="bg1"/>
                </a:solidFill>
                <a:ea typeface="Arial" charset="0"/>
                <a:cs typeface="Arial" charset="0"/>
              </a:rPr>
              <a:t>Member OAA Committee for Sustainable Built Environment</a:t>
            </a:r>
            <a:endParaRPr lang="en-US" sz="1200">
              <a:solidFill>
                <a:schemeClr val="bg1"/>
              </a:solidFill>
              <a:ea typeface="Arial" charset="0"/>
              <a:cs typeface="Arial" charset="0"/>
            </a:endParaRPr>
          </a:p>
        </p:txBody>
      </p:sp>
      <p:pic>
        <p:nvPicPr>
          <p:cNvPr id="46085" name="Picture 7" descr="footprint_feet"/>
          <p:cNvPicPr>
            <a:picLocks noChangeAspect="1" noChangeArrowheads="1"/>
          </p:cNvPicPr>
          <p:nvPr/>
        </p:nvPicPr>
        <p:blipFill>
          <a:blip r:embed="rId3" cstate="print"/>
          <a:srcRect/>
          <a:stretch>
            <a:fillRect/>
          </a:stretch>
        </p:blipFill>
        <p:spPr bwMode="auto">
          <a:xfrm>
            <a:off x="3657600" y="1981200"/>
            <a:ext cx="1795463" cy="2079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solidFill>
                  <a:schemeClr val="bg2"/>
                </a:solidFill>
                <a:cs typeface="ヒラギノ角ゴ Pro W3" charset="-128"/>
              </a:rPr>
              <a:t>Fossil Fuel Reduction Standard:</a:t>
            </a:r>
          </a:p>
        </p:txBody>
      </p:sp>
      <p:sp>
        <p:nvSpPr>
          <p:cNvPr id="48131" name="Rectangle 3"/>
          <p:cNvSpPr>
            <a:spLocks noGrp="1" noChangeArrowheads="1"/>
          </p:cNvSpPr>
          <p:nvPr>
            <p:ph idx="1"/>
          </p:nvPr>
        </p:nvSpPr>
        <p:spPr/>
        <p:txBody>
          <a:bodyPr/>
          <a:lstStyle/>
          <a:p>
            <a:pPr marL="0" indent="0" eaLnBrk="1" hangingPunct="1">
              <a:lnSpc>
                <a:spcPct val="100000"/>
              </a:lnSpc>
            </a:pPr>
            <a:r>
              <a:rPr lang="en-US">
                <a:cs typeface="ヒラギノ角ゴ Pro W3" charset="-128"/>
              </a:rPr>
              <a:t>The fossil fuel </a:t>
            </a:r>
            <a:r>
              <a:rPr lang="en-US" b="1">
                <a:cs typeface="ヒラギノ角ゴ Pro W3" charset="-128"/>
              </a:rPr>
              <a:t>reduction standard</a:t>
            </a:r>
            <a:r>
              <a:rPr lang="en-US">
                <a:cs typeface="ヒラギノ角ゴ Pro W3" charset="-128"/>
              </a:rPr>
              <a:t> for all </a:t>
            </a:r>
            <a:r>
              <a:rPr lang="en-US" b="1">
                <a:solidFill>
                  <a:schemeClr val="tx1"/>
                </a:solidFill>
                <a:cs typeface="ヒラギノ角ゴ Pro W3" charset="-128"/>
              </a:rPr>
              <a:t>new buildings</a:t>
            </a:r>
            <a:r>
              <a:rPr lang="en-US">
                <a:cs typeface="ヒラギノ角ゴ Pro W3" charset="-128"/>
              </a:rPr>
              <a:t> shall be increased to: </a:t>
            </a:r>
          </a:p>
          <a:p>
            <a:pPr lvl="1" indent="0" eaLnBrk="1" hangingPunct="1">
              <a:lnSpc>
                <a:spcPct val="110000"/>
              </a:lnSpc>
            </a:pPr>
            <a:endParaRPr lang="en-US" sz="2000" b="0">
              <a:cs typeface="ヒラギノ角ゴ Pro W3" charset="-128"/>
            </a:endParaRPr>
          </a:p>
          <a:p>
            <a:pPr lvl="1" indent="0" eaLnBrk="1" hangingPunct="1">
              <a:lnSpc>
                <a:spcPct val="110000"/>
              </a:lnSpc>
            </a:pPr>
            <a:r>
              <a:rPr lang="en-US" sz="2000" b="0">
                <a:cs typeface="ヒラギノ角ゴ Pro W3" charset="-128"/>
              </a:rPr>
              <a:t>60% in 2010</a:t>
            </a:r>
            <a:br>
              <a:rPr lang="en-US" sz="2000" b="0">
                <a:cs typeface="ヒラギノ角ゴ Pro W3" charset="-128"/>
              </a:rPr>
            </a:br>
            <a:r>
              <a:rPr lang="en-US" sz="2000" b="0">
                <a:cs typeface="ヒラギノ角ゴ Pro W3" charset="-128"/>
              </a:rPr>
              <a:t>70% in 2015</a:t>
            </a:r>
            <a:br>
              <a:rPr lang="en-US" sz="2000" b="0">
                <a:cs typeface="ヒラギノ角ゴ Pro W3" charset="-128"/>
              </a:rPr>
            </a:br>
            <a:r>
              <a:rPr lang="en-US" sz="2000" b="0">
                <a:cs typeface="ヒラギノ角ゴ Pro W3" charset="-128"/>
              </a:rPr>
              <a:t>80% in 2020</a:t>
            </a:r>
            <a:br>
              <a:rPr lang="en-US" sz="2000" b="0">
                <a:cs typeface="ヒラギノ角ゴ Pro W3" charset="-128"/>
              </a:rPr>
            </a:br>
            <a:r>
              <a:rPr lang="en-US" sz="2000" b="0">
                <a:cs typeface="ヒラギノ角ゴ Pro W3" charset="-128"/>
              </a:rPr>
              <a:t>90% in 2025 </a:t>
            </a:r>
            <a:br>
              <a:rPr lang="en-US" sz="2000" b="0">
                <a:cs typeface="ヒラギノ角ゴ Pro W3" charset="-128"/>
              </a:rPr>
            </a:br>
            <a:r>
              <a:rPr lang="en-US" sz="2000">
                <a:cs typeface="ヒラギノ角ゴ Pro W3" charset="-128"/>
              </a:rPr>
              <a:t>Carbon-neutral in 2030</a:t>
            </a:r>
            <a:r>
              <a:rPr lang="en-US" sz="2000" b="0">
                <a:cs typeface="ヒラギノ角ゴ Pro W3" charset="-128"/>
              </a:rPr>
              <a:t> (using no fossil fuel GHG emitting energy to </a:t>
            </a:r>
            <a:r>
              <a:rPr lang="en-US" sz="2000">
                <a:cs typeface="ヒラギノ角ゴ Pro W3" charset="-128"/>
              </a:rPr>
              <a:t>operate</a:t>
            </a:r>
            <a:r>
              <a:rPr lang="en-US" sz="2000" b="0">
                <a:cs typeface="ヒラギノ角ゴ Pro W3" charset="-128"/>
              </a:rPr>
              <a:t>).</a:t>
            </a:r>
          </a:p>
          <a:p>
            <a:pPr marL="0" indent="0" eaLnBrk="1" hangingPunct="1">
              <a:lnSpc>
                <a:spcPct val="100000"/>
              </a:lnSpc>
            </a:pPr>
            <a:endParaRPr lang="en-US">
              <a:cs typeface="ヒラギノ角ゴ Pro W3" charset="-128"/>
            </a:endParaRPr>
          </a:p>
          <a:p>
            <a:pPr marL="0" indent="0" eaLnBrk="1" hangingPunct="1">
              <a:lnSpc>
                <a:spcPct val="100000"/>
              </a:lnSpc>
            </a:pPr>
            <a:endParaRPr lang="en-US">
              <a:cs typeface="ヒラギノ角ゴ Pro W3" charset="-128"/>
            </a:endParaRPr>
          </a:p>
          <a:p>
            <a:pPr marL="0" indent="0" eaLnBrk="1" hangingPunct="1">
              <a:lnSpc>
                <a:spcPct val="100000"/>
              </a:lnSpc>
            </a:pPr>
            <a:r>
              <a:rPr lang="en-US" sz="1600">
                <a:solidFill>
                  <a:schemeClr val="tx1"/>
                </a:solidFill>
                <a:cs typeface="ヒラギノ角ゴ Pro W3" charset="-128"/>
              </a:rPr>
              <a:t>Source:</a:t>
            </a:r>
            <a:r>
              <a:rPr lang="en-US" sz="1600">
                <a:cs typeface="ヒラギノ角ゴ Pro W3" charset="-128"/>
              </a:rPr>
              <a:t> </a:t>
            </a:r>
            <a:r>
              <a:rPr lang="en-US" sz="1600">
                <a:cs typeface="ヒラギノ角ゴ Pro W3" charset="-128"/>
                <a:hlinkClick r:id="rId3"/>
              </a:rPr>
              <a:t>www.architecture2030.org</a:t>
            </a:r>
            <a:endParaRPr lang="en-US" sz="1600">
              <a:cs typeface="ヒラギノ角ゴ Pro W3" charset="-128"/>
            </a:endParaRPr>
          </a:p>
          <a:p>
            <a:pPr marL="0" indent="0" eaLnBrk="1" hangingPunct="1">
              <a:lnSpc>
                <a:spcPct val="100000"/>
              </a:lnSpc>
            </a:pPr>
            <a:endParaRPr lang="en-US">
              <a:cs typeface="ヒラギノ角ゴ Pro W3" charset="-128"/>
            </a:endParaRPr>
          </a:p>
        </p:txBody>
      </p:sp>
      <p:pic>
        <p:nvPicPr>
          <p:cNvPr id="48132" name="Picture 4" descr="arch2030_int"/>
          <p:cNvPicPr>
            <a:picLocks noChangeAspect="1" noChangeArrowheads="1"/>
          </p:cNvPicPr>
          <p:nvPr/>
        </p:nvPicPr>
        <p:blipFill>
          <a:blip r:embed="rId4" cstate="print"/>
          <a:srcRect/>
          <a:stretch>
            <a:fillRect/>
          </a:stretch>
        </p:blipFill>
        <p:spPr bwMode="auto">
          <a:xfrm>
            <a:off x="7086600" y="4724400"/>
            <a:ext cx="1304925" cy="130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Oval 5"/>
          <p:cNvSpPr>
            <a:spLocks noChangeArrowheads="1"/>
          </p:cNvSpPr>
          <p:nvPr/>
        </p:nvSpPr>
        <p:spPr bwMode="auto">
          <a:xfrm>
            <a:off x="3810000" y="3733800"/>
            <a:ext cx="2209800" cy="2133600"/>
          </a:xfrm>
          <a:prstGeom prst="ellipse">
            <a:avLst/>
          </a:prstGeom>
          <a:solidFill>
            <a:srgbClr val="CCCC00"/>
          </a:solidFill>
          <a:ln w="9525">
            <a:solidFill>
              <a:srgbClr val="CCCC00"/>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12291" name="Oval 6"/>
          <p:cNvSpPr>
            <a:spLocks noChangeArrowheads="1"/>
          </p:cNvSpPr>
          <p:nvPr/>
        </p:nvSpPr>
        <p:spPr bwMode="auto">
          <a:xfrm>
            <a:off x="1295400" y="304800"/>
            <a:ext cx="3429000" cy="3429000"/>
          </a:xfrm>
          <a:prstGeom prst="ellipse">
            <a:avLst/>
          </a:prstGeom>
          <a:solidFill>
            <a:srgbClr val="0040CC"/>
          </a:solidFill>
          <a:ln w="9525">
            <a:solidFill>
              <a:srgbClr val="000CCC"/>
            </a:solidFill>
            <a:round/>
            <a:headEnd/>
            <a:tailEnd/>
          </a:ln>
        </p:spPr>
        <p:txBody>
          <a:bodyPr wrap="none" anchor="ctr">
            <a:prstTxWarp prst="textNoShape">
              <a:avLst/>
            </a:prstTxWarp>
          </a:bodyPr>
          <a:lstStyle/>
          <a:p>
            <a:pPr algn="ctr"/>
            <a:endParaRPr lang="en-US">
              <a:solidFill>
                <a:srgbClr val="000CCC"/>
              </a:solidFill>
              <a:ea typeface="ヒラギノ角ゴ Pro W3" charset="-128"/>
              <a:cs typeface="ヒラギノ角ゴ Pro W3" charset="-128"/>
            </a:endParaRPr>
          </a:p>
        </p:txBody>
      </p:sp>
      <p:sp>
        <p:nvSpPr>
          <p:cNvPr id="50180" name="Oval 7"/>
          <p:cNvSpPr>
            <a:spLocks noChangeArrowheads="1"/>
          </p:cNvSpPr>
          <p:nvPr/>
        </p:nvSpPr>
        <p:spPr bwMode="auto">
          <a:xfrm>
            <a:off x="533400" y="3505200"/>
            <a:ext cx="2514600" cy="2514600"/>
          </a:xfrm>
          <a:prstGeom prst="ellipse">
            <a:avLst/>
          </a:prstGeom>
          <a:solidFill>
            <a:srgbClr val="FF9933"/>
          </a:solidFill>
          <a:ln w="9525">
            <a:solidFill>
              <a:srgbClr val="FF9933"/>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50181" name="Text Box 8"/>
          <p:cNvSpPr txBox="1">
            <a:spLocks noChangeArrowheads="1"/>
          </p:cNvSpPr>
          <p:nvPr/>
        </p:nvSpPr>
        <p:spPr bwMode="auto">
          <a:xfrm>
            <a:off x="1981200" y="6019800"/>
            <a:ext cx="53340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a:ea typeface="ヒラギノ角ゴ Pro W3" charset="-128"/>
                <a:cs typeface="ヒラギノ角ゴ Pro W3" charset="-128"/>
              </a:rPr>
              <a:t>Counting Carbon costs….</a:t>
            </a:r>
          </a:p>
        </p:txBody>
      </p:sp>
      <p:sp>
        <p:nvSpPr>
          <p:cNvPr id="50182" name="Text Box 10"/>
          <p:cNvSpPr txBox="1">
            <a:spLocks noChangeArrowheads="1"/>
          </p:cNvSpPr>
          <p:nvPr/>
        </p:nvSpPr>
        <p:spPr bwMode="auto">
          <a:xfrm>
            <a:off x="2133600" y="1066800"/>
            <a:ext cx="1676400" cy="1187450"/>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Operating Energy of Building</a:t>
            </a:r>
          </a:p>
        </p:txBody>
      </p:sp>
      <p:sp>
        <p:nvSpPr>
          <p:cNvPr id="50183" name="Text Box 11"/>
          <p:cNvSpPr txBox="1">
            <a:spLocks noChangeArrowheads="1"/>
          </p:cNvSpPr>
          <p:nvPr/>
        </p:nvSpPr>
        <p:spPr bwMode="auto">
          <a:xfrm>
            <a:off x="914400" y="4038600"/>
            <a:ext cx="1752600" cy="1552575"/>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Embodied Carbon in Building Materials</a:t>
            </a:r>
          </a:p>
        </p:txBody>
      </p:sp>
      <p:sp>
        <p:nvSpPr>
          <p:cNvPr id="50184" name="Text Box 12"/>
          <p:cNvSpPr txBox="1">
            <a:spLocks noChangeArrowheads="1"/>
          </p:cNvSpPr>
          <p:nvPr/>
        </p:nvSpPr>
        <p:spPr bwMode="auto">
          <a:xfrm>
            <a:off x="3810000" y="4343400"/>
            <a:ext cx="2362200" cy="822325"/>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bg1"/>
                </a:solidFill>
                <a:ea typeface="ヒラギノ角ゴ Pro W3" charset="-128"/>
                <a:cs typeface="ヒラギノ角ゴ Pro W3" charset="-128"/>
              </a:rPr>
              <a:t>People, “Use” + Transportation</a:t>
            </a:r>
          </a:p>
        </p:txBody>
      </p:sp>
      <p:sp>
        <p:nvSpPr>
          <p:cNvPr id="50185" name="Oval 13"/>
          <p:cNvSpPr>
            <a:spLocks noChangeArrowheads="1"/>
          </p:cNvSpPr>
          <p:nvPr/>
        </p:nvSpPr>
        <p:spPr bwMode="auto">
          <a:xfrm>
            <a:off x="6324600" y="3352800"/>
            <a:ext cx="2514600" cy="2514600"/>
          </a:xfrm>
          <a:prstGeom prst="ellipse">
            <a:avLst/>
          </a:prstGeom>
          <a:solidFill>
            <a:srgbClr val="66CCFF"/>
          </a:solidFill>
          <a:ln w="9525">
            <a:solidFill>
              <a:srgbClr val="66CCFF"/>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50186" name="Line 14"/>
          <p:cNvSpPr>
            <a:spLocks noChangeShapeType="1"/>
          </p:cNvSpPr>
          <p:nvPr/>
        </p:nvSpPr>
        <p:spPr bwMode="auto">
          <a:xfrm>
            <a:off x="6172200" y="0"/>
            <a:ext cx="0" cy="7010400"/>
          </a:xfrm>
          <a:prstGeom prst="line">
            <a:avLst/>
          </a:prstGeom>
          <a:noFill/>
          <a:ln w="57150">
            <a:solidFill>
              <a:schemeClr val="tx1"/>
            </a:solidFill>
            <a:prstDash val="sysDot"/>
            <a:round/>
            <a:headEnd/>
            <a:tailEnd/>
          </a:ln>
        </p:spPr>
        <p:txBody>
          <a:bodyPr>
            <a:prstTxWarp prst="textNoShape">
              <a:avLst/>
            </a:prstTxWarp>
          </a:bodyPr>
          <a:lstStyle/>
          <a:p>
            <a:endParaRPr lang="en-US"/>
          </a:p>
        </p:txBody>
      </p:sp>
      <p:sp>
        <p:nvSpPr>
          <p:cNvPr id="50187" name="Oval 4"/>
          <p:cNvSpPr>
            <a:spLocks noChangeArrowheads="1"/>
          </p:cNvSpPr>
          <p:nvPr/>
        </p:nvSpPr>
        <p:spPr bwMode="auto">
          <a:xfrm>
            <a:off x="4953000" y="457200"/>
            <a:ext cx="2514600" cy="2514600"/>
          </a:xfrm>
          <a:prstGeom prst="ellipse">
            <a:avLst/>
          </a:prstGeom>
          <a:solidFill>
            <a:srgbClr val="29D033"/>
          </a:solidFill>
          <a:ln w="9525">
            <a:solidFill>
              <a:srgbClr val="29D033"/>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50188" name="Text Box 9"/>
          <p:cNvSpPr txBox="1">
            <a:spLocks noChangeArrowheads="1"/>
          </p:cNvSpPr>
          <p:nvPr/>
        </p:nvSpPr>
        <p:spPr bwMode="auto">
          <a:xfrm>
            <a:off x="5105400" y="1295400"/>
            <a:ext cx="2209800" cy="822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Landscape </a:t>
            </a:r>
            <a:br>
              <a:rPr lang="en-US">
                <a:solidFill>
                  <a:schemeClr val="bg1"/>
                </a:solidFill>
                <a:ea typeface="ヒラギノ角ゴ Pro W3" charset="-128"/>
                <a:cs typeface="ヒラギノ角ゴ Pro W3" charset="-128"/>
              </a:rPr>
            </a:br>
            <a:r>
              <a:rPr lang="en-US">
                <a:solidFill>
                  <a:schemeClr val="bg1"/>
                </a:solidFill>
                <a:ea typeface="ヒラギノ角ゴ Pro W3" charset="-128"/>
                <a:cs typeface="ヒラギノ角ゴ Pro W3" charset="-128"/>
              </a:rPr>
              <a:t>+ Site</a:t>
            </a:r>
          </a:p>
        </p:txBody>
      </p:sp>
      <p:sp>
        <p:nvSpPr>
          <p:cNvPr id="50189" name="Text Box 15"/>
          <p:cNvSpPr txBox="1">
            <a:spLocks noChangeArrowheads="1"/>
          </p:cNvSpPr>
          <p:nvPr/>
        </p:nvSpPr>
        <p:spPr bwMode="auto">
          <a:xfrm>
            <a:off x="6629400" y="4038600"/>
            <a:ext cx="1981200" cy="1187450"/>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Renewables + Site Generation</a:t>
            </a:r>
          </a:p>
        </p:txBody>
      </p:sp>
      <p:sp>
        <p:nvSpPr>
          <p:cNvPr id="50190" name="Text Box 16"/>
          <p:cNvSpPr txBox="1">
            <a:spLocks noChangeArrowheads="1"/>
          </p:cNvSpPr>
          <p:nvPr/>
        </p:nvSpPr>
        <p:spPr bwMode="auto">
          <a:xfrm>
            <a:off x="6172200" y="6019800"/>
            <a:ext cx="29718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a:ea typeface="ヒラギノ角ゴ Pro W3" charset="-128"/>
                <a:cs typeface="ヒラギノ角ゴ Pro W3" charset="-128"/>
              </a:rPr>
              <a:t>+ purchased offsets</a:t>
            </a:r>
          </a:p>
        </p:txBody>
      </p:sp>
      <p:sp>
        <p:nvSpPr>
          <p:cNvPr id="50191" name="Text Box 17"/>
          <p:cNvSpPr txBox="1">
            <a:spLocks noChangeArrowheads="1"/>
          </p:cNvSpPr>
          <p:nvPr/>
        </p:nvSpPr>
        <p:spPr bwMode="auto">
          <a:xfrm>
            <a:off x="4648200" y="2286000"/>
            <a:ext cx="41148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ea typeface="ヒラギノ角ゴ Pro W3" charset="-128"/>
                <a:cs typeface="ヒラギノ角ゴ Pro W3" charset="-128"/>
              </a:rPr>
              <a:t>Disturbance vs. sequestration</a:t>
            </a:r>
          </a:p>
        </p:txBody>
      </p:sp>
      <p:pic>
        <p:nvPicPr>
          <p:cNvPr id="50192" name="Picture 18" descr="arch2030_int"/>
          <p:cNvPicPr>
            <a:picLocks noChangeAspect="1" noChangeArrowheads="1"/>
          </p:cNvPicPr>
          <p:nvPr/>
        </p:nvPicPr>
        <p:blipFill>
          <a:blip r:embed="rId3" cstate="print"/>
          <a:srcRect/>
          <a:stretch>
            <a:fillRect/>
          </a:stretch>
        </p:blipFill>
        <p:spPr bwMode="auto">
          <a:xfrm>
            <a:off x="2667000" y="2209800"/>
            <a:ext cx="609600" cy="609600"/>
          </a:xfrm>
          <a:prstGeom prst="rect">
            <a:avLst/>
          </a:prstGeom>
          <a:noFill/>
          <a:ln w="9525">
            <a:noFill/>
            <a:miter lim="800000"/>
            <a:headEnd/>
            <a:tailEnd/>
          </a:ln>
        </p:spPr>
      </p:pic>
      <p:sp>
        <p:nvSpPr>
          <p:cNvPr id="17" name="TextBox 16"/>
          <p:cNvSpPr txBox="1">
            <a:spLocks noChangeArrowheads="1"/>
          </p:cNvSpPr>
          <p:nvPr/>
        </p:nvSpPr>
        <p:spPr bwMode="auto">
          <a:xfrm>
            <a:off x="1752600" y="2971800"/>
            <a:ext cx="2474913" cy="400050"/>
          </a:xfrm>
          <a:prstGeom prst="rect">
            <a:avLst/>
          </a:prstGeom>
          <a:noFill/>
          <a:ln w="9525">
            <a:noFill/>
            <a:miter lim="800000"/>
            <a:headEnd/>
            <a:tailEnd/>
          </a:ln>
        </p:spPr>
        <p:txBody>
          <a:bodyPr wrap="none">
            <a:prstTxWarp prst="textNoShape">
              <a:avLst/>
            </a:prstTxWarp>
            <a:spAutoFit/>
          </a:bodyPr>
          <a:lstStyle/>
          <a:p>
            <a:r>
              <a:rPr lang="en-US" sz="2000">
                <a:solidFill>
                  <a:srgbClr val="FF0000"/>
                </a:solidFill>
                <a:ea typeface="ヒラギノ角ゴ Pro W3" charset="-128"/>
                <a:cs typeface="ヒラギノ角ゴ Pro W3" charset="-128"/>
              </a:rPr>
              <a:t>80% of the problem!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2291"/>
                                        </p:tgtEl>
                                      </p:cBhvr>
                                      <p:by x="150000" y="150000"/>
                                    </p:animScale>
                                  </p:childTnLst>
                                </p:cTn>
                              </p:par>
                              <p:par>
                                <p:cTn id="7" presetID="4" presetClass="entr" presetSubtype="16"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box(in)">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ChangeArrowheads="1"/>
          </p:cNvSpPr>
          <p:nvPr/>
        </p:nvSpPr>
        <p:spPr bwMode="auto">
          <a:xfrm>
            <a:off x="1295400" y="228600"/>
            <a:ext cx="7848600" cy="914400"/>
          </a:xfrm>
          <a:prstGeom prst="rect">
            <a:avLst/>
          </a:prstGeom>
          <a:solidFill>
            <a:schemeClr val="tx1"/>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52227" name="Rectangle 2"/>
          <p:cNvSpPr>
            <a:spLocks noGrp="1" noChangeArrowheads="1"/>
          </p:cNvSpPr>
          <p:nvPr>
            <p:ph type="title"/>
          </p:nvPr>
        </p:nvSpPr>
        <p:spPr/>
        <p:txBody>
          <a:bodyPr/>
          <a:lstStyle/>
          <a:p>
            <a:pPr eaLnBrk="1" hangingPunct="1"/>
            <a:r>
              <a:rPr lang="en-US">
                <a:solidFill>
                  <a:srgbClr val="29D033"/>
                </a:solidFill>
                <a:cs typeface="ヒラギノ角ゴ Pro W3" charset="-128"/>
              </a:rPr>
              <a:t>Four Key Steps – IN ORDER:</a:t>
            </a:r>
          </a:p>
        </p:txBody>
      </p:sp>
      <p:sp>
        <p:nvSpPr>
          <p:cNvPr id="115715" name="Rectangle 3"/>
          <p:cNvSpPr>
            <a:spLocks noGrp="1" noChangeArrowheads="1"/>
          </p:cNvSpPr>
          <p:nvPr>
            <p:ph idx="1"/>
          </p:nvPr>
        </p:nvSpPr>
        <p:spPr>
          <a:xfrm>
            <a:off x="1295400" y="1295400"/>
            <a:ext cx="7696200" cy="5029200"/>
          </a:xfrm>
        </p:spPr>
        <p:txBody>
          <a:bodyPr/>
          <a:lstStyle/>
          <a:p>
            <a:pPr marL="0" indent="0" eaLnBrk="1" hangingPunct="1"/>
            <a:r>
              <a:rPr lang="en-US" sz="3600" b="1">
                <a:solidFill>
                  <a:srgbClr val="FF0000"/>
                </a:solidFill>
                <a:cs typeface="ヒラギノ角ゴ Pro W3" charset="-128"/>
              </a:rPr>
              <a:t>#1</a:t>
            </a:r>
            <a:r>
              <a:rPr lang="en-US" sz="3600">
                <a:solidFill>
                  <a:srgbClr val="FF0000"/>
                </a:solidFill>
                <a:cs typeface="ヒラギノ角ゴ Pro W3" charset="-128"/>
              </a:rPr>
              <a:t> - </a:t>
            </a:r>
            <a:r>
              <a:rPr lang="en-US">
                <a:cs typeface="ヒラギノ角ゴ Pro W3" charset="-128"/>
              </a:rPr>
              <a:t>    </a:t>
            </a:r>
            <a:r>
              <a:rPr lang="en-US" b="1">
                <a:solidFill>
                  <a:srgbClr val="FF0000"/>
                </a:solidFill>
                <a:cs typeface="ヒラギノ角ゴ Pro W3" charset="-128"/>
              </a:rPr>
              <a:t>Reduce loads/demand first</a:t>
            </a:r>
            <a:r>
              <a:rPr lang="en-US">
                <a:solidFill>
                  <a:srgbClr val="FF0000"/>
                </a:solidFill>
                <a:cs typeface="ヒラギノ角ゴ Pro W3" charset="-128"/>
              </a:rPr>
              <a:t> </a:t>
            </a:r>
            <a:r>
              <a:rPr lang="en-US">
                <a:cs typeface="ヒラギノ角ゴ Pro W3" charset="-128"/>
              </a:rPr>
              <a:t>(conservation, passive design, daylighting, shading, orientation, etc.)</a:t>
            </a:r>
          </a:p>
          <a:p>
            <a:pPr marL="0" indent="0" eaLnBrk="1" hangingPunct="1"/>
            <a:r>
              <a:rPr lang="en-US" sz="2000">
                <a:cs typeface="ヒラギノ角ゴ Pro W3" charset="-128"/>
              </a:rPr>
              <a:t/>
            </a:r>
            <a:br>
              <a:rPr lang="en-US" sz="2000">
                <a:cs typeface="ヒラギノ角ゴ Pro W3" charset="-128"/>
              </a:rPr>
            </a:br>
            <a:r>
              <a:rPr lang="en-US" sz="2000">
                <a:cs typeface="ヒラギノ角ゴ Pro W3" charset="-128"/>
              </a:rPr>
              <a:t>#2 -     </a:t>
            </a:r>
            <a:r>
              <a:rPr lang="en-US" sz="2000" b="1">
                <a:cs typeface="ヒラギノ角ゴ Pro W3" charset="-128"/>
              </a:rPr>
              <a:t>Meet loads efficiently and </a:t>
            </a:r>
            <a:r>
              <a:rPr lang="en-US" sz="2000" b="1" i="1">
                <a:cs typeface="ヒラギノ角ゴ Pro W3" charset="-128"/>
              </a:rPr>
              <a:t>effectively</a:t>
            </a:r>
            <a:r>
              <a:rPr lang="en-US" sz="2000">
                <a:cs typeface="ヒラギノ角ゴ Pro W3" charset="-128"/>
              </a:rPr>
              <a:t> (energy efficient lighting, high-efficiency MEP equipment, controls, etc.)</a:t>
            </a:r>
          </a:p>
          <a:p>
            <a:pPr marL="0" indent="0" eaLnBrk="1" hangingPunct="1"/>
            <a:r>
              <a:rPr lang="en-US" sz="2000">
                <a:cs typeface="ヒラギノ角ゴ Pro W3" charset="-128"/>
              </a:rPr>
              <a:t/>
            </a:r>
            <a:br>
              <a:rPr lang="en-US" sz="2000">
                <a:cs typeface="ヒラギノ角ゴ Pro W3" charset="-128"/>
              </a:rPr>
            </a:br>
            <a:r>
              <a:rPr lang="en-US" sz="1800">
                <a:cs typeface="ヒラギノ角ゴ Pro W3" charset="-128"/>
              </a:rPr>
              <a:t>#3 -     </a:t>
            </a:r>
            <a:r>
              <a:rPr lang="en-US" sz="1800" b="1">
                <a:cs typeface="ヒラギノ角ゴ Pro W3" charset="-128"/>
              </a:rPr>
              <a:t>Use renewables to meet energy needs</a:t>
            </a:r>
            <a:r>
              <a:rPr lang="en-US" sz="1800">
                <a:cs typeface="ヒラギノ角ゴ Pro W3" charset="-128"/>
              </a:rPr>
              <a:t> (doing the above steps </a:t>
            </a:r>
            <a:r>
              <a:rPr lang="en-US" sz="1800" i="1">
                <a:cs typeface="ヒラギノ角ゴ Pro W3" charset="-128"/>
              </a:rPr>
              <a:t>before</a:t>
            </a:r>
            <a:r>
              <a:rPr lang="en-US" sz="1800">
                <a:cs typeface="ヒラギノ角ゴ Pro W3" charset="-128"/>
              </a:rPr>
              <a:t> will result in the need for much smaller renewable energy systems, making carbon neutrality achievable.)</a:t>
            </a:r>
            <a:r>
              <a:rPr lang="en-US" sz="2000">
                <a:cs typeface="ヒラギノ角ゴ Pro W3" charset="-128"/>
              </a:rPr>
              <a:t/>
            </a:r>
            <a:br>
              <a:rPr lang="en-US" sz="2000">
                <a:cs typeface="ヒラギノ角ゴ Pro W3" charset="-128"/>
              </a:rPr>
            </a:br>
            <a:endParaRPr lang="en-US" sz="2000">
              <a:cs typeface="ヒラギノ角ゴ Pro W3" charset="-128"/>
            </a:endParaRPr>
          </a:p>
          <a:p>
            <a:pPr marL="0" indent="0" eaLnBrk="1" hangingPunct="1"/>
            <a:r>
              <a:rPr lang="en-US" sz="1600">
                <a:cs typeface="ヒラギノ角ゴ Pro W3" charset="-128"/>
              </a:rPr>
              <a:t>#4 -	</a:t>
            </a:r>
            <a:r>
              <a:rPr lang="en-US" sz="1600" b="1">
                <a:cs typeface="ヒラギノ角ゴ Pro W3" charset="-128"/>
              </a:rPr>
              <a:t>Use purchased Offsets</a:t>
            </a:r>
            <a:r>
              <a:rPr lang="en-US" sz="1600">
                <a:cs typeface="ヒラギノ角ゴ Pro W3" charset="-128"/>
              </a:rPr>
              <a:t> as a </a:t>
            </a:r>
            <a:r>
              <a:rPr lang="en-US" sz="1600" i="1">
                <a:cs typeface="ヒラギノ角ゴ Pro W3" charset="-128"/>
              </a:rPr>
              <a:t>last resort</a:t>
            </a:r>
            <a:r>
              <a:rPr lang="en-US" sz="1600">
                <a:cs typeface="ヒラギノ角ゴ Pro W3" charset="-128"/>
              </a:rPr>
              <a:t> when all other means have been looked at on site, or where the scope of building exceeds the site available resources.</a:t>
            </a:r>
            <a:r>
              <a:rPr lang="en-US" sz="2000">
                <a:cs typeface="ヒラギノ角ゴ Pro W3" charset="-128"/>
              </a:rPr>
              <a:t/>
            </a:r>
            <a:br>
              <a:rPr lang="en-US" sz="2000">
                <a:cs typeface="ヒラギノ角ゴ Pro W3" charset="-128"/>
              </a:rPr>
            </a:br>
            <a:r>
              <a:rPr lang="en-US" sz="2000">
                <a:cs typeface="ヒラギノ角ゴ Pro W3" charset="-128"/>
              </a:rPr>
              <a:t/>
            </a:r>
            <a:br>
              <a:rPr lang="en-US" sz="2000">
                <a:cs typeface="ヒラギノ角ゴ Pro W3" charset="-128"/>
              </a:rPr>
            </a:br>
            <a:endParaRPr lang="en-US" sz="2000">
              <a:cs typeface="ヒラギノ角ゴ Pro W3" charset="-128"/>
            </a:endParaRPr>
          </a:p>
        </p:txBody>
      </p:sp>
      <p:sp>
        <p:nvSpPr>
          <p:cNvPr id="52229" name="TextBox 5"/>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prstTxWarp prst="textNoShape">
              <a:avLst/>
            </a:prstTxWarp>
            <a:spAutoFit/>
          </a:bodyPr>
          <a:lstStyle/>
          <a:p>
            <a:r>
              <a:rPr lang="en-US">
                <a:ea typeface="ヒラギノ角ゴ Pro W3" charset="-128"/>
                <a:cs typeface="ヒラギノ角ゴ Pro W3" charset="-128"/>
              </a:rPr>
              <a:t>REDUCING OPERATING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DSC_1655.JPG"/>
          <p:cNvPicPr>
            <a:picLocks noChangeAspect="1"/>
          </p:cNvPicPr>
          <p:nvPr/>
        </p:nvPicPr>
        <p:blipFill>
          <a:blip r:embed="rId2" cstate="print"/>
          <a:srcRect/>
          <a:stretch>
            <a:fillRect/>
          </a:stretch>
        </p:blipFill>
        <p:spPr bwMode="auto">
          <a:xfrm>
            <a:off x="-685800" y="-76200"/>
            <a:ext cx="10366375" cy="6958013"/>
          </a:xfrm>
          <a:prstGeom prst="rect">
            <a:avLst/>
          </a:prstGeom>
          <a:noFill/>
          <a:ln w="9525">
            <a:noFill/>
            <a:miter lim="800000"/>
            <a:headEnd/>
            <a:tailEnd/>
          </a:ln>
        </p:spPr>
      </p:pic>
      <p:sp>
        <p:nvSpPr>
          <p:cNvPr id="54275" name="TextBox 3"/>
          <p:cNvSpPr txBox="1">
            <a:spLocks noChangeArrowheads="1"/>
          </p:cNvSpPr>
          <p:nvPr/>
        </p:nvSpPr>
        <p:spPr bwMode="auto">
          <a:xfrm>
            <a:off x="1219200" y="1752600"/>
            <a:ext cx="7086600" cy="2554288"/>
          </a:xfrm>
          <a:prstGeom prst="rect">
            <a:avLst/>
          </a:prstGeom>
          <a:noFill/>
          <a:ln w="9525">
            <a:noFill/>
            <a:miter lim="800000"/>
            <a:headEnd/>
            <a:tailEnd/>
          </a:ln>
        </p:spPr>
        <p:txBody>
          <a:bodyPr>
            <a:prstTxWarp prst="textNoShape">
              <a:avLst/>
            </a:prstTxWarp>
            <a:spAutoFit/>
          </a:bodyPr>
          <a:lstStyle/>
          <a:p>
            <a:pPr algn="ctr"/>
            <a:r>
              <a:rPr lang="en-US" sz="3200"/>
              <a:t>LOW CARBON CITIES AND BUILDINGS ARE NOT POSSIBLE WITHOUT</a:t>
            </a:r>
          </a:p>
          <a:p>
            <a:pPr algn="ctr"/>
            <a:endParaRPr lang="en-US" sz="3200"/>
          </a:p>
          <a:p>
            <a:pPr algn="ctr"/>
            <a:r>
              <a:rPr lang="en-US" sz="3200"/>
              <a:t>CLEAN AIR – NO POLLUTION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ChangeArrowheads="1"/>
          </p:cNvSpPr>
          <p:nvPr/>
        </p:nvSpPr>
        <p:spPr bwMode="auto">
          <a:xfrm>
            <a:off x="1295400" y="228600"/>
            <a:ext cx="7848600" cy="914400"/>
          </a:xfrm>
          <a:prstGeom prst="rect">
            <a:avLst/>
          </a:prstGeom>
          <a:solidFill>
            <a:schemeClr val="tx1"/>
          </a:solidFill>
          <a:ln w="9525">
            <a:solidFill>
              <a:schemeClr val="tx1"/>
            </a:solidFill>
            <a:round/>
            <a:headEnd/>
            <a:tailEnd/>
          </a:ln>
        </p:spPr>
        <p:txBody>
          <a:bodyPr>
            <a:prstTxWarp prst="textNoShape">
              <a:avLst/>
            </a:prstTxWarp>
          </a:bodyPr>
          <a:lstStyle/>
          <a:p>
            <a:endParaRPr lang="en-US"/>
          </a:p>
        </p:txBody>
      </p:sp>
      <p:sp>
        <p:nvSpPr>
          <p:cNvPr id="55299" name="Rectangle 2"/>
          <p:cNvSpPr>
            <a:spLocks noGrp="1" noChangeArrowheads="1"/>
          </p:cNvSpPr>
          <p:nvPr>
            <p:ph type="title"/>
          </p:nvPr>
        </p:nvSpPr>
        <p:spPr/>
        <p:txBody>
          <a:bodyPr/>
          <a:lstStyle/>
          <a:p>
            <a:pPr eaLnBrk="1" hangingPunct="1"/>
            <a:r>
              <a:rPr lang="en-US" smtClean="0">
                <a:solidFill>
                  <a:srgbClr val="29D033"/>
                </a:solidFill>
                <a:cs typeface="ヒラギノ角ゴ Pro W3" charset="-128"/>
              </a:rPr>
              <a:t>THE AIR MUST BE CLEAN BECAUSE:</a:t>
            </a:r>
          </a:p>
        </p:txBody>
      </p:sp>
      <p:sp>
        <p:nvSpPr>
          <p:cNvPr id="115715" name="Rectangle 3"/>
          <p:cNvSpPr>
            <a:spLocks noGrp="1" noChangeArrowheads="1"/>
          </p:cNvSpPr>
          <p:nvPr>
            <p:ph idx="1"/>
          </p:nvPr>
        </p:nvSpPr>
        <p:spPr>
          <a:xfrm>
            <a:off x="1295400" y="1143000"/>
            <a:ext cx="7696200" cy="5029200"/>
          </a:xfrm>
        </p:spPr>
        <p:txBody>
          <a:bodyPr/>
          <a:lstStyle/>
          <a:p>
            <a:pPr marL="0" indent="0" eaLnBrk="1" hangingPunct="1"/>
            <a:r>
              <a:rPr lang="en-US" b="1" dirty="0">
                <a:solidFill>
                  <a:srgbClr val="000000"/>
                </a:solidFill>
                <a:cs typeface="ヒラギノ角ゴ Pro W3" charset="-128"/>
              </a:rPr>
              <a:t>#1</a:t>
            </a:r>
            <a:r>
              <a:rPr lang="en-US" dirty="0">
                <a:solidFill>
                  <a:srgbClr val="000000"/>
                </a:solidFill>
                <a:cs typeface="ヒラギノ角ゴ Pro W3" charset="-128"/>
              </a:rPr>
              <a:t> -    </a:t>
            </a:r>
            <a:r>
              <a:rPr lang="en-US" dirty="0" smtClean="0">
                <a:solidFill>
                  <a:srgbClr val="000000"/>
                </a:solidFill>
                <a:cs typeface="ヒラギノ角ゴ Pro W3" charset="-128"/>
              </a:rPr>
              <a:t> </a:t>
            </a:r>
            <a:r>
              <a:rPr lang="en-US" b="1" dirty="0" smtClean="0">
                <a:solidFill>
                  <a:srgbClr val="000000"/>
                </a:solidFill>
                <a:cs typeface="ヒラギノ角ゴ Pro W3" charset="-128"/>
              </a:rPr>
              <a:t>You need </a:t>
            </a:r>
            <a:r>
              <a:rPr lang="en-US" b="1" dirty="0">
                <a:solidFill>
                  <a:srgbClr val="000000"/>
                </a:solidFill>
                <a:cs typeface="ヒラギノ角ゴ Pro W3" charset="-128"/>
              </a:rPr>
              <a:t>natural ventilation – </a:t>
            </a:r>
            <a:r>
              <a:rPr lang="en-US" dirty="0">
                <a:solidFill>
                  <a:srgbClr val="000000"/>
                </a:solidFill>
                <a:cs typeface="ヒラギノ角ゴ Pro W3" charset="-128"/>
              </a:rPr>
              <a:t>this is unpleasant and unhealthy if particulate levels are high</a:t>
            </a:r>
          </a:p>
          <a:p>
            <a:pPr marL="0" indent="0" eaLnBrk="1" hangingPunct="1"/>
            <a:r>
              <a:rPr lang="en-US" dirty="0">
                <a:solidFill>
                  <a:srgbClr val="000000"/>
                </a:solidFill>
                <a:cs typeface="ヒラギノ角ゴ Pro W3" charset="-128"/>
              </a:rPr>
              <a:t/>
            </a:r>
            <a:br>
              <a:rPr lang="en-US" dirty="0">
                <a:solidFill>
                  <a:srgbClr val="000000"/>
                </a:solidFill>
                <a:cs typeface="ヒラギノ角ゴ Pro W3" charset="-128"/>
              </a:rPr>
            </a:br>
            <a:r>
              <a:rPr lang="en-US" dirty="0">
                <a:solidFill>
                  <a:srgbClr val="000000"/>
                </a:solidFill>
                <a:cs typeface="ヒラギノ角ゴ Pro W3" charset="-128"/>
              </a:rPr>
              <a:t>#2 -     </a:t>
            </a:r>
            <a:r>
              <a:rPr lang="en-US" b="1" dirty="0">
                <a:solidFill>
                  <a:srgbClr val="000000"/>
                </a:solidFill>
                <a:cs typeface="ヒラギノ角ゴ Pro W3" charset="-128"/>
              </a:rPr>
              <a:t>CLOSED WINDOWS make people depend on Air Conditioning. </a:t>
            </a:r>
            <a:r>
              <a:rPr lang="en-US" dirty="0">
                <a:solidFill>
                  <a:srgbClr val="000000"/>
                </a:solidFill>
                <a:cs typeface="ヒラギノ角ゴ Pro W3" charset="-128"/>
              </a:rPr>
              <a:t>These use energy and make the air hotter by their function. A vicious circle.</a:t>
            </a:r>
          </a:p>
          <a:p>
            <a:pPr marL="0" indent="0" eaLnBrk="1" hangingPunct="1"/>
            <a:r>
              <a:rPr lang="en-US" dirty="0">
                <a:solidFill>
                  <a:srgbClr val="000000"/>
                </a:solidFill>
                <a:cs typeface="ヒラギノ角ゴ Pro W3" charset="-128"/>
              </a:rPr>
              <a:t/>
            </a:r>
            <a:br>
              <a:rPr lang="en-US" dirty="0">
                <a:solidFill>
                  <a:srgbClr val="000000"/>
                </a:solidFill>
                <a:cs typeface="ヒラギノ角ゴ Pro W3" charset="-128"/>
              </a:rPr>
            </a:br>
            <a:r>
              <a:rPr lang="en-US" dirty="0">
                <a:solidFill>
                  <a:srgbClr val="000000"/>
                </a:solidFill>
                <a:cs typeface="ヒラギノ角ゴ Pro W3" charset="-128"/>
              </a:rPr>
              <a:t>#3 -     </a:t>
            </a:r>
            <a:r>
              <a:rPr lang="en-US" b="1" dirty="0" err="1">
                <a:solidFill>
                  <a:srgbClr val="000000"/>
                </a:solidFill>
                <a:cs typeface="ヒラギノ角ゴ Pro W3" charset="-128"/>
              </a:rPr>
              <a:t>Renewables</a:t>
            </a:r>
            <a:r>
              <a:rPr lang="en-US" b="1" dirty="0">
                <a:solidFill>
                  <a:srgbClr val="000000"/>
                </a:solidFill>
                <a:cs typeface="ヒラギノ角ゴ Pro W3" charset="-128"/>
              </a:rPr>
              <a:t> such as </a:t>
            </a:r>
            <a:r>
              <a:rPr lang="en-US" b="1" dirty="0" smtClean="0">
                <a:solidFill>
                  <a:srgbClr val="000000"/>
                </a:solidFill>
                <a:cs typeface="ヒラギノ角ゴ Pro W3" charset="-128"/>
              </a:rPr>
              <a:t>PHOTOVOLTAICS </a:t>
            </a:r>
            <a:r>
              <a:rPr lang="en-US" b="1" dirty="0">
                <a:solidFill>
                  <a:srgbClr val="000000"/>
                </a:solidFill>
                <a:cs typeface="ヒラギノ角ゴ Pro W3" charset="-128"/>
              </a:rPr>
              <a:t>cannot be efficient if the sun cannot reach them</a:t>
            </a:r>
            <a:r>
              <a:rPr lang="en-US" dirty="0">
                <a:solidFill>
                  <a:srgbClr val="000000"/>
                </a:solidFill>
                <a:cs typeface="ヒラギノ角ゴ Pro W3" charset="-128"/>
              </a:rPr>
              <a:t/>
            </a:r>
            <a:br>
              <a:rPr lang="en-US" dirty="0">
                <a:solidFill>
                  <a:srgbClr val="000000"/>
                </a:solidFill>
                <a:cs typeface="ヒラギノ角ゴ Pro W3" charset="-128"/>
              </a:rPr>
            </a:br>
            <a:endParaRPr lang="en-US" dirty="0">
              <a:solidFill>
                <a:srgbClr val="000000"/>
              </a:solidFill>
              <a:cs typeface="ヒラギノ角ゴ Pro W3" charset="-128"/>
            </a:endParaRPr>
          </a:p>
          <a:p>
            <a:pPr marL="0" indent="0" eaLnBrk="1" hangingPunct="1"/>
            <a:r>
              <a:rPr lang="en-US" dirty="0">
                <a:solidFill>
                  <a:srgbClr val="000000"/>
                </a:solidFill>
                <a:cs typeface="ヒラギノ角ゴ Pro W3" charset="-128"/>
              </a:rPr>
              <a:t>#4 -	</a:t>
            </a:r>
            <a:r>
              <a:rPr lang="en-US" b="1" dirty="0">
                <a:solidFill>
                  <a:srgbClr val="000000"/>
                </a:solidFill>
                <a:cs typeface="ヒラギノ角ゴ Pro W3" charset="-128"/>
              </a:rPr>
              <a:t>PARTICULATE BUILD UP makes PV quite ineffective.</a:t>
            </a:r>
            <a:r>
              <a:rPr lang="en-US" dirty="0">
                <a:solidFill>
                  <a:srgbClr val="000000"/>
                </a:solidFill>
                <a:cs typeface="ヒラギノ角ゴ Pro W3" charset="-128"/>
              </a:rPr>
              <a:t/>
            </a:r>
            <a:br>
              <a:rPr lang="en-US" dirty="0">
                <a:solidFill>
                  <a:srgbClr val="000000"/>
                </a:solidFill>
                <a:cs typeface="ヒラギノ角ゴ Pro W3" charset="-128"/>
              </a:rPr>
            </a:br>
            <a:r>
              <a:rPr lang="en-US" sz="2000" dirty="0">
                <a:cs typeface="ヒラギノ角ゴ Pro W3" charset="-128"/>
              </a:rPr>
              <a:t/>
            </a:r>
            <a:br>
              <a:rPr lang="en-US" sz="2000" dirty="0">
                <a:cs typeface="ヒラギノ角ゴ Pro W3" charset="-128"/>
              </a:rPr>
            </a:br>
            <a:endParaRPr lang="en-US" sz="2000" dirty="0">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endParaRPr lang="en-US">
              <a:cs typeface="ヒラギノ角ゴ Pro W3" charset="-128"/>
            </a:endParaRPr>
          </a:p>
        </p:txBody>
      </p:sp>
      <p:pic>
        <p:nvPicPr>
          <p:cNvPr id="57347" name="Content Placeholder 3" descr="DSC_1752.JPG"/>
          <p:cNvPicPr>
            <a:picLocks noGrp="1" noChangeAspect="1"/>
          </p:cNvPicPr>
          <p:nvPr>
            <p:ph idx="1"/>
          </p:nvPr>
        </p:nvPicPr>
        <p:blipFill>
          <a:blip r:embed="rId3" cstate="print"/>
          <a:srcRect l="-887" r="-887"/>
          <a:stretch>
            <a:fillRect/>
          </a:stretch>
        </p:blipFill>
        <p:spPr>
          <a:xfrm>
            <a:off x="-228600" y="0"/>
            <a:ext cx="10398125" cy="6858000"/>
          </a:xfrm>
        </p:spPr>
      </p:pic>
      <p:pic>
        <p:nvPicPr>
          <p:cNvPr id="5" name="Picture 4" descr="DSC_8530.JPG"/>
          <p:cNvPicPr>
            <a:picLocks noChangeAspect="1"/>
          </p:cNvPicPr>
          <p:nvPr/>
        </p:nvPicPr>
        <p:blipFill>
          <a:blip r:embed="rId4" cstate="print"/>
          <a:srcRect/>
          <a:stretch>
            <a:fillRect/>
          </a:stretch>
        </p:blipFill>
        <p:spPr bwMode="auto">
          <a:xfrm>
            <a:off x="-228600" y="0"/>
            <a:ext cx="1021715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295400" y="304800"/>
            <a:ext cx="7620000" cy="838200"/>
          </a:xfrm>
        </p:spPr>
        <p:txBody>
          <a:bodyPr/>
          <a:lstStyle/>
          <a:p>
            <a:pPr eaLnBrk="1" hangingPunct="1"/>
            <a:r>
              <a:rPr lang="en-US" sz="2400">
                <a:cs typeface="ヒラギノ角ゴ Pro W3" charset="-128"/>
              </a:rPr>
              <a:t>Begin with Passive Strategies for Climate Control to Reduce Energy Requirements</a:t>
            </a:r>
          </a:p>
        </p:txBody>
      </p:sp>
      <p:pic>
        <p:nvPicPr>
          <p:cNvPr id="59395" name="Content Placeholder 12" descr="passive-chart.jpg"/>
          <p:cNvPicPr>
            <a:picLocks noGrp="1" noChangeAspect="1"/>
          </p:cNvPicPr>
          <p:nvPr>
            <p:ph idx="1"/>
          </p:nvPr>
        </p:nvPicPr>
        <p:blipFill>
          <a:blip r:embed="rId3" cstate="print"/>
          <a:srcRect/>
          <a:stretch>
            <a:fillRect/>
          </a:stretch>
        </p:blipFill>
        <p:spPr>
          <a:xfrm>
            <a:off x="1803400" y="1143000"/>
            <a:ext cx="6705600" cy="5486400"/>
          </a:xfrm>
        </p:spPr>
      </p:pic>
      <p:sp>
        <p:nvSpPr>
          <p:cNvPr id="59396" name="TextBox 3"/>
          <p:cNvSpPr txBox="1">
            <a:spLocks noChangeArrowheads="1"/>
          </p:cNvSpPr>
          <p:nvPr/>
        </p:nvSpPr>
        <p:spPr bwMode="auto">
          <a:xfrm rot="-5400000">
            <a:off x="8163719" y="2275681"/>
            <a:ext cx="1079500" cy="338138"/>
          </a:xfrm>
          <a:prstGeom prst="rect">
            <a:avLst/>
          </a:prstGeom>
          <a:noFill/>
          <a:ln w="9525">
            <a:noFill/>
            <a:miter lim="800000"/>
            <a:headEnd/>
            <a:tailEnd/>
          </a:ln>
        </p:spPr>
        <p:txBody>
          <a:bodyPr wrap="none">
            <a:prstTxWarp prst="textNoShape">
              <a:avLst/>
            </a:prstTxWarp>
            <a:spAutoFit/>
          </a:bodyPr>
          <a:lstStyle/>
          <a:p>
            <a:r>
              <a:rPr lang="en-US" sz="1600">
                <a:solidFill>
                  <a:srgbClr val="FF6600"/>
                </a:solidFill>
                <a:ea typeface="ヒラギノ角ゴ Pro W3" charset="-128"/>
                <a:cs typeface="ヒラギノ角ゴ Pro W3" charset="-128"/>
              </a:rPr>
              <a:t>HEATING</a:t>
            </a:r>
          </a:p>
        </p:txBody>
      </p:sp>
      <p:sp>
        <p:nvSpPr>
          <p:cNvPr id="59397" name="TextBox 4"/>
          <p:cNvSpPr txBox="1">
            <a:spLocks noChangeArrowheads="1"/>
          </p:cNvSpPr>
          <p:nvPr/>
        </p:nvSpPr>
        <p:spPr bwMode="auto">
          <a:xfrm rot="-5400000">
            <a:off x="8137525" y="3786188"/>
            <a:ext cx="1131887" cy="338138"/>
          </a:xfrm>
          <a:prstGeom prst="rect">
            <a:avLst/>
          </a:prstGeom>
          <a:noFill/>
          <a:ln w="9525">
            <a:noFill/>
            <a:miter lim="800000"/>
            <a:headEnd/>
            <a:tailEnd/>
          </a:ln>
        </p:spPr>
        <p:txBody>
          <a:bodyPr wrap="none">
            <a:prstTxWarp prst="textNoShape">
              <a:avLst/>
            </a:prstTxWarp>
            <a:spAutoFit/>
          </a:bodyPr>
          <a:lstStyle/>
          <a:p>
            <a:r>
              <a:rPr lang="en-US" sz="1600">
                <a:solidFill>
                  <a:srgbClr val="000CCC"/>
                </a:solidFill>
                <a:ea typeface="ヒラギノ角ゴ Pro W3" charset="-128"/>
                <a:cs typeface="ヒラギノ角ゴ Pro W3" charset="-128"/>
              </a:rPr>
              <a:t>COOLING</a:t>
            </a:r>
          </a:p>
        </p:txBody>
      </p:sp>
      <p:sp>
        <p:nvSpPr>
          <p:cNvPr id="59398" name="TextBox 6"/>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prstTxWarp prst="textNoShape">
              <a:avLst/>
            </a:prstTxWarp>
            <a:spAutoFit/>
          </a:bodyPr>
          <a:lstStyle/>
          <a:p>
            <a:r>
              <a:rPr lang="en-US">
                <a:ea typeface="ヒラギノ角ゴ Pro W3" charset="-128"/>
                <a:cs typeface="ヒラギノ角ゴ Pro W3" charset="-128"/>
              </a:rPr>
              <a:t>REDUCING OPERATING ENERGY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title"/>
          </p:nvPr>
        </p:nvSpPr>
        <p:spPr/>
        <p:txBody>
          <a:bodyPr/>
          <a:lstStyle/>
          <a:p>
            <a:pPr eaLnBrk="1" hangingPunct="1"/>
            <a:r>
              <a:rPr lang="en-US">
                <a:cs typeface="ヒラギノ角ゴ Pro W3" charset="-128"/>
              </a:rPr>
              <a:t>Carbon Reduction: </a:t>
            </a:r>
            <a:r>
              <a:rPr lang="en-US">
                <a:solidFill>
                  <a:srgbClr val="29D033"/>
                </a:solidFill>
                <a:cs typeface="ヒラギノ角ゴ Pro W3" charset="-128"/>
              </a:rPr>
              <a:t>The Tier Approach</a:t>
            </a:r>
          </a:p>
        </p:txBody>
      </p:sp>
      <p:pic>
        <p:nvPicPr>
          <p:cNvPr id="61443" name="Content Placeholder 11" descr="tier.jpg"/>
          <p:cNvPicPr>
            <a:picLocks noGrp="1" noChangeAspect="1"/>
          </p:cNvPicPr>
          <p:nvPr>
            <p:ph idx="1"/>
          </p:nvPr>
        </p:nvPicPr>
        <p:blipFill>
          <a:blip r:embed="rId3" cstate="print"/>
          <a:srcRect/>
          <a:stretch>
            <a:fillRect/>
          </a:stretch>
        </p:blipFill>
        <p:spPr>
          <a:xfrm>
            <a:off x="1371600" y="1041400"/>
            <a:ext cx="7315200" cy="5283200"/>
          </a:xfrm>
        </p:spPr>
      </p:pic>
      <p:sp>
        <p:nvSpPr>
          <p:cNvPr id="61444" name="TextBox 3"/>
          <p:cNvSpPr txBox="1">
            <a:spLocks noChangeArrowheads="1"/>
          </p:cNvSpPr>
          <p:nvPr/>
        </p:nvSpPr>
        <p:spPr bwMode="auto">
          <a:xfrm>
            <a:off x="1447800" y="6324600"/>
            <a:ext cx="7239000" cy="276225"/>
          </a:xfrm>
          <a:prstGeom prst="rect">
            <a:avLst/>
          </a:prstGeom>
          <a:noFill/>
          <a:ln w="9525">
            <a:noFill/>
            <a:miter lim="800000"/>
            <a:headEnd/>
            <a:tailEnd/>
          </a:ln>
        </p:spPr>
        <p:txBody>
          <a:bodyPr>
            <a:prstTxWarp prst="textNoShape">
              <a:avLst/>
            </a:prstTxWarp>
            <a:spAutoFit/>
          </a:bodyPr>
          <a:lstStyle/>
          <a:p>
            <a:r>
              <a:rPr lang="en-US" sz="1200">
                <a:ea typeface="ヒラギノ角ゴ Pro W3" charset="-128"/>
                <a:cs typeface="ヒラギノ角ゴ Pro W3" charset="-128"/>
              </a:rPr>
              <a:t>Image: Norbert Lechner, “Heating, Cooling, Lighting”</a:t>
            </a:r>
          </a:p>
        </p:txBody>
      </p:sp>
      <p:sp>
        <p:nvSpPr>
          <p:cNvPr id="5" name="Oval 4"/>
          <p:cNvSpPr>
            <a:spLocks noChangeArrowheads="1"/>
          </p:cNvSpPr>
          <p:nvPr/>
        </p:nvSpPr>
        <p:spPr bwMode="auto">
          <a:xfrm>
            <a:off x="1981200" y="3886200"/>
            <a:ext cx="3657600" cy="2209800"/>
          </a:xfrm>
          <a:prstGeom prst="ellipse">
            <a:avLst/>
          </a:prstGeom>
          <a:solidFill>
            <a:srgbClr val="29D033"/>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6" name="TextBox 5"/>
          <p:cNvSpPr txBox="1">
            <a:spLocks noChangeArrowheads="1"/>
          </p:cNvSpPr>
          <p:nvPr/>
        </p:nvSpPr>
        <p:spPr bwMode="auto">
          <a:xfrm>
            <a:off x="2514600" y="4191000"/>
            <a:ext cx="2743200" cy="1570038"/>
          </a:xfrm>
          <a:prstGeom prst="rect">
            <a:avLst/>
          </a:prstGeom>
          <a:noFill/>
          <a:ln w="9525">
            <a:noFill/>
            <a:miter lim="800000"/>
            <a:headEnd/>
            <a:tailEnd/>
          </a:ln>
        </p:spPr>
        <p:txBody>
          <a:bodyPr>
            <a:prstTxWarp prst="textNoShape">
              <a:avLst/>
            </a:prstTxWarp>
            <a:spAutoFit/>
          </a:bodyPr>
          <a:lstStyle/>
          <a:p>
            <a:pPr algn="ctr"/>
            <a:r>
              <a:rPr lang="en-US">
                <a:solidFill>
                  <a:schemeClr val="bg1"/>
                </a:solidFill>
                <a:ea typeface="ヒラギノ角ゴ Pro W3" charset="-128"/>
                <a:cs typeface="ヒラギノ角ゴ Pro W3" charset="-128"/>
              </a:rPr>
              <a:t>Basic Building Design MUST be Climate Responsive</a:t>
            </a:r>
          </a:p>
        </p:txBody>
      </p:sp>
      <p:sp>
        <p:nvSpPr>
          <p:cNvPr id="7" name="Oval 6"/>
          <p:cNvSpPr>
            <a:spLocks noChangeArrowheads="1"/>
          </p:cNvSpPr>
          <p:nvPr/>
        </p:nvSpPr>
        <p:spPr bwMode="auto">
          <a:xfrm>
            <a:off x="2819400" y="2590800"/>
            <a:ext cx="2743200" cy="1600200"/>
          </a:xfrm>
          <a:prstGeom prst="ellipse">
            <a:avLst/>
          </a:prstGeom>
          <a:solidFill>
            <a:srgbClr val="FFFF00"/>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8" name="TextBox 7"/>
          <p:cNvSpPr txBox="1">
            <a:spLocks noChangeArrowheads="1"/>
          </p:cNvSpPr>
          <p:nvPr/>
        </p:nvSpPr>
        <p:spPr bwMode="auto">
          <a:xfrm>
            <a:off x="3048000" y="2946400"/>
            <a:ext cx="2209800" cy="1016000"/>
          </a:xfrm>
          <a:prstGeom prst="rect">
            <a:avLst/>
          </a:prstGeom>
          <a:noFill/>
          <a:ln w="9525">
            <a:noFill/>
            <a:miter lim="800000"/>
            <a:headEnd/>
            <a:tailEnd/>
          </a:ln>
        </p:spPr>
        <p:txBody>
          <a:bodyPr>
            <a:prstTxWarp prst="textNoShape">
              <a:avLst/>
            </a:prstTxWarp>
            <a:spAutoFit/>
          </a:bodyPr>
          <a:lstStyle/>
          <a:p>
            <a:pPr algn="ctr"/>
            <a:r>
              <a:rPr lang="en-US" sz="2000">
                <a:ea typeface="ヒラギノ角ゴ Pro W3" charset="-128"/>
                <a:cs typeface="ヒラギノ角ゴ Pro W3" charset="-128"/>
              </a:rPr>
              <a:t>…or the Passive Systems won’t work</a:t>
            </a:r>
          </a:p>
        </p:txBody>
      </p:sp>
      <p:sp>
        <p:nvSpPr>
          <p:cNvPr id="9" name="Oval 8"/>
          <p:cNvSpPr>
            <a:spLocks noChangeArrowheads="1"/>
          </p:cNvSpPr>
          <p:nvPr/>
        </p:nvSpPr>
        <p:spPr bwMode="auto">
          <a:xfrm>
            <a:off x="1981200" y="1066800"/>
            <a:ext cx="3276600" cy="1752600"/>
          </a:xfrm>
          <a:prstGeom prst="ellipse">
            <a:avLst/>
          </a:prstGeom>
          <a:solidFill>
            <a:srgbClr val="FFC000"/>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10" name="TextBox 9"/>
          <p:cNvSpPr txBox="1">
            <a:spLocks noChangeArrowheads="1"/>
          </p:cNvSpPr>
          <p:nvPr/>
        </p:nvSpPr>
        <p:spPr bwMode="auto">
          <a:xfrm>
            <a:off x="2514600" y="1371600"/>
            <a:ext cx="2362200" cy="1077913"/>
          </a:xfrm>
          <a:prstGeom prst="rect">
            <a:avLst/>
          </a:prstGeom>
          <a:noFill/>
          <a:ln w="9525">
            <a:noFill/>
            <a:miter lim="800000"/>
            <a:headEnd/>
            <a:tailEnd/>
          </a:ln>
        </p:spPr>
        <p:txBody>
          <a:bodyPr>
            <a:prstTxWarp prst="textNoShape">
              <a:avLst/>
            </a:prstTxWarp>
            <a:spAutoFit/>
          </a:bodyPr>
          <a:lstStyle/>
          <a:p>
            <a:r>
              <a:rPr lang="en-US" sz="1600">
                <a:ea typeface="ヒラギノ角ゴ Pro W3" charset="-128"/>
                <a:cs typeface="ヒラギノ角ゴ Pro W3" charset="-128"/>
              </a:rPr>
              <a:t>…and the Mechanical Systems won’t be small enough to be powered by renewable energy</a:t>
            </a:r>
          </a:p>
        </p:txBody>
      </p:sp>
      <p:sp>
        <p:nvSpPr>
          <p:cNvPr id="61451" name="TextBox 12"/>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prstTxWarp prst="textNoShape">
              <a:avLst/>
            </a:prstTxWarp>
            <a:spAutoFit/>
          </a:bodyPr>
          <a:lstStyle/>
          <a:p>
            <a:r>
              <a:rPr lang="en-US">
                <a:ea typeface="ヒラギノ角ゴ Pro W3" charset="-128"/>
                <a:cs typeface="ヒラギノ角ゴ Pro W3" charset="-128"/>
              </a:rPr>
              <a:t>REDUCING OPERATING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5"/>
          <p:cNvSpPr>
            <a:spLocks noChangeArrowheads="1"/>
          </p:cNvSpPr>
          <p:nvPr/>
        </p:nvSpPr>
        <p:spPr bwMode="auto">
          <a:xfrm>
            <a:off x="1295400" y="228600"/>
            <a:ext cx="7848600" cy="685800"/>
          </a:xfrm>
          <a:prstGeom prst="rect">
            <a:avLst/>
          </a:prstGeom>
          <a:solidFill>
            <a:schemeClr val="tx1"/>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pic>
        <p:nvPicPr>
          <p:cNvPr id="63491" name="Picture 2" descr="04"/>
          <p:cNvPicPr>
            <a:picLocks noChangeAspect="1" noChangeArrowheads="1"/>
          </p:cNvPicPr>
          <p:nvPr/>
        </p:nvPicPr>
        <p:blipFill>
          <a:blip r:embed="rId3" cstate="print"/>
          <a:srcRect/>
          <a:stretch>
            <a:fillRect/>
          </a:stretch>
        </p:blipFill>
        <p:spPr bwMode="auto">
          <a:xfrm>
            <a:off x="1357313" y="950913"/>
            <a:ext cx="5805487" cy="5508625"/>
          </a:xfrm>
          <a:prstGeom prst="rect">
            <a:avLst/>
          </a:prstGeom>
          <a:noFill/>
          <a:ln w="9525">
            <a:noFill/>
            <a:miter lim="800000"/>
            <a:headEnd/>
            <a:tailEnd/>
          </a:ln>
        </p:spPr>
      </p:pic>
      <p:sp>
        <p:nvSpPr>
          <p:cNvPr id="452611" name="Line 3"/>
          <p:cNvSpPr>
            <a:spLocks noChangeShapeType="1"/>
          </p:cNvSpPr>
          <p:nvPr/>
        </p:nvSpPr>
        <p:spPr bwMode="auto">
          <a:xfrm flipV="1">
            <a:off x="3656013" y="936625"/>
            <a:ext cx="1587" cy="5083175"/>
          </a:xfrm>
          <a:prstGeom prst="line">
            <a:avLst/>
          </a:prstGeom>
          <a:noFill/>
          <a:ln w="19050">
            <a:solidFill>
              <a:srgbClr val="FF3300"/>
            </a:solidFill>
            <a:round/>
            <a:headEnd/>
            <a:tailEnd/>
          </a:ln>
        </p:spPr>
        <p:txBody>
          <a:bodyPr wrap="none" anchor="ctr">
            <a:prstTxWarp prst="textNoShape">
              <a:avLst/>
            </a:prstTxWarp>
          </a:bodyPr>
          <a:lstStyle/>
          <a:p>
            <a:endParaRPr lang="en-US"/>
          </a:p>
        </p:txBody>
      </p:sp>
      <p:sp>
        <p:nvSpPr>
          <p:cNvPr id="452612" name="Line 4"/>
          <p:cNvSpPr>
            <a:spLocks noChangeShapeType="1"/>
          </p:cNvSpPr>
          <p:nvPr/>
        </p:nvSpPr>
        <p:spPr bwMode="auto">
          <a:xfrm>
            <a:off x="1482725" y="3351213"/>
            <a:ext cx="5680075" cy="1587"/>
          </a:xfrm>
          <a:prstGeom prst="line">
            <a:avLst/>
          </a:prstGeom>
          <a:noFill/>
          <a:ln w="19050">
            <a:solidFill>
              <a:srgbClr val="FF3300"/>
            </a:solidFill>
            <a:round/>
            <a:headEnd/>
            <a:tailEnd/>
          </a:ln>
        </p:spPr>
        <p:txBody>
          <a:bodyPr wrap="none" anchor="ctr">
            <a:prstTxWarp prst="textNoShape">
              <a:avLst/>
            </a:prstTxWarp>
          </a:bodyPr>
          <a:lstStyle/>
          <a:p>
            <a:endParaRPr lang="en-US"/>
          </a:p>
        </p:txBody>
      </p:sp>
      <p:pic>
        <p:nvPicPr>
          <p:cNvPr id="452613" name="Picture 5" descr="dot"/>
          <p:cNvPicPr>
            <a:picLocks noChangeAspect="1" noChangeArrowheads="1"/>
          </p:cNvPicPr>
          <p:nvPr/>
        </p:nvPicPr>
        <p:blipFill>
          <a:blip r:embed="rId4" cstate="print"/>
          <a:srcRect/>
          <a:stretch>
            <a:fillRect/>
          </a:stretch>
        </p:blipFill>
        <p:spPr bwMode="auto">
          <a:xfrm>
            <a:off x="3505200" y="3200400"/>
            <a:ext cx="249238" cy="246063"/>
          </a:xfrm>
          <a:prstGeom prst="rect">
            <a:avLst/>
          </a:prstGeom>
          <a:noFill/>
          <a:ln w="9525">
            <a:noFill/>
            <a:miter lim="800000"/>
            <a:headEnd/>
            <a:tailEnd/>
          </a:ln>
        </p:spPr>
      </p:pic>
      <p:sp>
        <p:nvSpPr>
          <p:cNvPr id="63495" name="Rectangle 6"/>
          <p:cNvSpPr>
            <a:spLocks noGrp="1" noChangeArrowheads="1"/>
          </p:cNvSpPr>
          <p:nvPr>
            <p:ph type="title"/>
          </p:nvPr>
        </p:nvSpPr>
        <p:spPr>
          <a:xfrm>
            <a:off x="1371600" y="381000"/>
            <a:ext cx="7467600" cy="838200"/>
          </a:xfrm>
        </p:spPr>
        <p:txBody>
          <a:bodyPr/>
          <a:lstStyle/>
          <a:p>
            <a:pPr eaLnBrk="1" hangingPunct="1"/>
            <a:r>
              <a:rPr lang="en-US" sz="2400">
                <a:solidFill>
                  <a:srgbClr val="BFBFBF"/>
                </a:solidFill>
                <a:cs typeface="ヒラギノ角ゴ Pro W3" charset="-128"/>
              </a:rPr>
              <a:t>Designing to the </a:t>
            </a:r>
            <a:r>
              <a:rPr lang="en-US" sz="2400">
                <a:solidFill>
                  <a:schemeClr val="bg1"/>
                </a:solidFill>
                <a:cs typeface="ヒラギノ角ゴ Pro W3" charset="-128"/>
              </a:rPr>
              <a:t>Comfort Zone </a:t>
            </a:r>
            <a:r>
              <a:rPr lang="en-US" sz="2400">
                <a:solidFill>
                  <a:srgbClr val="BFBFBF"/>
                </a:solidFill>
                <a:cs typeface="ヒラギノ角ゴ Pro W3" charset="-128"/>
              </a:rPr>
              <a:t>vs. Comfort Point:</a:t>
            </a:r>
          </a:p>
        </p:txBody>
      </p:sp>
      <p:sp>
        <p:nvSpPr>
          <p:cNvPr id="63496" name="Text Box 7"/>
          <p:cNvSpPr txBox="1">
            <a:spLocks noChangeArrowheads="1"/>
          </p:cNvSpPr>
          <p:nvPr/>
        </p:nvSpPr>
        <p:spPr bwMode="auto">
          <a:xfrm>
            <a:off x="7010400" y="990600"/>
            <a:ext cx="1752600" cy="2047875"/>
          </a:xfrm>
          <a:prstGeom prst="rect">
            <a:avLst/>
          </a:prstGeom>
          <a:noFill/>
          <a:ln w="9525">
            <a:noFill/>
            <a:miter lim="800000"/>
            <a:headEnd/>
            <a:tailEnd/>
          </a:ln>
        </p:spPr>
        <p:txBody>
          <a:bodyPr>
            <a:prstTxWarp prst="textNoShape">
              <a:avLst/>
            </a:prstTxWarp>
            <a:spAutoFit/>
          </a:bodyPr>
          <a:lstStyle/>
          <a:p>
            <a:pPr>
              <a:spcBef>
                <a:spcPct val="50000"/>
              </a:spcBef>
            </a:pPr>
            <a:r>
              <a:rPr lang="en-US" sz="1600">
                <a:ea typeface="ヒラギノ角ゴ Pro W3" charset="-128"/>
                <a:cs typeface="ヒラギノ角ゴ Pro W3" charset="-128"/>
              </a:rPr>
              <a:t>This famous illustration is taken from “Design with Climate”, by Victor Olgyay, published in 1963.</a:t>
            </a:r>
          </a:p>
        </p:txBody>
      </p:sp>
      <p:pic>
        <p:nvPicPr>
          <p:cNvPr id="452616" name="Picture 8" descr="dot"/>
          <p:cNvPicPr>
            <a:picLocks noChangeAspect="1" noChangeArrowheads="1"/>
          </p:cNvPicPr>
          <p:nvPr/>
        </p:nvPicPr>
        <p:blipFill>
          <a:blip r:embed="rId4" cstate="print"/>
          <a:srcRect/>
          <a:stretch>
            <a:fillRect/>
          </a:stretch>
        </p:blipFill>
        <p:spPr bwMode="auto">
          <a:xfrm>
            <a:off x="7162800" y="3200400"/>
            <a:ext cx="249238" cy="246063"/>
          </a:xfrm>
          <a:prstGeom prst="rect">
            <a:avLst/>
          </a:prstGeom>
          <a:noFill/>
          <a:ln w="9525">
            <a:noFill/>
            <a:miter lim="800000"/>
            <a:headEnd/>
            <a:tailEnd/>
          </a:ln>
        </p:spPr>
      </p:pic>
      <p:sp>
        <p:nvSpPr>
          <p:cNvPr id="452617" name="Text Box 9"/>
          <p:cNvSpPr txBox="1">
            <a:spLocks noChangeArrowheads="1"/>
          </p:cNvSpPr>
          <p:nvPr/>
        </p:nvSpPr>
        <p:spPr bwMode="auto">
          <a:xfrm>
            <a:off x="7010400" y="3505200"/>
            <a:ext cx="1981200" cy="1323975"/>
          </a:xfrm>
          <a:prstGeom prst="rect">
            <a:avLst/>
          </a:prstGeom>
          <a:noFill/>
          <a:ln w="9525">
            <a:noFill/>
            <a:miter lim="800000"/>
            <a:headEnd/>
            <a:tailEnd/>
          </a:ln>
        </p:spPr>
        <p:txBody>
          <a:bodyPr>
            <a:prstTxWarp prst="textNoShape">
              <a:avLst/>
            </a:prstTxWarp>
            <a:spAutoFit/>
          </a:bodyPr>
          <a:lstStyle/>
          <a:p>
            <a:pPr>
              <a:spcBef>
                <a:spcPct val="50000"/>
              </a:spcBef>
            </a:pPr>
            <a:r>
              <a:rPr lang="en-US" sz="1600">
                <a:ea typeface="ヒラギノ角ゴ Pro W3" charset="-128"/>
                <a:cs typeface="ヒラギノ角ゴ Pro W3" charset="-128"/>
              </a:rPr>
              <a:t>This is the finite point of expected comfort for 100% mechanical heating and cooling.</a:t>
            </a:r>
          </a:p>
        </p:txBody>
      </p:sp>
      <p:cxnSp>
        <p:nvCxnSpPr>
          <p:cNvPr id="39946" name="Straight Connector 10"/>
          <p:cNvCxnSpPr>
            <a:cxnSpLocks noChangeShapeType="1"/>
          </p:cNvCxnSpPr>
          <p:nvPr/>
        </p:nvCxnSpPr>
        <p:spPr bwMode="auto">
          <a:xfrm>
            <a:off x="1447800" y="3810000"/>
            <a:ext cx="5638800" cy="1588"/>
          </a:xfrm>
          <a:prstGeom prst="line">
            <a:avLst/>
          </a:prstGeom>
          <a:noFill/>
          <a:ln w="25400">
            <a:solidFill>
              <a:srgbClr val="29D033"/>
            </a:solidFill>
            <a:round/>
            <a:headEnd/>
            <a:tailEnd/>
          </a:ln>
        </p:spPr>
      </p:cxnSp>
      <p:sp>
        <p:nvSpPr>
          <p:cNvPr id="12" name="TextBox 11"/>
          <p:cNvSpPr txBox="1">
            <a:spLocks noChangeArrowheads="1"/>
          </p:cNvSpPr>
          <p:nvPr/>
        </p:nvSpPr>
        <p:spPr bwMode="auto">
          <a:xfrm>
            <a:off x="7010400" y="4795838"/>
            <a:ext cx="2133600" cy="2062162"/>
          </a:xfrm>
          <a:prstGeom prst="rect">
            <a:avLst/>
          </a:prstGeom>
          <a:noFill/>
          <a:ln w="9525">
            <a:noFill/>
            <a:miter lim="800000"/>
            <a:headEnd/>
            <a:tailEnd/>
          </a:ln>
        </p:spPr>
        <p:txBody>
          <a:bodyPr>
            <a:prstTxWarp prst="textNoShape">
              <a:avLst/>
            </a:prstTxWarp>
            <a:spAutoFit/>
          </a:bodyPr>
          <a:lstStyle/>
          <a:p>
            <a:r>
              <a:rPr lang="en-US" sz="1600" i="1">
                <a:ea typeface="ヒラギノ角ゴ Pro W3" charset="-128"/>
                <a:cs typeface="ヒラギノ角ゴ Pro W3" charset="-128"/>
              </a:rPr>
              <a:t>To achieve CN, we must work within the broader area AND </a:t>
            </a:r>
            <a:r>
              <a:rPr lang="en-US" sz="1600" i="1">
                <a:solidFill>
                  <a:srgbClr val="29D033"/>
                </a:solidFill>
                <a:ea typeface="ヒラギノ角ゴ Pro W3" charset="-128"/>
                <a:cs typeface="ヒラギノ角ゴ Pro W3" charset="-128"/>
              </a:rPr>
              <a:t>DECREASE the “line” to 18C – point of calculation of heating degree days.</a:t>
            </a:r>
          </a:p>
          <a:p>
            <a:endParaRPr lang="en-US" sz="1600">
              <a:ea typeface="ヒラギノ角ゴ Pro W3" charset="-128"/>
              <a:cs typeface="ヒラギノ角ゴ Pro W3" charset="-128"/>
            </a:endParaRPr>
          </a:p>
        </p:txBody>
      </p:sp>
      <p:sp>
        <p:nvSpPr>
          <p:cNvPr id="13" name="Freeform 12"/>
          <p:cNvSpPr>
            <a:spLocks noChangeArrowheads="1"/>
          </p:cNvSpPr>
          <p:nvPr/>
        </p:nvSpPr>
        <p:spPr bwMode="auto">
          <a:xfrm>
            <a:off x="2619375" y="2952750"/>
            <a:ext cx="3095625" cy="847725"/>
          </a:xfrm>
          <a:custGeom>
            <a:avLst/>
            <a:gdLst>
              <a:gd name="T0" fmla="*/ 38100 w 3095625"/>
              <a:gd name="T1" fmla="*/ 838200 h 847725"/>
              <a:gd name="T2" fmla="*/ 0 w 3095625"/>
              <a:gd name="T3" fmla="*/ 114300 h 847725"/>
              <a:gd name="T4" fmla="*/ 142875 w 3095625"/>
              <a:gd name="T5" fmla="*/ 0 h 847725"/>
              <a:gd name="T6" fmla="*/ 1695457 w 3095625"/>
              <a:gd name="T7" fmla="*/ 28575 h 847725"/>
              <a:gd name="T8" fmla="*/ 1885957 w 3095625"/>
              <a:gd name="T9" fmla="*/ 66675 h 847725"/>
              <a:gd name="T10" fmla="*/ 2924175 w 3095625"/>
              <a:gd name="T11" fmla="*/ 466725 h 847725"/>
              <a:gd name="T12" fmla="*/ 3095625 w 3095625"/>
              <a:gd name="T13" fmla="*/ 590550 h 847725"/>
              <a:gd name="T14" fmla="*/ 3095625 w 3095625"/>
              <a:gd name="T15" fmla="*/ 847725 h 847725"/>
              <a:gd name="T16" fmla="*/ 38100 w 3095625"/>
              <a:gd name="T17" fmla="*/ 838200 h 8477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95625"/>
              <a:gd name="T28" fmla="*/ 0 h 847725"/>
              <a:gd name="T29" fmla="*/ 3095625 w 3095625"/>
              <a:gd name="T30" fmla="*/ 847725 h 8477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95625" h="847725">
                <a:moveTo>
                  <a:pt x="38100" y="838200"/>
                </a:moveTo>
                <a:lnTo>
                  <a:pt x="0" y="114300"/>
                </a:lnTo>
                <a:lnTo>
                  <a:pt x="142875" y="0"/>
                </a:lnTo>
                <a:lnTo>
                  <a:pt x="1695450" y="28575"/>
                </a:lnTo>
                <a:lnTo>
                  <a:pt x="1885950" y="66675"/>
                </a:lnTo>
                <a:lnTo>
                  <a:pt x="2924175" y="466725"/>
                </a:lnTo>
                <a:lnTo>
                  <a:pt x="3095625" y="590550"/>
                </a:lnTo>
                <a:lnTo>
                  <a:pt x="3095625" y="847725"/>
                </a:lnTo>
                <a:lnTo>
                  <a:pt x="38100" y="838200"/>
                </a:lnTo>
                <a:close/>
              </a:path>
            </a:pathLst>
          </a:custGeom>
          <a:solidFill>
            <a:srgbClr val="29D033"/>
          </a:solidFill>
          <a:ln w="9525">
            <a:solidFill>
              <a:srgbClr val="29D033"/>
            </a:solidFill>
            <a:round/>
            <a:headEnd/>
            <a:tailEnd/>
          </a:ln>
        </p:spPr>
        <p:txBody>
          <a:bodyPr>
            <a:prstTxWarp prst="textNoShape">
              <a:avLst/>
            </a:prstTxWarp>
          </a:bodyPr>
          <a:lstStyle/>
          <a:p>
            <a:endParaRPr lang="en-US"/>
          </a:p>
        </p:txBody>
      </p:sp>
      <p:sp>
        <p:nvSpPr>
          <p:cNvPr id="63502" name="TextBox 13"/>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prstTxWarp prst="textNoShape">
              <a:avLst/>
            </a:prstTxWarp>
            <a:spAutoFit/>
          </a:bodyPr>
          <a:lstStyle/>
          <a:p>
            <a:r>
              <a:rPr lang="en-US">
                <a:ea typeface="ヒラギノ角ゴ Pro W3" charset="-128"/>
                <a:cs typeface="ヒラギノ角ゴ Pro W3" charset="-128"/>
              </a:rPr>
              <a:t>REDUCING OPERATING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52616"/>
                                        </p:tgtEl>
                                        <p:attrNameLst>
                                          <p:attrName>style.visibility</p:attrName>
                                        </p:attrNameLst>
                                      </p:cBhvr>
                                      <p:to>
                                        <p:strVal val="visible"/>
                                      </p:to>
                                    </p:set>
                                    <p:anim calcmode="lin" valueType="num">
                                      <p:cBhvr additive="base">
                                        <p:cTn id="7" dur="500" fill="hold"/>
                                        <p:tgtEl>
                                          <p:spTgt spid="452616"/>
                                        </p:tgtEl>
                                        <p:attrNameLst>
                                          <p:attrName>ppt_x</p:attrName>
                                        </p:attrNameLst>
                                      </p:cBhvr>
                                      <p:tavLst>
                                        <p:tav tm="0">
                                          <p:val>
                                            <p:strVal val="1+#ppt_w/2"/>
                                          </p:val>
                                        </p:tav>
                                        <p:tav tm="100000">
                                          <p:val>
                                            <p:strVal val="#ppt_x"/>
                                          </p:val>
                                        </p:tav>
                                      </p:tavLst>
                                    </p:anim>
                                    <p:anim calcmode="lin" valueType="num">
                                      <p:cBhvr additive="base">
                                        <p:cTn id="8" dur="500" fill="hold"/>
                                        <p:tgtEl>
                                          <p:spTgt spid="452616"/>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52617">
                                            <p:txEl>
                                              <p:pRg st="0" end="0"/>
                                            </p:txEl>
                                          </p:spTgt>
                                        </p:tgtEl>
                                        <p:attrNameLst>
                                          <p:attrName>style.visibility</p:attrName>
                                        </p:attrNameLst>
                                      </p:cBhvr>
                                      <p:to>
                                        <p:strVal val="visible"/>
                                      </p:to>
                                    </p:set>
                                    <p:anim calcmode="lin" valueType="num">
                                      <p:cBhvr additive="base">
                                        <p:cTn id="11" dur="500" fill="hold"/>
                                        <p:tgtEl>
                                          <p:spTgt spid="45261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52617">
                                            <p:txEl>
                                              <p:pRg st="0" end="0"/>
                                            </p:txEl>
                                          </p:spTgt>
                                        </p:tgtEl>
                                        <p:attrNameLst>
                                          <p:attrName>ppt_y</p:attrName>
                                        </p:attrNameLst>
                                      </p:cBhvr>
                                      <p:tavLst>
                                        <p:tav tm="0">
                                          <p:val>
                                            <p:strVal val="1+#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452611"/>
                                        </p:tgtEl>
                                        <p:attrNameLst>
                                          <p:attrName>style.visibility</p:attrName>
                                        </p:attrNameLst>
                                      </p:cBhvr>
                                      <p:to>
                                        <p:strVal val="visible"/>
                                      </p:to>
                                    </p:set>
                                    <p:anim calcmode="lin" valueType="num">
                                      <p:cBhvr>
                                        <p:cTn id="15" dur="1000" fill="hold"/>
                                        <p:tgtEl>
                                          <p:spTgt spid="452611"/>
                                        </p:tgtEl>
                                        <p:attrNameLst>
                                          <p:attrName>ppt_w</p:attrName>
                                        </p:attrNameLst>
                                      </p:cBhvr>
                                      <p:tavLst>
                                        <p:tav tm="0">
                                          <p:val>
                                            <p:strVal val="#ppt_w*0.70"/>
                                          </p:val>
                                        </p:tav>
                                        <p:tav tm="100000">
                                          <p:val>
                                            <p:strVal val="#ppt_w"/>
                                          </p:val>
                                        </p:tav>
                                      </p:tavLst>
                                    </p:anim>
                                    <p:anim calcmode="lin" valueType="num">
                                      <p:cBhvr>
                                        <p:cTn id="16" dur="1000" fill="hold"/>
                                        <p:tgtEl>
                                          <p:spTgt spid="452611"/>
                                        </p:tgtEl>
                                        <p:attrNameLst>
                                          <p:attrName>ppt_h</p:attrName>
                                        </p:attrNameLst>
                                      </p:cBhvr>
                                      <p:tavLst>
                                        <p:tav tm="0">
                                          <p:val>
                                            <p:strVal val="#ppt_h"/>
                                          </p:val>
                                        </p:tav>
                                        <p:tav tm="100000">
                                          <p:val>
                                            <p:strVal val="#ppt_h"/>
                                          </p:val>
                                        </p:tav>
                                      </p:tavLst>
                                    </p:anim>
                                    <p:animEffect transition="in" filter="fade">
                                      <p:cBhvr>
                                        <p:cTn id="17" dur="1000"/>
                                        <p:tgtEl>
                                          <p:spTgt spid="452611"/>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452612"/>
                                        </p:tgtEl>
                                        <p:attrNameLst>
                                          <p:attrName>style.visibility</p:attrName>
                                        </p:attrNameLst>
                                      </p:cBhvr>
                                      <p:to>
                                        <p:strVal val="visible"/>
                                      </p:to>
                                    </p:set>
                                    <p:anim calcmode="lin" valueType="num">
                                      <p:cBhvr>
                                        <p:cTn id="20" dur="1000" fill="hold"/>
                                        <p:tgtEl>
                                          <p:spTgt spid="452612"/>
                                        </p:tgtEl>
                                        <p:attrNameLst>
                                          <p:attrName>ppt_w</p:attrName>
                                        </p:attrNameLst>
                                      </p:cBhvr>
                                      <p:tavLst>
                                        <p:tav tm="0">
                                          <p:val>
                                            <p:strVal val="#ppt_w*0.70"/>
                                          </p:val>
                                        </p:tav>
                                        <p:tav tm="100000">
                                          <p:val>
                                            <p:strVal val="#ppt_w"/>
                                          </p:val>
                                        </p:tav>
                                      </p:tavLst>
                                    </p:anim>
                                    <p:anim calcmode="lin" valueType="num">
                                      <p:cBhvr>
                                        <p:cTn id="21" dur="1000" fill="hold"/>
                                        <p:tgtEl>
                                          <p:spTgt spid="452612"/>
                                        </p:tgtEl>
                                        <p:attrNameLst>
                                          <p:attrName>ppt_h</p:attrName>
                                        </p:attrNameLst>
                                      </p:cBhvr>
                                      <p:tavLst>
                                        <p:tav tm="0">
                                          <p:val>
                                            <p:strVal val="#ppt_h"/>
                                          </p:val>
                                        </p:tav>
                                        <p:tav tm="100000">
                                          <p:val>
                                            <p:strVal val="#ppt_h"/>
                                          </p:val>
                                        </p:tav>
                                      </p:tavLst>
                                    </p:anim>
                                    <p:animEffect transition="in" filter="fade">
                                      <p:cBhvr>
                                        <p:cTn id="22" dur="1000"/>
                                        <p:tgtEl>
                                          <p:spTgt spid="452612"/>
                                        </p:tgtEl>
                                      </p:cBhvr>
                                    </p:animEffect>
                                  </p:childTnLst>
                                </p:cTn>
                              </p:par>
                              <p:par>
                                <p:cTn id="23" presetID="2" presetClass="entr" presetSubtype="2" fill="hold" nodeType="withEffect">
                                  <p:stCondLst>
                                    <p:cond delay="0"/>
                                  </p:stCondLst>
                                  <p:childTnLst>
                                    <p:set>
                                      <p:cBhvr>
                                        <p:cTn id="24" dur="1" fill="hold">
                                          <p:stCondLst>
                                            <p:cond delay="0"/>
                                          </p:stCondLst>
                                        </p:cTn>
                                        <p:tgtEl>
                                          <p:spTgt spid="452613"/>
                                        </p:tgtEl>
                                        <p:attrNameLst>
                                          <p:attrName>style.visibility</p:attrName>
                                        </p:attrNameLst>
                                      </p:cBhvr>
                                      <p:to>
                                        <p:strVal val="visible"/>
                                      </p:to>
                                    </p:set>
                                    <p:anim calcmode="lin" valueType="num">
                                      <p:cBhvr additive="base">
                                        <p:cTn id="25" dur="500" fill="hold"/>
                                        <p:tgtEl>
                                          <p:spTgt spid="452613"/>
                                        </p:tgtEl>
                                        <p:attrNameLst>
                                          <p:attrName>ppt_x</p:attrName>
                                        </p:attrNameLst>
                                      </p:cBhvr>
                                      <p:tavLst>
                                        <p:tav tm="0">
                                          <p:val>
                                            <p:strVal val="1+#ppt_w/2"/>
                                          </p:val>
                                        </p:tav>
                                        <p:tav tm="100000">
                                          <p:val>
                                            <p:strVal val="#ppt_x"/>
                                          </p:val>
                                        </p:tav>
                                      </p:tavLst>
                                    </p:anim>
                                    <p:anim calcmode="lin" valueType="num">
                                      <p:cBhvr additive="base">
                                        <p:cTn id="26" dur="500" fill="hold"/>
                                        <p:tgtEl>
                                          <p:spTgt spid="4526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1" nodeType="clickEffect">
                                  <p:stCondLst>
                                    <p:cond delay="0"/>
                                  </p:stCondLst>
                                  <p:childTnLst>
                                    <p:animMotion origin="layout" path="M 0 1.11111E-6 L 0 0.06667 " pathEditMode="relative" rAng="0" ptsTypes="AA">
                                      <p:cBhvr>
                                        <p:cTn id="30" dur="2000" fill="hold"/>
                                        <p:tgtEl>
                                          <p:spTgt spid="452612"/>
                                        </p:tgtEl>
                                        <p:attrNameLst>
                                          <p:attrName>ppt_x</p:attrName>
                                          <p:attrName>ppt_y</p:attrName>
                                        </p:attrNameLst>
                                      </p:cBhvr>
                                      <p:rCtr x="0" y="33"/>
                                    </p:animMotion>
                                  </p:childTnLst>
                                </p:cTn>
                              </p:par>
                              <p:par>
                                <p:cTn id="31" presetID="4" presetClass="entr" presetSubtype="16" fill="hold" nodeType="withEffect">
                                  <p:stCondLst>
                                    <p:cond delay="0"/>
                                  </p:stCondLst>
                                  <p:childTnLst>
                                    <p:set>
                                      <p:cBhvr>
                                        <p:cTn id="32" dur="1" fill="hold">
                                          <p:stCondLst>
                                            <p:cond delay="0"/>
                                          </p:stCondLst>
                                        </p:cTn>
                                        <p:tgtEl>
                                          <p:spTgt spid="39946"/>
                                        </p:tgtEl>
                                        <p:attrNameLst>
                                          <p:attrName>style.visibility</p:attrName>
                                        </p:attrNameLst>
                                      </p:cBhvr>
                                      <p:to>
                                        <p:strVal val="visible"/>
                                      </p:to>
                                    </p:set>
                                    <p:animEffect transition="in" filter="box(in)">
                                      <p:cBhvr>
                                        <p:cTn id="33" dur="500"/>
                                        <p:tgtEl>
                                          <p:spTgt spid="39946"/>
                                        </p:tgtEl>
                                      </p:cBhvr>
                                    </p:animEffect>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 presetClass="exit" presetSubtype="16" fill="hold" nodeType="clickEffect">
                                  <p:stCondLst>
                                    <p:cond delay="0"/>
                                  </p:stCondLst>
                                  <p:childTnLst>
                                    <p:animEffect transition="out" filter="box(in)">
                                      <p:cBhvr>
                                        <p:cTn id="41" dur="500"/>
                                        <p:tgtEl>
                                          <p:spTgt spid="452613"/>
                                        </p:tgtEl>
                                      </p:cBhvr>
                                    </p:animEffect>
                                    <p:set>
                                      <p:cBhvr>
                                        <p:cTn id="42" dur="1" fill="hold">
                                          <p:stCondLst>
                                            <p:cond delay="499"/>
                                          </p:stCondLst>
                                        </p:cTn>
                                        <p:tgtEl>
                                          <p:spTgt spid="452613"/>
                                        </p:tgtEl>
                                        <p:attrNameLst>
                                          <p:attrName>style.visibility</p:attrName>
                                        </p:attrNameLst>
                                      </p:cBhvr>
                                      <p:to>
                                        <p:strVal val="hidden"/>
                                      </p:to>
                                    </p:set>
                                  </p:childTnLst>
                                </p:cTn>
                              </p:par>
                              <p:par>
                                <p:cTn id="43" presetID="4"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ox(in)">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1" grpId="0" animBg="1"/>
      <p:bldP spid="452612" grpId="0" animBg="1"/>
      <p:bldP spid="452612" grpId="1" animBg="1"/>
      <p:bldP spid="452617" grpId="0" build="allAtOnce"/>
      <p:bldP spid="12" grpId="0"/>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1295400" y="381000"/>
            <a:ext cx="7848600" cy="990600"/>
          </a:xfrm>
          <a:prstGeom prst="rect">
            <a:avLst/>
          </a:prstGeom>
          <a:solidFill>
            <a:schemeClr val="tx1"/>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65539" name="Rectangle 2"/>
          <p:cNvSpPr>
            <a:spLocks noGrp="1" noChangeArrowheads="1"/>
          </p:cNvSpPr>
          <p:nvPr>
            <p:ph type="title"/>
          </p:nvPr>
        </p:nvSpPr>
        <p:spPr/>
        <p:txBody>
          <a:bodyPr/>
          <a:lstStyle/>
          <a:p>
            <a:pPr eaLnBrk="1" hangingPunct="1"/>
            <a:r>
              <a:rPr lang="en-US">
                <a:solidFill>
                  <a:srgbClr val="BFBFBF"/>
                </a:solidFill>
                <a:cs typeface="ヒラギノ角ゴ Pro W3" charset="-128"/>
              </a:rPr>
              <a:t>Passive Bio-climatic Design: </a:t>
            </a:r>
            <a:r>
              <a:rPr lang="en-US">
                <a:solidFill>
                  <a:schemeClr val="bg1"/>
                </a:solidFill>
                <a:cs typeface="ヒラギノ角ゴ Pro W3" charset="-128"/>
              </a:rPr>
              <a:t>COMFORT ZONE</a:t>
            </a:r>
          </a:p>
        </p:txBody>
      </p:sp>
      <p:sp>
        <p:nvSpPr>
          <p:cNvPr id="83971" name="Rectangle 3"/>
          <p:cNvSpPr>
            <a:spLocks noGrp="1" noChangeArrowheads="1"/>
          </p:cNvSpPr>
          <p:nvPr>
            <p:ph type="body" idx="1"/>
          </p:nvPr>
        </p:nvSpPr>
        <p:spPr>
          <a:xfrm>
            <a:off x="1295400" y="1447800"/>
            <a:ext cx="7162800" cy="4724400"/>
          </a:xfrm>
        </p:spPr>
        <p:txBody>
          <a:bodyPr/>
          <a:lstStyle/>
          <a:p>
            <a:pPr marL="0" indent="0" eaLnBrk="1" hangingPunct="1"/>
            <a:r>
              <a:rPr lang="en-US">
                <a:cs typeface="ヒラギノ角ゴ Pro W3" charset="-128"/>
              </a:rPr>
              <a:t>Comfort expectations may have to be reassessed to allow for the wider “zone” that is characteristic of buildings that are not exclusively controlled via mechanical systems.</a:t>
            </a:r>
          </a:p>
          <a:p>
            <a:pPr marL="0" indent="0" eaLnBrk="1" hangingPunct="1"/>
            <a:endParaRPr lang="en-US">
              <a:cs typeface="ヒラギノ角ゴ Pro W3" charset="-128"/>
            </a:endParaRPr>
          </a:p>
          <a:p>
            <a:pPr marL="0" indent="0" eaLnBrk="1" hangingPunct="1"/>
            <a:r>
              <a:rPr lang="en-US">
                <a:cs typeface="ヒラギノ角ゴ Pro W3" charset="-128"/>
              </a:rPr>
              <a:t>Creation of new </a:t>
            </a:r>
            <a:r>
              <a:rPr lang="en-US" b="1">
                <a:cs typeface="ヒラギノ角ゴ Pro W3" charset="-128"/>
              </a:rPr>
              <a:t>“buffer spaces”</a:t>
            </a:r>
            <a:r>
              <a:rPr lang="en-US">
                <a:cs typeface="ヒラギノ角ゴ Pro W3" charset="-128"/>
              </a:rPr>
              <a:t> to make a hierarchy of comfort levels within buildings.</a:t>
            </a:r>
          </a:p>
          <a:p>
            <a:pPr marL="0" indent="0" eaLnBrk="1" hangingPunct="1"/>
            <a:endParaRPr lang="en-US">
              <a:cs typeface="ヒラギノ角ゴ Pro W3" charset="-128"/>
            </a:endParaRPr>
          </a:p>
          <a:p>
            <a:pPr marL="0" indent="0" eaLnBrk="1" hangingPunct="1"/>
            <a:r>
              <a:rPr lang="en-US">
                <a:cs typeface="ヒラギノ角ゴ Pro W3" charset="-128"/>
              </a:rPr>
              <a:t>Require </a:t>
            </a:r>
            <a:r>
              <a:rPr lang="en-US" b="1">
                <a:cs typeface="ヒラギノ角ゴ Pro W3" charset="-128"/>
              </a:rPr>
              <a:t>higher occupant involvement</a:t>
            </a:r>
            <a:r>
              <a:rPr lang="en-US">
                <a:cs typeface="ヒラギノ角ゴ Pro W3" charset="-128"/>
              </a:rPr>
              <a:t> to adjust the building to modify the temperature and air flow.</a:t>
            </a:r>
          </a:p>
          <a:p>
            <a:pPr marL="0" indent="0" eaLnBrk="1" hangingPunct="1"/>
            <a:endParaRPr lang="en-US">
              <a:cs typeface="ヒラギノ角ゴ Pro W3" charset="-128"/>
            </a:endParaRPr>
          </a:p>
          <a:p>
            <a:pPr marL="0" indent="0" eaLnBrk="1" hangingPunct="1"/>
            <a:endParaRPr lang="en-US">
              <a:cs typeface="ヒラギノ角ゴ Pro W3" charset="-128"/>
            </a:endParaRPr>
          </a:p>
          <a:p>
            <a:pPr marL="0" indent="0" eaLnBrk="1" hangingPunct="1"/>
            <a:endParaRPr lang="en-US">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 calcmode="lin" valueType="num">
                                      <p:cBhvr additive="base">
                                        <p:cTn id="7" dur="500" fill="hold"/>
                                        <p:tgtEl>
                                          <p:spTgt spid="839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39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3971">
                                            <p:txEl>
                                              <p:pRg st="2" end="2"/>
                                            </p:txEl>
                                          </p:spTgt>
                                        </p:tgtEl>
                                        <p:attrNameLst>
                                          <p:attrName>style.visibility</p:attrName>
                                        </p:attrNameLst>
                                      </p:cBhvr>
                                      <p:to>
                                        <p:strVal val="visible"/>
                                      </p:to>
                                    </p:set>
                                    <p:anim calcmode="lin" valueType="num">
                                      <p:cBhvr additive="base">
                                        <p:cTn id="13" dur="500" fill="hold"/>
                                        <p:tgtEl>
                                          <p:spTgt spid="8397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39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anim calcmode="lin" valueType="num">
                                      <p:cBhvr additive="base">
                                        <p:cTn id="19" dur="500" fill="hold"/>
                                        <p:tgtEl>
                                          <p:spTgt spid="83971">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39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295400" y="381000"/>
            <a:ext cx="7848600" cy="838200"/>
          </a:xfrm>
          <a:solidFill>
            <a:schemeClr val="tx1"/>
          </a:solidFill>
        </p:spPr>
        <p:txBody>
          <a:bodyPr/>
          <a:lstStyle/>
          <a:p>
            <a:pPr eaLnBrk="1" hangingPunct="1">
              <a:defRPr/>
            </a:pPr>
            <a:r>
              <a:rPr lang="en-US" dirty="0" smtClean="0">
                <a:solidFill>
                  <a:schemeClr val="accent3">
                    <a:lumMod val="75000"/>
                  </a:schemeClr>
                </a:solidFill>
                <a:cs typeface="+mj-cs"/>
              </a:rPr>
              <a:t>Bio-climatic Design:</a:t>
            </a:r>
          </a:p>
        </p:txBody>
      </p:sp>
      <p:sp>
        <p:nvSpPr>
          <p:cNvPr id="67587" name="Rectangle 3"/>
          <p:cNvSpPr>
            <a:spLocks noGrp="1" noChangeArrowheads="1"/>
          </p:cNvSpPr>
          <p:nvPr>
            <p:ph type="body" idx="1"/>
          </p:nvPr>
        </p:nvSpPr>
        <p:spPr/>
        <p:txBody>
          <a:bodyPr/>
          <a:lstStyle/>
          <a:p>
            <a:pPr marL="0" indent="0" eaLnBrk="1" hangingPunct="1"/>
            <a:r>
              <a:rPr lang="en-US">
                <a:cs typeface="ヒラギノ角ゴ Pro W3" charset="-128"/>
              </a:rPr>
              <a:t>Design must first acknowledge regional, local and microclimate impacts on the building and site.</a:t>
            </a:r>
          </a:p>
        </p:txBody>
      </p:sp>
      <p:sp>
        <p:nvSpPr>
          <p:cNvPr id="10" name="TextBox 9"/>
          <p:cNvSpPr txBox="1"/>
          <p:nvPr/>
        </p:nvSpPr>
        <p:spPr>
          <a:xfrm>
            <a:off x="1219200" y="2438400"/>
            <a:ext cx="3154363" cy="2678113"/>
          </a:xfrm>
          <a:prstGeom prst="rect">
            <a:avLst/>
          </a:prstGeom>
          <a:noFill/>
        </p:spPr>
        <p:txBody>
          <a:bodyPr wrap="none">
            <a:spAutoFit/>
          </a:bodyPr>
          <a:lstStyle/>
          <a:p>
            <a:pPr>
              <a:defRPr/>
            </a:pPr>
            <a:r>
              <a:rPr lang="en-US" b="1" dirty="0">
                <a:solidFill>
                  <a:srgbClr val="0040CC"/>
                </a:solidFill>
                <a:ea typeface="ヒラギノ角ゴ Pro W3" pitchFamily="-128" charset="-128"/>
                <a:cs typeface="+mn-cs"/>
              </a:rPr>
              <a:t>COLD (very cold)</a:t>
            </a:r>
          </a:p>
          <a:p>
            <a:pPr>
              <a:defRPr/>
            </a:pPr>
            <a:endParaRPr lang="en-US" b="1" dirty="0">
              <a:ea typeface="ヒラギノ角ゴ Pro W3" pitchFamily="-128" charset="-128"/>
              <a:cs typeface="+mn-cs"/>
            </a:endParaRPr>
          </a:p>
          <a:p>
            <a:pPr>
              <a:defRPr/>
            </a:pPr>
            <a:r>
              <a:rPr lang="en-US" b="1" dirty="0">
                <a:solidFill>
                  <a:schemeClr val="accent6">
                    <a:lumMod val="40000"/>
                    <a:lumOff val="60000"/>
                  </a:schemeClr>
                </a:solidFill>
                <a:ea typeface="ヒラギノ角ゴ Pro W3" pitchFamily="-128" charset="-128"/>
                <a:cs typeface="+mn-cs"/>
              </a:rPr>
              <a:t>TEMPERATE (warm)</a:t>
            </a:r>
          </a:p>
          <a:p>
            <a:pPr>
              <a:defRPr/>
            </a:pPr>
            <a:endParaRPr lang="en-US" b="1" dirty="0">
              <a:ea typeface="ヒラギノ角ゴ Pro W3" pitchFamily="-128" charset="-128"/>
              <a:cs typeface="+mn-cs"/>
            </a:endParaRPr>
          </a:p>
          <a:p>
            <a:pPr>
              <a:defRPr/>
            </a:pPr>
            <a:r>
              <a:rPr lang="en-US" b="1" dirty="0">
                <a:solidFill>
                  <a:srgbClr val="FFC000"/>
                </a:solidFill>
                <a:ea typeface="ヒラギノ角ゴ Pro W3" pitchFamily="-128" charset="-128"/>
                <a:cs typeface="+mn-cs"/>
              </a:rPr>
              <a:t>HOT-ARID</a:t>
            </a:r>
          </a:p>
          <a:p>
            <a:pPr>
              <a:defRPr/>
            </a:pPr>
            <a:endParaRPr lang="en-US" b="1" dirty="0">
              <a:ea typeface="ヒラギノ角ゴ Pro W3" pitchFamily="-128" charset="-128"/>
              <a:cs typeface="+mn-cs"/>
            </a:endParaRPr>
          </a:p>
          <a:p>
            <a:pPr>
              <a:defRPr/>
            </a:pPr>
            <a:r>
              <a:rPr lang="en-US" b="1" dirty="0">
                <a:solidFill>
                  <a:srgbClr val="29D033"/>
                </a:solidFill>
                <a:ea typeface="ヒラギノ角ゴ Pro W3" pitchFamily="-128" charset="-128"/>
                <a:cs typeface="+mn-cs"/>
              </a:rPr>
              <a:t>HOT-HUMID</a:t>
            </a:r>
          </a:p>
        </p:txBody>
      </p:sp>
      <p:pic>
        <p:nvPicPr>
          <p:cNvPr id="67589" name="Picture 6" descr="eebd04.jpg"/>
          <p:cNvPicPr>
            <a:picLocks noChangeAspect="1"/>
          </p:cNvPicPr>
          <p:nvPr/>
        </p:nvPicPr>
        <p:blipFill>
          <a:blip r:embed="rId3" cstate="print"/>
          <a:srcRect/>
          <a:stretch>
            <a:fillRect/>
          </a:stretch>
        </p:blipFill>
        <p:spPr bwMode="auto">
          <a:xfrm>
            <a:off x="4267200" y="2209800"/>
            <a:ext cx="4729163" cy="3887788"/>
          </a:xfrm>
          <a:prstGeom prst="rect">
            <a:avLst/>
          </a:prstGeom>
          <a:noFill/>
          <a:ln w="9525">
            <a:noFill/>
            <a:miter lim="800000"/>
            <a:headEnd/>
            <a:tailEnd/>
          </a:ln>
        </p:spPr>
      </p:pic>
      <p:sp>
        <p:nvSpPr>
          <p:cNvPr id="67590" name="TextBox 7"/>
          <p:cNvSpPr txBox="1">
            <a:spLocks noChangeArrowheads="1"/>
          </p:cNvSpPr>
          <p:nvPr/>
        </p:nvSpPr>
        <p:spPr bwMode="auto">
          <a:xfrm>
            <a:off x="4343400" y="6248400"/>
            <a:ext cx="4267200" cy="461963"/>
          </a:xfrm>
          <a:prstGeom prst="rect">
            <a:avLst/>
          </a:prstGeom>
          <a:noFill/>
          <a:ln w="9525">
            <a:noFill/>
            <a:miter lim="800000"/>
            <a:headEnd/>
            <a:tailEnd/>
          </a:ln>
        </p:spPr>
        <p:txBody>
          <a:bodyPr>
            <a:prstTxWarp prst="textNoShape">
              <a:avLst/>
            </a:prstTxWarp>
            <a:spAutoFit/>
          </a:bodyPr>
          <a:lstStyle/>
          <a:p>
            <a:r>
              <a:rPr lang="en-CA" sz="1200">
                <a:ea typeface="ヒラギノ角ゴ Pro W3" charset="-128"/>
                <a:cs typeface="ヒラギノ角ゴ Pro W3" charset="-128"/>
                <a:hlinkClick r:id="rId4"/>
              </a:rPr>
              <a:t>http://www.arch.hku.hk/~cmhui/teach/65747-Xd.htm</a:t>
            </a:r>
            <a:endParaRPr lang="en-CA" sz="1200">
              <a:ea typeface="ヒラギノ角ゴ Pro W3" charset="-128"/>
              <a:cs typeface="ヒラギノ角ゴ Pro W3" charset="-128"/>
            </a:endParaRPr>
          </a:p>
          <a:p>
            <a:endParaRPr lang="en-CA" sz="1200">
              <a:ea typeface="ヒラギノ角ゴ Pro W3" charset="-128"/>
              <a:cs typeface="ヒラギノ角ゴ Pro W3" charset="-128"/>
            </a:endParaRPr>
          </a:p>
        </p:txBody>
      </p:sp>
      <p:pic>
        <p:nvPicPr>
          <p:cNvPr id="67591" name="Picture 6" descr="star.jpg"/>
          <p:cNvPicPr>
            <a:picLocks noChangeAspect="1"/>
          </p:cNvPicPr>
          <p:nvPr/>
        </p:nvPicPr>
        <p:blipFill>
          <a:blip r:embed="rId5" cstate="print"/>
          <a:srcRect/>
          <a:stretch>
            <a:fillRect/>
          </a:stretch>
        </p:blipFill>
        <p:spPr bwMode="auto">
          <a:xfrm>
            <a:off x="6781800" y="4800600"/>
            <a:ext cx="180975" cy="180975"/>
          </a:xfrm>
          <a:prstGeom prst="rect">
            <a:avLst/>
          </a:prstGeom>
          <a:noFill/>
          <a:ln w="9525">
            <a:noFill/>
            <a:miter lim="800000"/>
            <a:headEnd/>
            <a:tailEnd/>
          </a:ln>
        </p:spPr>
      </p:pic>
      <p:pic>
        <p:nvPicPr>
          <p:cNvPr id="9" name="Picture 8" descr="climate_map.gif"/>
          <p:cNvPicPr>
            <a:picLocks noChangeAspect="1"/>
          </p:cNvPicPr>
          <p:nvPr/>
        </p:nvPicPr>
        <p:blipFill>
          <a:blip r:embed="rId6" cstate="print"/>
          <a:srcRect/>
          <a:stretch>
            <a:fillRect/>
          </a:stretch>
        </p:blipFill>
        <p:spPr bwMode="auto">
          <a:xfrm>
            <a:off x="-5181600" y="2667000"/>
            <a:ext cx="8629650" cy="4343400"/>
          </a:xfrm>
          <a:prstGeom prst="rect">
            <a:avLst/>
          </a:prstGeom>
          <a:solidFill>
            <a:schemeClr val="bg1"/>
          </a:solid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a:solidFill>
                  <a:srgbClr val="BFBFBF"/>
                </a:solidFill>
                <a:cs typeface="ヒラギノ角ゴ Pro W3" charset="-128"/>
              </a:rPr>
              <a:t>Bio-climatic Design: </a:t>
            </a:r>
            <a:r>
              <a:rPr lang="en-US">
                <a:solidFill>
                  <a:srgbClr val="00B0F0"/>
                </a:solidFill>
                <a:cs typeface="ヒラギノ角ゴ Pro W3" charset="-128"/>
              </a:rPr>
              <a:t>COLD</a:t>
            </a:r>
          </a:p>
        </p:txBody>
      </p:sp>
      <p:sp>
        <p:nvSpPr>
          <p:cNvPr id="69635" name="Rectangle 3"/>
          <p:cNvSpPr>
            <a:spLocks noGrp="1" noChangeArrowheads="1"/>
          </p:cNvSpPr>
          <p:nvPr>
            <p:ph idx="1"/>
          </p:nvPr>
        </p:nvSpPr>
        <p:spPr>
          <a:xfrm>
            <a:off x="1295400" y="1295400"/>
            <a:ext cx="4038600" cy="4846638"/>
          </a:xfrm>
        </p:spPr>
        <p:txBody>
          <a:bodyPr/>
          <a:lstStyle/>
          <a:p>
            <a:pPr marL="0" indent="0" eaLnBrk="1" hangingPunct="1">
              <a:lnSpc>
                <a:spcPct val="100000"/>
              </a:lnSpc>
            </a:pPr>
            <a:r>
              <a:rPr lang="en-US" sz="1600">
                <a:solidFill>
                  <a:schemeClr val="tx1"/>
                </a:solidFill>
                <a:cs typeface="ヒラギノ角ゴ Pro W3" charset="-128"/>
              </a:rPr>
              <a:t>Where </a:t>
            </a:r>
            <a:r>
              <a:rPr lang="en-US" sz="1600" b="1">
                <a:solidFill>
                  <a:schemeClr val="tx1"/>
                </a:solidFill>
                <a:cs typeface="ヒラギノ角ゴ Pro W3" charset="-128"/>
              </a:rPr>
              <a:t>winter</a:t>
            </a:r>
            <a:r>
              <a:rPr lang="en-US" sz="1600">
                <a:solidFill>
                  <a:schemeClr val="tx1"/>
                </a:solidFill>
                <a:cs typeface="ヒラギノ角ゴ Pro W3" charset="-128"/>
              </a:rPr>
              <a:t> is the dominant season and concerns for conserving heat predominate all other concerns. </a:t>
            </a:r>
            <a:r>
              <a:rPr lang="en-US" sz="1600" b="1">
                <a:solidFill>
                  <a:srgbClr val="FFC000"/>
                </a:solidFill>
                <a:cs typeface="ヒラギノ角ゴ Pro W3" charset="-128"/>
              </a:rPr>
              <a:t>Heating degree days </a:t>
            </a:r>
            <a:r>
              <a:rPr lang="en-US" sz="1600" b="1">
                <a:solidFill>
                  <a:schemeClr val="tx1"/>
                </a:solidFill>
                <a:cs typeface="ヒラギノ角ゴ Pro W3" charset="-128"/>
              </a:rPr>
              <a:t>greatly exceed cooling degree days</a:t>
            </a:r>
            <a:r>
              <a:rPr lang="en-US" sz="1600">
                <a:solidFill>
                  <a:schemeClr val="tx1"/>
                </a:solidFill>
                <a:cs typeface="ヒラギノ角ゴ Pro W3" charset="-128"/>
              </a:rPr>
              <a:t>.</a:t>
            </a:r>
          </a:p>
          <a:p>
            <a:pPr marL="0" indent="0" eaLnBrk="1" hangingPunct="1">
              <a:lnSpc>
                <a:spcPct val="100000"/>
              </a:lnSpc>
            </a:pPr>
            <a:r>
              <a:rPr lang="en-US" sz="1800">
                <a:solidFill>
                  <a:schemeClr val="tx1"/>
                </a:solidFill>
                <a:cs typeface="ヒラギノ角ゴ Pro W3" charset="-128"/>
              </a:rPr>
              <a:t/>
            </a:r>
            <a:br>
              <a:rPr lang="en-US" sz="1800">
                <a:solidFill>
                  <a:schemeClr val="tx1"/>
                </a:solidFill>
                <a:cs typeface="ヒラギノ角ゴ Pro W3" charset="-128"/>
              </a:rPr>
            </a:br>
            <a:r>
              <a:rPr lang="en-US" sz="1400" b="1">
                <a:solidFill>
                  <a:schemeClr val="tx1"/>
                </a:solidFill>
                <a:cs typeface="ヒラギノ角ゴ Pro W3" charset="-128"/>
              </a:rPr>
              <a:t>RULES:</a:t>
            </a:r>
          </a:p>
          <a:p>
            <a:pPr marL="0" indent="0" eaLnBrk="1" hangingPunct="1">
              <a:lnSpc>
                <a:spcPct val="100000"/>
              </a:lnSpc>
              <a:buFontTx/>
              <a:buChar char="-"/>
            </a:pPr>
            <a:r>
              <a:rPr lang="en-US" sz="1400">
                <a:solidFill>
                  <a:schemeClr val="tx1"/>
                </a:solidFill>
                <a:cs typeface="ヒラギノ角ゴ Pro W3" charset="-128"/>
              </a:rPr>
              <a:t> </a:t>
            </a:r>
            <a:r>
              <a:rPr lang="en-US" sz="1400" b="1">
                <a:solidFill>
                  <a:srgbClr val="29D033"/>
                </a:solidFill>
                <a:cs typeface="ヒラギノ角ゴ Pro W3" charset="-128"/>
              </a:rPr>
              <a:t>First INSULATE</a:t>
            </a:r>
          </a:p>
          <a:p>
            <a:pPr marL="0" indent="0" eaLnBrk="1" hangingPunct="1">
              <a:lnSpc>
                <a:spcPct val="100000"/>
              </a:lnSpc>
              <a:buFontTx/>
              <a:buChar char="-"/>
            </a:pPr>
            <a:r>
              <a:rPr lang="en-US" sz="1400">
                <a:solidFill>
                  <a:schemeClr val="tx1"/>
                </a:solidFill>
                <a:cs typeface="ヒラギノ角ゴ Pro W3" charset="-128"/>
              </a:rPr>
              <a:t> </a:t>
            </a:r>
            <a:r>
              <a:rPr lang="en-US" sz="1400" i="1">
                <a:solidFill>
                  <a:schemeClr val="tx1"/>
                </a:solidFill>
                <a:cs typeface="ヒラギノ角ゴ Pro W3" charset="-128"/>
              </a:rPr>
              <a:t>exceed</a:t>
            </a:r>
            <a:r>
              <a:rPr lang="en-US" sz="1400">
                <a:solidFill>
                  <a:schemeClr val="tx1"/>
                </a:solidFill>
                <a:cs typeface="ヒラギノ角ゴ Pro W3" charset="-128"/>
              </a:rPr>
              <a:t> CODE requirements (DOUBLE??)</a:t>
            </a:r>
          </a:p>
          <a:p>
            <a:pPr marL="0" indent="0" eaLnBrk="1" hangingPunct="1">
              <a:lnSpc>
                <a:spcPct val="100000"/>
              </a:lnSpc>
              <a:buFontTx/>
              <a:buChar char="-"/>
            </a:pPr>
            <a:r>
              <a:rPr lang="en-US" sz="1400">
                <a:solidFill>
                  <a:schemeClr val="tx1"/>
                </a:solidFill>
                <a:cs typeface="ヒラギノ角ゴ Pro W3" charset="-128"/>
              </a:rPr>
              <a:t> minimize infiltration (build tight to reduce air changes)</a:t>
            </a:r>
          </a:p>
          <a:p>
            <a:pPr marL="0" indent="0" eaLnBrk="1" hangingPunct="1">
              <a:lnSpc>
                <a:spcPct val="100000"/>
              </a:lnSpc>
              <a:buFontTx/>
              <a:buChar char="-"/>
            </a:pPr>
            <a:r>
              <a:rPr lang="en-US" sz="1400">
                <a:solidFill>
                  <a:schemeClr val="bg2"/>
                </a:solidFill>
                <a:cs typeface="ヒラギノ角ゴ Pro W3" charset="-128"/>
              </a:rPr>
              <a:t> </a:t>
            </a:r>
            <a:r>
              <a:rPr lang="en-US" sz="1400" b="1">
                <a:solidFill>
                  <a:srgbClr val="29D033"/>
                </a:solidFill>
                <a:cs typeface="ヒラギノ角ゴ Pro W3" charset="-128"/>
              </a:rPr>
              <a:t>Then INSOLATE</a:t>
            </a:r>
          </a:p>
          <a:p>
            <a:pPr marL="0" indent="0" eaLnBrk="1" hangingPunct="1">
              <a:lnSpc>
                <a:spcPct val="100000"/>
              </a:lnSpc>
              <a:buFontTx/>
              <a:buChar char="-"/>
            </a:pPr>
            <a:r>
              <a:rPr lang="en-US" sz="1400">
                <a:solidFill>
                  <a:srgbClr val="29D033"/>
                </a:solidFill>
                <a:cs typeface="ヒラギノ角ゴ Pro W3" charset="-128"/>
              </a:rPr>
              <a:t> ORIENT AND SITE THE BUILDING PROPERLY FOR THE SUN</a:t>
            </a:r>
          </a:p>
          <a:p>
            <a:pPr marL="0" indent="0" eaLnBrk="1" hangingPunct="1">
              <a:lnSpc>
                <a:spcPct val="100000"/>
              </a:lnSpc>
              <a:buFontTx/>
              <a:buChar char="-"/>
            </a:pPr>
            <a:r>
              <a:rPr lang="en-US" sz="1400">
                <a:solidFill>
                  <a:schemeClr val="bg2"/>
                </a:solidFill>
                <a:cs typeface="ヒラギノ角ゴ Pro W3" charset="-128"/>
              </a:rPr>
              <a:t> </a:t>
            </a:r>
            <a:r>
              <a:rPr lang="en-US" sz="1400">
                <a:solidFill>
                  <a:schemeClr val="tx1"/>
                </a:solidFill>
                <a:cs typeface="ヒラギノ角ゴ Pro W3" charset="-128"/>
              </a:rPr>
              <a:t>maximize south facing windows for easier control</a:t>
            </a:r>
            <a:endParaRPr lang="en-US" sz="1400" b="1">
              <a:solidFill>
                <a:schemeClr val="tx1"/>
              </a:solidFill>
              <a:cs typeface="ヒラギノ角ゴ Pro W3" charset="-128"/>
            </a:endParaRPr>
          </a:p>
          <a:p>
            <a:pPr marL="0" indent="0" eaLnBrk="1" hangingPunct="1">
              <a:lnSpc>
                <a:spcPct val="100000"/>
              </a:lnSpc>
              <a:buFontTx/>
              <a:buChar char="-"/>
            </a:pPr>
            <a:r>
              <a:rPr lang="en-US" sz="1400">
                <a:solidFill>
                  <a:schemeClr val="tx1"/>
                </a:solidFill>
                <a:cs typeface="ヒラギノ角ゴ Pro W3" charset="-128"/>
              </a:rPr>
              <a:t> fenestrate for DIRECT GAIN</a:t>
            </a:r>
          </a:p>
          <a:p>
            <a:pPr marL="0" indent="0" eaLnBrk="1" hangingPunct="1">
              <a:lnSpc>
                <a:spcPct val="100000"/>
              </a:lnSpc>
              <a:buFontTx/>
              <a:buChar char="-"/>
            </a:pPr>
            <a:r>
              <a:rPr lang="en-US" sz="1400">
                <a:solidFill>
                  <a:schemeClr val="tx1"/>
                </a:solidFill>
                <a:cs typeface="ヒラギノ角ゴ Pro W3" charset="-128"/>
              </a:rPr>
              <a:t> apply THERMAL MASS inside the building envelope to store the FREE SOLAR HEAT  </a:t>
            </a:r>
          </a:p>
          <a:p>
            <a:pPr marL="0" indent="0" eaLnBrk="1" hangingPunct="1">
              <a:lnSpc>
                <a:spcPct val="100000"/>
              </a:lnSpc>
              <a:buFontTx/>
              <a:buChar char="-"/>
            </a:pPr>
            <a:r>
              <a:rPr lang="en-US" sz="1400">
                <a:solidFill>
                  <a:schemeClr val="tx1"/>
                </a:solidFill>
                <a:cs typeface="ヒラギノ角ゴ Pro W3" charset="-128"/>
              </a:rPr>
              <a:t> create a sheltered MICROCLIMATE to make it LESS cold</a:t>
            </a:r>
          </a:p>
          <a:p>
            <a:pPr marL="0" indent="0" eaLnBrk="1" hangingPunct="1">
              <a:buFontTx/>
              <a:buChar char="-"/>
            </a:pPr>
            <a:endParaRPr lang="en-US" sz="1800">
              <a:cs typeface="ヒラギノ角ゴ Pro W3" charset="-128"/>
            </a:endParaRPr>
          </a:p>
          <a:p>
            <a:pPr marL="0" indent="0" eaLnBrk="1" hangingPunct="1">
              <a:buFontTx/>
              <a:buChar char="-"/>
            </a:pPr>
            <a:endParaRPr lang="en-US" sz="1800">
              <a:solidFill>
                <a:schemeClr val="bg2"/>
              </a:solidFill>
              <a:cs typeface="ヒラギノ角ゴ Pro W3" charset="-128"/>
            </a:endParaRPr>
          </a:p>
        </p:txBody>
      </p:sp>
      <p:pic>
        <p:nvPicPr>
          <p:cNvPr id="69636" name="Picture 4" descr="ymca6-burrows.jpg"/>
          <p:cNvPicPr>
            <a:picLocks noChangeAspect="1"/>
          </p:cNvPicPr>
          <p:nvPr/>
        </p:nvPicPr>
        <p:blipFill>
          <a:blip r:embed="rId3" cstate="print"/>
          <a:srcRect/>
          <a:stretch>
            <a:fillRect/>
          </a:stretch>
        </p:blipFill>
        <p:spPr bwMode="auto">
          <a:xfrm>
            <a:off x="5348288" y="1571625"/>
            <a:ext cx="3795712" cy="2428875"/>
          </a:xfrm>
          <a:prstGeom prst="rect">
            <a:avLst/>
          </a:prstGeom>
          <a:noFill/>
          <a:ln w="9525">
            <a:noFill/>
            <a:miter lim="800000"/>
            <a:headEnd/>
            <a:tailEnd/>
          </a:ln>
        </p:spPr>
      </p:pic>
      <p:sp>
        <p:nvSpPr>
          <p:cNvPr id="69637" name="TextBox 5"/>
          <p:cNvSpPr txBox="1">
            <a:spLocks noChangeArrowheads="1"/>
          </p:cNvSpPr>
          <p:nvPr/>
        </p:nvSpPr>
        <p:spPr bwMode="auto">
          <a:xfrm>
            <a:off x="5348288" y="4143375"/>
            <a:ext cx="3795712" cy="523875"/>
          </a:xfrm>
          <a:prstGeom prst="rect">
            <a:avLst/>
          </a:prstGeom>
          <a:solidFill>
            <a:srgbClr val="00B0F0"/>
          </a:solidFill>
          <a:ln w="9525">
            <a:noFill/>
            <a:miter lim="800000"/>
            <a:headEnd/>
            <a:tailEnd/>
          </a:ln>
        </p:spPr>
        <p:txBody>
          <a:bodyPr>
            <a:prstTxWarp prst="textNoShape">
              <a:avLst/>
            </a:prstTxWarp>
            <a:spAutoFit/>
          </a:bodyPr>
          <a:lstStyle/>
          <a:p>
            <a:r>
              <a:rPr lang="en-US" sz="1400">
                <a:ea typeface="ヒラギノ角ゴ Pro W3" charset="-128"/>
                <a:cs typeface="ヒラギノ角ゴ Pro W3" charset="-128"/>
              </a:rPr>
              <a:t>YMCA Environmental Learning Centre, Paradise Lake, Ontario</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a:solidFill>
                  <a:srgbClr val="BFBFBF"/>
                </a:solidFill>
                <a:cs typeface="ヒラギノ角ゴ Pro W3" charset="-128"/>
              </a:rPr>
              <a:t>Bio-climatic Design: </a:t>
            </a:r>
            <a:r>
              <a:rPr lang="en-US">
                <a:solidFill>
                  <a:srgbClr val="FFC000"/>
                </a:solidFill>
                <a:cs typeface="ヒラギノ角ゴ Pro W3" charset="-128"/>
              </a:rPr>
              <a:t>HOT-ARID</a:t>
            </a:r>
          </a:p>
        </p:txBody>
      </p:sp>
      <p:sp>
        <p:nvSpPr>
          <p:cNvPr id="71683" name="Rectangle 3"/>
          <p:cNvSpPr>
            <a:spLocks noGrp="1" noChangeArrowheads="1"/>
          </p:cNvSpPr>
          <p:nvPr>
            <p:ph idx="1"/>
          </p:nvPr>
        </p:nvSpPr>
        <p:spPr>
          <a:xfrm>
            <a:off x="1295400" y="1295400"/>
            <a:ext cx="4038600" cy="4724400"/>
          </a:xfrm>
        </p:spPr>
        <p:txBody>
          <a:bodyPr/>
          <a:lstStyle/>
          <a:p>
            <a:pPr marL="0" indent="0" eaLnBrk="1" hangingPunct="1"/>
            <a:r>
              <a:rPr lang="en-US" sz="1600">
                <a:solidFill>
                  <a:schemeClr val="tx1"/>
                </a:solidFill>
                <a:cs typeface="ヒラギノ角ゴ Pro W3" charset="-128"/>
              </a:rPr>
              <a:t>Where </a:t>
            </a:r>
            <a:r>
              <a:rPr lang="en-US" sz="1600" b="1">
                <a:solidFill>
                  <a:schemeClr val="tx1"/>
                </a:solidFill>
                <a:cs typeface="ヒラギノ角ゴ Pro W3" charset="-128"/>
              </a:rPr>
              <a:t>very high summer temperatures</a:t>
            </a:r>
            <a:r>
              <a:rPr lang="en-US" sz="1600">
                <a:solidFill>
                  <a:schemeClr val="tx1"/>
                </a:solidFill>
                <a:cs typeface="ヒラギノ角ゴ Pro W3" charset="-128"/>
              </a:rPr>
              <a:t> with great fluctuation predominate with </a:t>
            </a:r>
            <a:r>
              <a:rPr lang="en-US" sz="1600" b="1">
                <a:solidFill>
                  <a:schemeClr val="tx1"/>
                </a:solidFill>
                <a:cs typeface="ヒラギノ角ゴ Pro W3" charset="-128"/>
              </a:rPr>
              <a:t>dry conditions </a:t>
            </a:r>
            <a:r>
              <a:rPr lang="en-US" sz="1600">
                <a:solidFill>
                  <a:schemeClr val="tx1"/>
                </a:solidFill>
                <a:cs typeface="ヒラギノ角ゴ Pro W3" charset="-128"/>
              </a:rPr>
              <a:t>throughout the year. </a:t>
            </a:r>
            <a:r>
              <a:rPr lang="en-US" sz="1600" b="1">
                <a:solidFill>
                  <a:srgbClr val="0040CC"/>
                </a:solidFill>
                <a:cs typeface="ヒラギノ角ゴ Pro W3" charset="-128"/>
              </a:rPr>
              <a:t>Cooling degrees days</a:t>
            </a:r>
            <a:r>
              <a:rPr lang="en-US" sz="1600" b="1">
                <a:solidFill>
                  <a:schemeClr val="tx1"/>
                </a:solidFill>
                <a:cs typeface="ヒラギノ角ゴ Pro W3" charset="-128"/>
              </a:rPr>
              <a:t> greatly exceed heating degree days.</a:t>
            </a:r>
          </a:p>
          <a:p>
            <a:pPr marL="0" indent="0" eaLnBrk="1" hangingPunct="1"/>
            <a:r>
              <a:rPr lang="en-US" sz="1600" b="1">
                <a:solidFill>
                  <a:schemeClr val="tx1"/>
                </a:solidFill>
                <a:cs typeface="ヒラギノ角ゴ Pro W3" charset="-128"/>
              </a:rPr>
              <a:t/>
            </a:r>
            <a:br>
              <a:rPr lang="en-US" sz="1600" b="1">
                <a:solidFill>
                  <a:schemeClr val="tx1"/>
                </a:solidFill>
                <a:cs typeface="ヒラギノ角ゴ Pro W3" charset="-128"/>
              </a:rPr>
            </a:br>
            <a:r>
              <a:rPr lang="en-US" sz="1400" b="1">
                <a:solidFill>
                  <a:schemeClr val="tx1"/>
                </a:solidFill>
                <a:cs typeface="ヒラギノ角ゴ Pro W3" charset="-128"/>
              </a:rPr>
              <a:t>RULES:</a:t>
            </a:r>
          </a:p>
          <a:p>
            <a:pPr marL="0" indent="0" eaLnBrk="1" hangingPunct="1">
              <a:buFontTx/>
              <a:buChar char="-"/>
            </a:pPr>
            <a:r>
              <a:rPr lang="en-US" sz="1400">
                <a:solidFill>
                  <a:schemeClr val="tx1"/>
                </a:solidFill>
                <a:cs typeface="ヒラギノ角ゴ Pro W3" charset="-128"/>
              </a:rPr>
              <a:t> Solar avoidance : keep DIRECT SOLAR GAIN out of the building</a:t>
            </a:r>
          </a:p>
          <a:p>
            <a:pPr marL="0" indent="0" eaLnBrk="1" hangingPunct="1">
              <a:buFontTx/>
              <a:buChar char="-"/>
            </a:pPr>
            <a:r>
              <a:rPr lang="en-US" sz="1400">
                <a:solidFill>
                  <a:schemeClr val="tx1"/>
                </a:solidFill>
                <a:cs typeface="ヒラギノ角ゴ Pro W3" charset="-128"/>
              </a:rPr>
              <a:t> avoid daytime ventilation</a:t>
            </a:r>
          </a:p>
          <a:p>
            <a:pPr marL="0" indent="0" eaLnBrk="1" hangingPunct="1">
              <a:buFontTx/>
              <a:buChar char="-"/>
            </a:pPr>
            <a:r>
              <a:rPr lang="en-US" sz="1400">
                <a:solidFill>
                  <a:schemeClr val="tx1"/>
                </a:solidFill>
                <a:cs typeface="ヒラギノ角ゴ Pro W3" charset="-128"/>
              </a:rPr>
              <a:t> promote nighttime flushing with cool evening air</a:t>
            </a:r>
          </a:p>
          <a:p>
            <a:pPr marL="0" indent="0" eaLnBrk="1" hangingPunct="1">
              <a:buFontTx/>
              <a:buChar char="-"/>
            </a:pPr>
            <a:r>
              <a:rPr lang="en-US" sz="1400">
                <a:solidFill>
                  <a:schemeClr val="tx1"/>
                </a:solidFill>
                <a:cs typeface="ヒラギノ角ゴ Pro W3" charset="-128"/>
              </a:rPr>
              <a:t> achieve daylighting by reflectance and use of LIGHT non-heat absorbing colours</a:t>
            </a:r>
          </a:p>
          <a:p>
            <a:pPr marL="0" indent="0" eaLnBrk="1" hangingPunct="1">
              <a:buFontTx/>
              <a:buChar char="-"/>
            </a:pPr>
            <a:r>
              <a:rPr lang="en-US" sz="1400">
                <a:solidFill>
                  <a:schemeClr val="tx1"/>
                </a:solidFill>
                <a:cs typeface="ヒラギノ角ゴ Pro W3" charset="-128"/>
              </a:rPr>
              <a:t> create a cooler MICROCLIMATE by using light / lightweight materials</a:t>
            </a:r>
          </a:p>
          <a:p>
            <a:pPr marL="0" indent="0" eaLnBrk="1" hangingPunct="1">
              <a:buFontTx/>
              <a:buChar char="-"/>
            </a:pPr>
            <a:r>
              <a:rPr lang="en-US" sz="1400">
                <a:solidFill>
                  <a:schemeClr val="tx1"/>
                </a:solidFill>
                <a:cs typeface="ヒラギノ角ゴ Pro W3" charset="-128"/>
              </a:rPr>
              <a:t> respect the DIURNAL CYCLE</a:t>
            </a:r>
          </a:p>
          <a:p>
            <a:pPr marL="0" indent="0" eaLnBrk="1" hangingPunct="1">
              <a:buFontTx/>
              <a:buChar char="-"/>
            </a:pPr>
            <a:r>
              <a:rPr lang="en-US" sz="1400">
                <a:solidFill>
                  <a:schemeClr val="tx1"/>
                </a:solidFill>
                <a:cs typeface="ヒラギノ角ゴ Pro W3" charset="-128"/>
              </a:rPr>
              <a:t> use heavy mass for walls and DO NOT INSULATE</a:t>
            </a:r>
          </a:p>
          <a:p>
            <a:pPr marL="0" indent="0" eaLnBrk="1" hangingPunct="1"/>
            <a:endParaRPr lang="en-US" sz="1600">
              <a:solidFill>
                <a:schemeClr val="bg2"/>
              </a:solidFill>
              <a:cs typeface="ヒラギノ角ゴ Pro W3" charset="-128"/>
            </a:endParaRPr>
          </a:p>
        </p:txBody>
      </p:sp>
      <p:pic>
        <p:nvPicPr>
          <p:cNvPr id="71684" name="Picture 3" descr="HEAT-AVOIDANCE.jpg"/>
          <p:cNvPicPr>
            <a:picLocks noChangeAspect="1"/>
          </p:cNvPicPr>
          <p:nvPr/>
        </p:nvPicPr>
        <p:blipFill>
          <a:blip r:embed="rId3" cstate="print"/>
          <a:srcRect/>
          <a:stretch>
            <a:fillRect/>
          </a:stretch>
        </p:blipFill>
        <p:spPr bwMode="auto">
          <a:xfrm>
            <a:off x="5316538" y="1571625"/>
            <a:ext cx="3827462" cy="2571750"/>
          </a:xfrm>
          <a:prstGeom prst="rect">
            <a:avLst/>
          </a:prstGeom>
          <a:noFill/>
          <a:ln w="9525">
            <a:noFill/>
            <a:miter lim="800000"/>
            <a:headEnd/>
            <a:tailEnd/>
          </a:ln>
        </p:spPr>
      </p:pic>
      <p:sp>
        <p:nvSpPr>
          <p:cNvPr id="71685" name="TextBox 4"/>
          <p:cNvSpPr txBox="1">
            <a:spLocks noChangeArrowheads="1"/>
          </p:cNvSpPr>
          <p:nvPr/>
        </p:nvSpPr>
        <p:spPr bwMode="auto">
          <a:xfrm>
            <a:off x="5316538" y="4214813"/>
            <a:ext cx="3827462" cy="307975"/>
          </a:xfrm>
          <a:prstGeom prst="rect">
            <a:avLst/>
          </a:prstGeom>
          <a:solidFill>
            <a:srgbClr val="FFC000"/>
          </a:solidFill>
          <a:ln w="9525">
            <a:noFill/>
            <a:miter lim="800000"/>
            <a:headEnd/>
            <a:tailEnd/>
          </a:ln>
        </p:spPr>
        <p:txBody>
          <a:bodyPr>
            <a:prstTxWarp prst="textNoShape">
              <a:avLst/>
            </a:prstTxWarp>
            <a:spAutoFit/>
          </a:bodyPr>
          <a:lstStyle/>
          <a:p>
            <a:r>
              <a:rPr lang="en-US" sz="1400">
                <a:ea typeface="ヒラギノ角ゴ Pro W3" charset="-128"/>
                <a:cs typeface="ヒラギノ角ゴ Pro W3" charset="-128"/>
              </a:rPr>
              <a:t>Traditional House in Egypt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a:solidFill>
                  <a:srgbClr val="BFBFBF"/>
                </a:solidFill>
                <a:cs typeface="ヒラギノ角ゴ Pro W3" charset="-128"/>
              </a:rPr>
              <a:t>Bio-climatic Design: </a:t>
            </a:r>
            <a:r>
              <a:rPr lang="en-US">
                <a:solidFill>
                  <a:srgbClr val="29D033"/>
                </a:solidFill>
                <a:cs typeface="ヒラギノ角ゴ Pro W3" charset="-128"/>
              </a:rPr>
              <a:t>HOT-HUMID</a:t>
            </a:r>
          </a:p>
        </p:txBody>
      </p:sp>
      <p:sp>
        <p:nvSpPr>
          <p:cNvPr id="73731" name="Rectangle 3"/>
          <p:cNvSpPr>
            <a:spLocks noGrp="1" noChangeArrowheads="1"/>
          </p:cNvSpPr>
          <p:nvPr>
            <p:ph idx="1"/>
          </p:nvPr>
        </p:nvSpPr>
        <p:spPr>
          <a:xfrm>
            <a:off x="1295400" y="1295400"/>
            <a:ext cx="3962400" cy="4525963"/>
          </a:xfrm>
        </p:spPr>
        <p:txBody>
          <a:bodyPr/>
          <a:lstStyle/>
          <a:p>
            <a:pPr marL="0" indent="0" eaLnBrk="1" hangingPunct="1"/>
            <a:r>
              <a:rPr lang="en-US" sz="1600">
                <a:solidFill>
                  <a:schemeClr val="tx1"/>
                </a:solidFill>
                <a:cs typeface="ヒラギノ角ゴ Pro W3" charset="-128"/>
              </a:rPr>
              <a:t>Where </a:t>
            </a:r>
            <a:r>
              <a:rPr lang="en-US" sz="1600" b="1">
                <a:solidFill>
                  <a:schemeClr val="tx1"/>
                </a:solidFill>
                <a:cs typeface="ヒラギノ角ゴ Pro W3" charset="-128"/>
              </a:rPr>
              <a:t>warm to hot</a:t>
            </a:r>
            <a:r>
              <a:rPr lang="en-US" sz="1600">
                <a:solidFill>
                  <a:schemeClr val="tx1"/>
                </a:solidFill>
                <a:cs typeface="ヒラギノ角ゴ Pro W3" charset="-128"/>
              </a:rPr>
              <a:t> stable conditions predominate with </a:t>
            </a:r>
            <a:r>
              <a:rPr lang="en-US" sz="1600" b="1">
                <a:solidFill>
                  <a:schemeClr val="tx1"/>
                </a:solidFill>
                <a:cs typeface="ヒラギノ角ゴ Pro W3" charset="-128"/>
              </a:rPr>
              <a:t>high humidity</a:t>
            </a:r>
            <a:r>
              <a:rPr lang="en-US" sz="1600">
                <a:solidFill>
                  <a:schemeClr val="tx1"/>
                </a:solidFill>
                <a:cs typeface="ヒラギノ角ゴ Pro W3" charset="-128"/>
              </a:rPr>
              <a:t> throughout the year. </a:t>
            </a:r>
            <a:r>
              <a:rPr lang="en-US" sz="1600" b="1">
                <a:solidFill>
                  <a:srgbClr val="0040CC"/>
                </a:solidFill>
                <a:cs typeface="ヒラギノ角ゴ Pro W3" charset="-128"/>
              </a:rPr>
              <a:t>Cooling degrees days </a:t>
            </a:r>
            <a:r>
              <a:rPr lang="en-US" sz="1600" b="1">
                <a:solidFill>
                  <a:schemeClr val="tx1"/>
                </a:solidFill>
                <a:cs typeface="ヒラギノ角ゴ Pro W3" charset="-128"/>
              </a:rPr>
              <a:t>greatly exceed heating degree days.</a:t>
            </a:r>
            <a:endParaRPr lang="en-US" sz="1600">
              <a:solidFill>
                <a:schemeClr val="tx1"/>
              </a:solidFill>
              <a:cs typeface="ヒラギノ角ゴ Pro W3" charset="-128"/>
            </a:endParaRPr>
          </a:p>
          <a:p>
            <a:pPr marL="0" indent="0" eaLnBrk="1" hangingPunct="1"/>
            <a:r>
              <a:rPr lang="en-US" sz="1600">
                <a:solidFill>
                  <a:schemeClr val="tx1"/>
                </a:solidFill>
                <a:cs typeface="ヒラギノ角ゴ Pro W3" charset="-128"/>
              </a:rPr>
              <a:t/>
            </a:r>
            <a:br>
              <a:rPr lang="en-US" sz="1600">
                <a:solidFill>
                  <a:schemeClr val="tx1"/>
                </a:solidFill>
                <a:cs typeface="ヒラギノ角ゴ Pro W3" charset="-128"/>
              </a:rPr>
            </a:br>
            <a:r>
              <a:rPr lang="en-US" sz="1400" b="1">
                <a:solidFill>
                  <a:schemeClr val="tx1"/>
                </a:solidFill>
                <a:cs typeface="ヒラギノ角ゴ Pro W3" charset="-128"/>
              </a:rPr>
              <a:t>RULES:</a:t>
            </a:r>
          </a:p>
          <a:p>
            <a:pPr marL="0" indent="0" eaLnBrk="1" hangingPunct="1">
              <a:buFontTx/>
              <a:buChar char="-"/>
            </a:pPr>
            <a:r>
              <a:rPr lang="en-US" sz="1400" b="1">
                <a:solidFill>
                  <a:schemeClr val="tx1"/>
                </a:solidFill>
                <a:cs typeface="ヒラギノ角ゴ Pro W3" charset="-128"/>
              </a:rPr>
              <a:t> </a:t>
            </a:r>
            <a:r>
              <a:rPr lang="en-US" sz="1400">
                <a:solidFill>
                  <a:srgbClr val="29D033"/>
                </a:solidFill>
                <a:cs typeface="ヒラギノ角ゴ Pro W3" charset="-128"/>
              </a:rPr>
              <a:t>SOLAR AVOIDANCE</a:t>
            </a:r>
            <a:r>
              <a:rPr lang="en-US" sz="1400">
                <a:solidFill>
                  <a:schemeClr val="bg2"/>
                </a:solidFill>
                <a:cs typeface="ヒラギノ角ゴ Pro W3" charset="-128"/>
              </a:rPr>
              <a:t> </a:t>
            </a:r>
            <a:r>
              <a:rPr lang="en-US" sz="1400">
                <a:solidFill>
                  <a:schemeClr val="tx1"/>
                </a:solidFill>
                <a:cs typeface="ヒラギノ角ゴ Pro W3" charset="-128"/>
              </a:rPr>
              <a:t>: large roofs with overhangs that shade walls and to allow windows open at all times</a:t>
            </a:r>
          </a:p>
          <a:p>
            <a:pPr marL="0" indent="0" eaLnBrk="1" hangingPunct="1">
              <a:buFontTx/>
              <a:buChar char="-"/>
            </a:pPr>
            <a:r>
              <a:rPr lang="en-US" sz="1400">
                <a:solidFill>
                  <a:schemeClr val="bg2"/>
                </a:solidFill>
                <a:cs typeface="ヒラギノ角ゴ Pro W3" charset="-128"/>
              </a:rPr>
              <a:t> </a:t>
            </a:r>
            <a:r>
              <a:rPr lang="en-US" sz="1400">
                <a:solidFill>
                  <a:srgbClr val="29D033"/>
                </a:solidFill>
                <a:cs typeface="ヒラギノ角ゴ Pro W3" charset="-128"/>
              </a:rPr>
              <a:t>PROMOTE VENTILATION</a:t>
            </a:r>
          </a:p>
          <a:p>
            <a:pPr marL="0" indent="0" eaLnBrk="1" hangingPunct="1">
              <a:buFontTx/>
              <a:buChar char="-"/>
            </a:pPr>
            <a:r>
              <a:rPr lang="en-US" sz="1400">
                <a:solidFill>
                  <a:schemeClr val="bg2"/>
                </a:solidFill>
                <a:cs typeface="ヒラギノ角ゴ Pro W3" charset="-128"/>
              </a:rPr>
              <a:t> </a:t>
            </a:r>
            <a:r>
              <a:rPr lang="en-US" sz="1400">
                <a:solidFill>
                  <a:schemeClr val="tx1"/>
                </a:solidFill>
                <a:cs typeface="ヒラギノ角ゴ Pro W3" charset="-128"/>
              </a:rPr>
              <a:t>USE LIGHTWEIGHT MATERIALS that do not hold heat and that will not promote condensation and dampness (mold/mildew)</a:t>
            </a:r>
          </a:p>
          <a:p>
            <a:pPr marL="0" indent="0" eaLnBrk="1" hangingPunct="1">
              <a:buFontTx/>
              <a:buChar char="-"/>
            </a:pPr>
            <a:r>
              <a:rPr lang="en-US" sz="1400">
                <a:solidFill>
                  <a:schemeClr val="tx1"/>
                </a:solidFill>
                <a:cs typeface="ヒラギノ角ゴ Pro W3" charset="-128"/>
              </a:rPr>
              <a:t> </a:t>
            </a:r>
            <a:r>
              <a:rPr lang="en-US" sz="1400" i="1">
                <a:solidFill>
                  <a:schemeClr val="tx1"/>
                </a:solidFill>
                <a:cs typeface="ヒラギノ角ゴ Pro W3" charset="-128"/>
              </a:rPr>
              <a:t>eliminate basements and concrete</a:t>
            </a:r>
          </a:p>
          <a:p>
            <a:pPr marL="0" indent="0" eaLnBrk="1" hangingPunct="1">
              <a:buFontTx/>
              <a:buChar char="-"/>
            </a:pPr>
            <a:r>
              <a:rPr lang="en-US" sz="1400">
                <a:solidFill>
                  <a:schemeClr val="tx1"/>
                </a:solidFill>
                <a:cs typeface="ヒラギノ角ゴ Pro W3" charset="-128"/>
              </a:rPr>
              <a:t> use STACK EFFECT to ventilate through high spaces</a:t>
            </a:r>
          </a:p>
          <a:p>
            <a:pPr marL="0" indent="0" eaLnBrk="1" hangingPunct="1">
              <a:buFontTx/>
              <a:buChar char="-"/>
            </a:pPr>
            <a:r>
              <a:rPr lang="en-US" sz="1400">
                <a:solidFill>
                  <a:schemeClr val="tx1"/>
                </a:solidFill>
                <a:cs typeface="ヒラギノ角ゴ Pro W3" charset="-128"/>
              </a:rPr>
              <a:t> use of COURTYARDS and semi-enclosed outside spaces </a:t>
            </a:r>
          </a:p>
          <a:p>
            <a:pPr marL="0" indent="0" eaLnBrk="1" hangingPunct="1">
              <a:buFontTx/>
              <a:buChar char="-"/>
            </a:pPr>
            <a:r>
              <a:rPr lang="en-US" sz="1400">
                <a:solidFill>
                  <a:schemeClr val="tx1"/>
                </a:solidFill>
                <a:cs typeface="ヒラギノ角ゴ Pro W3" charset="-128"/>
              </a:rPr>
              <a:t> use WATER FEATURES for cooling</a:t>
            </a:r>
          </a:p>
          <a:p>
            <a:pPr marL="0" indent="0" eaLnBrk="1" hangingPunct="1">
              <a:buFontTx/>
              <a:buChar char="-"/>
            </a:pPr>
            <a:endParaRPr lang="en-US" sz="1600">
              <a:solidFill>
                <a:schemeClr val="bg2"/>
              </a:solidFill>
              <a:cs typeface="ヒラギノ角ゴ Pro W3" charset="-128"/>
            </a:endParaRPr>
          </a:p>
          <a:p>
            <a:pPr marL="0" indent="0" eaLnBrk="1" hangingPunct="1"/>
            <a:endParaRPr lang="en-US" sz="1600" b="1">
              <a:cs typeface="ヒラギノ角ゴ Pro W3" charset="-128"/>
            </a:endParaRPr>
          </a:p>
        </p:txBody>
      </p:sp>
      <p:pic>
        <p:nvPicPr>
          <p:cNvPr id="73732" name="Picture 3" descr="seaside.jpg"/>
          <p:cNvPicPr>
            <a:picLocks noChangeAspect="1"/>
          </p:cNvPicPr>
          <p:nvPr/>
        </p:nvPicPr>
        <p:blipFill>
          <a:blip r:embed="rId3" cstate="print"/>
          <a:srcRect/>
          <a:stretch>
            <a:fillRect/>
          </a:stretch>
        </p:blipFill>
        <p:spPr bwMode="auto">
          <a:xfrm>
            <a:off x="5276850" y="1600200"/>
            <a:ext cx="3867150" cy="2900363"/>
          </a:xfrm>
          <a:prstGeom prst="rect">
            <a:avLst/>
          </a:prstGeom>
          <a:noFill/>
          <a:ln w="9525">
            <a:noFill/>
            <a:miter lim="800000"/>
            <a:headEnd/>
            <a:tailEnd/>
          </a:ln>
        </p:spPr>
      </p:pic>
      <p:sp>
        <p:nvSpPr>
          <p:cNvPr id="73733" name="TextBox 4"/>
          <p:cNvSpPr txBox="1">
            <a:spLocks noChangeArrowheads="1"/>
          </p:cNvSpPr>
          <p:nvPr/>
        </p:nvSpPr>
        <p:spPr bwMode="auto">
          <a:xfrm>
            <a:off x="5276850" y="4643438"/>
            <a:ext cx="3867150" cy="307975"/>
          </a:xfrm>
          <a:prstGeom prst="rect">
            <a:avLst/>
          </a:prstGeom>
          <a:solidFill>
            <a:srgbClr val="92D050"/>
          </a:solidFill>
          <a:ln w="9525">
            <a:noFill/>
            <a:miter lim="800000"/>
            <a:headEnd/>
            <a:tailEnd/>
          </a:ln>
        </p:spPr>
        <p:txBody>
          <a:bodyPr>
            <a:prstTxWarp prst="textNoShape">
              <a:avLst/>
            </a:prstTxWarp>
            <a:spAutoFit/>
          </a:bodyPr>
          <a:lstStyle/>
          <a:p>
            <a:r>
              <a:rPr lang="en-US" sz="1400">
                <a:ea typeface="ヒラギノ角ゴ Pro W3" charset="-128"/>
                <a:cs typeface="ヒラギノ角ゴ Pro W3" charset="-128"/>
              </a:rPr>
              <a:t>House in Seaside, Florida</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a:solidFill>
                  <a:srgbClr val="BFBFBF"/>
                </a:solidFill>
                <a:cs typeface="ヒラギノ角ゴ Pro W3" charset="-128"/>
              </a:rPr>
              <a:t>Bio-climatic Design: </a:t>
            </a:r>
            <a:r>
              <a:rPr lang="en-US">
                <a:solidFill>
                  <a:srgbClr val="9C9CDF"/>
                </a:solidFill>
                <a:cs typeface="ヒラギノ角ゴ Pro W3" charset="-128"/>
              </a:rPr>
              <a:t>TEMPERATE</a:t>
            </a:r>
          </a:p>
        </p:txBody>
      </p:sp>
      <p:sp>
        <p:nvSpPr>
          <p:cNvPr id="75779" name="Rectangle 3"/>
          <p:cNvSpPr>
            <a:spLocks noGrp="1" noChangeArrowheads="1"/>
          </p:cNvSpPr>
          <p:nvPr>
            <p:ph idx="1"/>
          </p:nvPr>
        </p:nvSpPr>
        <p:spPr>
          <a:xfrm>
            <a:off x="1295400" y="1295400"/>
            <a:ext cx="3810000" cy="4525963"/>
          </a:xfrm>
        </p:spPr>
        <p:txBody>
          <a:bodyPr/>
          <a:lstStyle/>
          <a:p>
            <a:pPr marL="0" indent="0" eaLnBrk="1" hangingPunct="1"/>
            <a:r>
              <a:rPr lang="en-US" sz="1600">
                <a:solidFill>
                  <a:schemeClr val="tx1"/>
                </a:solidFill>
                <a:cs typeface="ヒラギノ角ゴ Pro W3" charset="-128"/>
              </a:rPr>
              <a:t>The summers are hot and humid, and the winters are cold.  In much of the region the topography is generally flat, allowing cold winter winds to come in form the northwest and cool summer breezes to flow in from the southwest.  </a:t>
            </a:r>
            <a:r>
              <a:rPr lang="en-US" sz="1600" b="1">
                <a:solidFill>
                  <a:schemeClr val="tx1"/>
                </a:solidFill>
                <a:cs typeface="ヒラギノ角ゴ Pro W3" charset="-128"/>
              </a:rPr>
              <a:t>The four seasons are almost equally long.</a:t>
            </a:r>
          </a:p>
          <a:p>
            <a:pPr marL="0" indent="0" eaLnBrk="1" hangingPunct="1"/>
            <a:endParaRPr lang="en-US" sz="1600">
              <a:solidFill>
                <a:schemeClr val="tx1"/>
              </a:solidFill>
              <a:cs typeface="ヒラギノ角ゴ Pro W3" charset="-128"/>
            </a:endParaRPr>
          </a:p>
          <a:p>
            <a:pPr marL="0" indent="0" eaLnBrk="1" hangingPunct="1"/>
            <a:r>
              <a:rPr lang="en-US" sz="1400" b="1">
                <a:solidFill>
                  <a:schemeClr val="tx1"/>
                </a:solidFill>
                <a:cs typeface="ヒラギノ角ゴ Pro W3" charset="-128"/>
              </a:rPr>
              <a:t>RULES:</a:t>
            </a:r>
          </a:p>
          <a:p>
            <a:pPr marL="0" indent="0" eaLnBrk="1" hangingPunct="1">
              <a:buFontTx/>
              <a:buChar char="-"/>
            </a:pPr>
            <a:r>
              <a:rPr lang="en-US" sz="1400">
                <a:solidFill>
                  <a:schemeClr val="tx1"/>
                </a:solidFill>
                <a:cs typeface="ヒラギノ角ゴ Pro W3" charset="-128"/>
              </a:rPr>
              <a:t> BALANCE  strategies between COLD and HOT-HUMID</a:t>
            </a:r>
          </a:p>
          <a:p>
            <a:pPr marL="0" indent="0" eaLnBrk="1" hangingPunct="1">
              <a:buFontTx/>
              <a:buChar char="-"/>
            </a:pPr>
            <a:r>
              <a:rPr lang="en-US" sz="1400">
                <a:solidFill>
                  <a:schemeClr val="tx1"/>
                </a:solidFill>
                <a:cs typeface="ヒラギノ角ゴ Pro W3" charset="-128"/>
              </a:rPr>
              <a:t> maximize flexibility in order to be able to modify the envelope for varying climatic conditions</a:t>
            </a:r>
          </a:p>
          <a:p>
            <a:pPr marL="0" indent="0" eaLnBrk="1" hangingPunct="1">
              <a:buFontTx/>
              <a:buChar char="-"/>
            </a:pPr>
            <a:r>
              <a:rPr lang="en-US" sz="1400">
                <a:solidFill>
                  <a:schemeClr val="tx1"/>
                </a:solidFill>
                <a:cs typeface="ヒラギノ角ゴ Pro W3" charset="-128"/>
              </a:rPr>
              <a:t> understand the natural benefits of SOLAR ANGLES that shade during the warm months and allow for heating during the cool months</a:t>
            </a:r>
          </a:p>
        </p:txBody>
      </p:sp>
      <p:pic>
        <p:nvPicPr>
          <p:cNvPr id="75780" name="Picture 3" descr="Islandwood.jpg"/>
          <p:cNvPicPr>
            <a:picLocks noChangeAspect="1"/>
          </p:cNvPicPr>
          <p:nvPr/>
        </p:nvPicPr>
        <p:blipFill>
          <a:blip r:embed="rId3" cstate="print"/>
          <a:srcRect/>
          <a:stretch>
            <a:fillRect/>
          </a:stretch>
        </p:blipFill>
        <p:spPr bwMode="auto">
          <a:xfrm>
            <a:off x="5086350" y="1600200"/>
            <a:ext cx="4057650" cy="3043238"/>
          </a:xfrm>
          <a:prstGeom prst="rect">
            <a:avLst/>
          </a:prstGeom>
          <a:noFill/>
          <a:ln w="9525">
            <a:noFill/>
            <a:miter lim="800000"/>
            <a:headEnd/>
            <a:tailEnd/>
          </a:ln>
        </p:spPr>
      </p:pic>
      <p:sp>
        <p:nvSpPr>
          <p:cNvPr id="5" name="TextBox 4"/>
          <p:cNvSpPr txBox="1"/>
          <p:nvPr/>
        </p:nvSpPr>
        <p:spPr>
          <a:xfrm>
            <a:off x="5086350" y="4643438"/>
            <a:ext cx="4057650" cy="307975"/>
          </a:xfrm>
          <a:prstGeom prst="rect">
            <a:avLst/>
          </a:prstGeom>
          <a:solidFill>
            <a:schemeClr val="accent2">
              <a:lumMod val="40000"/>
              <a:lumOff val="60000"/>
            </a:schemeClr>
          </a:solidFill>
        </p:spPr>
        <p:txBody>
          <a:bodyPr>
            <a:spAutoFit/>
          </a:bodyPr>
          <a:lstStyle/>
          <a:p>
            <a:pPr>
              <a:defRPr/>
            </a:pPr>
            <a:r>
              <a:rPr lang="en-US" sz="1400">
                <a:ea typeface="ヒラギノ角ゴ Pro W3" pitchFamily="-128" charset="-128"/>
                <a:cs typeface="+mn-cs"/>
              </a:rPr>
              <a:t>IslandWood Residence, Seattle, WA</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a:solidFill>
                  <a:schemeClr val="bg1"/>
                </a:solidFill>
                <a:cs typeface="ヒラギノ角ゴ Pro W3" charset="-128"/>
              </a:rPr>
              <a:t>The Most Important Lesson</a:t>
            </a:r>
            <a:endParaRPr lang="en-US">
              <a:solidFill>
                <a:srgbClr val="9C9CDF"/>
              </a:solidFill>
              <a:cs typeface="ヒラギノ角ゴ Pro W3" charset="-128"/>
            </a:endParaRPr>
          </a:p>
        </p:txBody>
      </p:sp>
      <p:sp>
        <p:nvSpPr>
          <p:cNvPr id="77827" name="Rectangle 3"/>
          <p:cNvSpPr>
            <a:spLocks noGrp="1" noChangeArrowheads="1"/>
          </p:cNvSpPr>
          <p:nvPr>
            <p:ph idx="1"/>
          </p:nvPr>
        </p:nvSpPr>
        <p:spPr>
          <a:xfrm>
            <a:off x="1295400" y="1428750"/>
            <a:ext cx="7848600" cy="4525963"/>
          </a:xfrm>
        </p:spPr>
        <p:txBody>
          <a:bodyPr/>
          <a:lstStyle/>
          <a:p>
            <a:pPr marL="0" indent="0" eaLnBrk="1" hangingPunct="1"/>
            <a:r>
              <a:rPr lang="en-US" sz="1800">
                <a:latin typeface="Calibri" charset="0"/>
                <a:cs typeface="ヒラギノ角ゴ Pro W3" charset="-128"/>
              </a:rPr>
              <a:t>You SHOULD NOT design the same building for EVERY climate and let the MECHANICAL ENGINEERS just put larger equipment to solve the problem.</a:t>
            </a: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endParaRPr lang="en-US" sz="1800">
              <a:latin typeface="Calibri" charset="0"/>
              <a:cs typeface="ヒラギノ角ゴ Pro W3" charset="-128"/>
            </a:endParaRPr>
          </a:p>
          <a:p>
            <a:pPr marL="0" indent="0" eaLnBrk="1" hangingPunct="1"/>
            <a:r>
              <a:rPr lang="en-US" sz="1800">
                <a:latin typeface="Calibri" charset="0"/>
                <a:cs typeface="ヒラギノ角ゴ Pro W3" charset="-128"/>
              </a:rPr>
              <a:t>Use the lessons of traditional vernacular architecture to begin to solve the energy and GHG issues of today!</a:t>
            </a:r>
          </a:p>
          <a:p>
            <a:pPr marL="0" indent="0" eaLnBrk="1" hangingPunct="1"/>
            <a:r>
              <a:rPr lang="en-US" sz="1800">
                <a:solidFill>
                  <a:schemeClr val="tx1"/>
                </a:solidFill>
                <a:latin typeface="Calibri" charset="0"/>
                <a:cs typeface="ヒラギノ角ゴ Pro W3" charset="-128"/>
              </a:rPr>
              <a:t>THIS IS THE KEY TO REDUCING THE IMPACT AND ENERGY REQUIRED FOR ALL PROJECTS.</a:t>
            </a:r>
          </a:p>
        </p:txBody>
      </p:sp>
      <p:pic>
        <p:nvPicPr>
          <p:cNvPr id="77828" name="Picture 3" descr="Large Roof overhang of Dai House.jpg"/>
          <p:cNvPicPr>
            <a:picLocks noChangeAspect="1"/>
          </p:cNvPicPr>
          <p:nvPr/>
        </p:nvPicPr>
        <p:blipFill>
          <a:blip r:embed="rId3" cstate="print"/>
          <a:srcRect/>
          <a:stretch>
            <a:fillRect/>
          </a:stretch>
        </p:blipFill>
        <p:spPr bwMode="auto">
          <a:xfrm>
            <a:off x="2819400" y="2209800"/>
            <a:ext cx="4432300" cy="2874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ChangeArrowheads="1"/>
          </p:cNvSpPr>
          <p:nvPr/>
        </p:nvSpPr>
        <p:spPr bwMode="auto">
          <a:xfrm>
            <a:off x="1295400" y="304800"/>
            <a:ext cx="7848600" cy="838200"/>
          </a:xfrm>
          <a:prstGeom prst="rect">
            <a:avLst/>
          </a:prstGeom>
          <a:solidFill>
            <a:schemeClr val="tx1"/>
          </a:solidFill>
          <a:ln w="9525">
            <a:solidFill>
              <a:schemeClr val="tx1"/>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79875" name="Rectangle 2"/>
          <p:cNvSpPr>
            <a:spLocks noGrp="1" noChangeArrowheads="1"/>
          </p:cNvSpPr>
          <p:nvPr>
            <p:ph type="title"/>
          </p:nvPr>
        </p:nvSpPr>
        <p:spPr/>
        <p:txBody>
          <a:bodyPr/>
          <a:lstStyle/>
          <a:p>
            <a:pPr eaLnBrk="1" hangingPunct="1"/>
            <a:r>
              <a:rPr lang="en-US">
                <a:solidFill>
                  <a:srgbClr val="BFBFBF"/>
                </a:solidFill>
                <a:cs typeface="ヒラギノ角ゴ Pro W3" charset="-128"/>
              </a:rPr>
              <a:t>Reduce, Renew, Offset</a:t>
            </a:r>
          </a:p>
        </p:txBody>
      </p:sp>
      <p:sp>
        <p:nvSpPr>
          <p:cNvPr id="79876" name="Rectangle 3"/>
          <p:cNvSpPr>
            <a:spLocks noGrp="1" noChangeArrowheads="1"/>
          </p:cNvSpPr>
          <p:nvPr>
            <p:ph idx="1"/>
          </p:nvPr>
        </p:nvSpPr>
        <p:spPr>
          <a:xfrm>
            <a:off x="1295400" y="1295400"/>
            <a:ext cx="7162800" cy="4953000"/>
          </a:xfrm>
        </p:spPr>
        <p:txBody>
          <a:bodyPr/>
          <a:lstStyle/>
          <a:p>
            <a:pPr marL="0" indent="0" eaLnBrk="1" hangingPunct="1">
              <a:lnSpc>
                <a:spcPct val="100000"/>
              </a:lnSpc>
            </a:pPr>
            <a:r>
              <a:rPr lang="en-US" b="1">
                <a:cs typeface="ヒラギノ角ゴ Pro W3" charset="-128"/>
              </a:rPr>
              <a:t>And, a </a:t>
            </a:r>
            <a:r>
              <a:rPr lang="en-US" b="1" i="1">
                <a:cs typeface="ヒラギノ角ゴ Pro W3" charset="-128"/>
              </a:rPr>
              <a:t>paradigm shift</a:t>
            </a:r>
            <a:r>
              <a:rPr lang="en-US" b="1">
                <a:cs typeface="ヒラギノ角ゴ Pro W3" charset="-128"/>
              </a:rPr>
              <a:t>  from the recycling 3Rs…</a:t>
            </a:r>
          </a:p>
          <a:p>
            <a:pPr marL="0" indent="0" eaLnBrk="1" hangingPunct="1">
              <a:lnSpc>
                <a:spcPct val="100000"/>
              </a:lnSpc>
            </a:pPr>
            <a:endParaRPr lang="en-US" b="1">
              <a:cs typeface="ヒラギノ角ゴ Pro W3" charset="-128"/>
            </a:endParaRPr>
          </a:p>
          <a:p>
            <a:pPr marL="0" indent="0" eaLnBrk="1" hangingPunct="1">
              <a:lnSpc>
                <a:spcPct val="100000"/>
              </a:lnSpc>
            </a:pPr>
            <a:r>
              <a:rPr lang="en-US" b="1">
                <a:solidFill>
                  <a:srgbClr val="29D033"/>
                </a:solidFill>
                <a:cs typeface="ヒラギノ角ゴ Pro W3" charset="-128"/>
              </a:rPr>
              <a:t>Reduce</a:t>
            </a:r>
            <a:r>
              <a:rPr lang="en-US">
                <a:cs typeface="ヒラギノ角ゴ Pro W3" charset="-128"/>
              </a:rPr>
              <a:t> - build less, protect natural ecosystems, build smarter, build efficiently </a:t>
            </a:r>
          </a:p>
          <a:p>
            <a:pPr marL="0" indent="0" eaLnBrk="1" hangingPunct="1">
              <a:lnSpc>
                <a:spcPct val="100000"/>
              </a:lnSpc>
            </a:pPr>
            <a:r>
              <a:rPr lang="en-US" b="1">
                <a:solidFill>
                  <a:srgbClr val="29D033"/>
                </a:solidFill>
                <a:cs typeface="ヒラギノ角ゴ Pro W3" charset="-128"/>
              </a:rPr>
              <a:t>Renew</a:t>
            </a:r>
            <a:r>
              <a:rPr lang="en-US">
                <a:solidFill>
                  <a:srgbClr val="29D033"/>
                </a:solidFill>
                <a:cs typeface="ヒラギノ角ゴ Pro W3" charset="-128"/>
              </a:rPr>
              <a:t> </a:t>
            </a:r>
            <a:r>
              <a:rPr lang="en-US">
                <a:cs typeface="ヒラギノ角ゴ Pro W3" charset="-128"/>
              </a:rPr>
              <a:t>- use renewable energy, restore native ecosystems, replenish natural building materials, use recycled and recyclable materials </a:t>
            </a:r>
          </a:p>
          <a:p>
            <a:pPr marL="0" indent="0" eaLnBrk="1" hangingPunct="1">
              <a:lnSpc>
                <a:spcPct val="100000"/>
              </a:lnSpc>
            </a:pPr>
            <a:r>
              <a:rPr lang="en-US" b="1">
                <a:solidFill>
                  <a:srgbClr val="29D033"/>
                </a:solidFill>
                <a:cs typeface="ヒラギノ角ゴ Pro W3" charset="-128"/>
              </a:rPr>
              <a:t>Offset</a:t>
            </a:r>
            <a:r>
              <a:rPr lang="en-US">
                <a:cs typeface="ヒラギノ角ゴ Pro W3" charset="-128"/>
              </a:rPr>
              <a:t> - compensate for the carbon you can't eliminate, focus on local offset projects </a:t>
            </a:r>
          </a:p>
          <a:p>
            <a:pPr marL="0" indent="0" eaLnBrk="1" hangingPunct="1">
              <a:lnSpc>
                <a:spcPct val="100000"/>
              </a:lnSpc>
            </a:pPr>
            <a:endParaRPr lang="en-US">
              <a:cs typeface="ヒラギノ角ゴ Pro W3" charset="-128"/>
            </a:endParaRPr>
          </a:p>
          <a:p>
            <a:pPr marL="0" indent="0" eaLnBrk="1" hangingPunct="1">
              <a:lnSpc>
                <a:spcPct val="100000"/>
              </a:lnSpc>
            </a:pPr>
            <a:r>
              <a:rPr lang="en-US" b="1">
                <a:cs typeface="ヒラギノ角ゴ Pro W3" charset="-128"/>
              </a:rPr>
              <a:t>Net impact reduction of the project!</a:t>
            </a:r>
          </a:p>
          <a:p>
            <a:pPr marL="0" indent="0" eaLnBrk="1" hangingPunct="1">
              <a:lnSpc>
                <a:spcPct val="100000"/>
              </a:lnSpc>
            </a:pPr>
            <a:r>
              <a:rPr lang="en-US" sz="1600">
                <a:solidFill>
                  <a:schemeClr val="tx1"/>
                </a:solidFill>
                <a:cs typeface="ヒラギノ角ゴ Pro W3" charset="-128"/>
              </a:rPr>
              <a:t>source: </a:t>
            </a:r>
            <a:r>
              <a:rPr lang="en-US" sz="1600">
                <a:solidFill>
                  <a:schemeClr val="tx1"/>
                </a:solidFill>
                <a:cs typeface="ヒラギノ角ゴ Pro W3" charset="-128"/>
                <a:hlinkClick r:id="rId3"/>
              </a:rPr>
              <a:t>www.buildcarbonneutral.org</a:t>
            </a:r>
            <a:endParaRPr lang="en-US" sz="1600" b="1">
              <a:cs typeface="ヒラギノ角ゴ Pro W3" charset="-128"/>
            </a:endParaRPr>
          </a:p>
          <a:p>
            <a:pPr marL="0" indent="0" eaLnBrk="1" hangingPunct="1">
              <a:lnSpc>
                <a:spcPct val="100000"/>
              </a:lnSpc>
            </a:pPr>
            <a:endParaRPr lang="en-US" sz="1600" b="1">
              <a:cs typeface="ヒラギノ角ゴ Pro W3"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ChangeArrowheads="1"/>
          </p:cNvSpPr>
          <p:nvPr/>
        </p:nvSpPr>
        <p:spPr bwMode="auto">
          <a:xfrm>
            <a:off x="6553200" y="2438400"/>
            <a:ext cx="2133600" cy="4114800"/>
          </a:xfrm>
          <a:prstGeom prst="rect">
            <a:avLst/>
          </a:prstGeom>
          <a:solidFill>
            <a:srgbClr val="29D033"/>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69635" name="Rectangle 2"/>
          <p:cNvSpPr>
            <a:spLocks noGrp="1" noChangeArrowheads="1"/>
          </p:cNvSpPr>
          <p:nvPr>
            <p:ph type="title"/>
          </p:nvPr>
        </p:nvSpPr>
        <p:spPr>
          <a:xfrm>
            <a:off x="1295400" y="381000"/>
            <a:ext cx="7848600" cy="838200"/>
          </a:xfrm>
          <a:solidFill>
            <a:schemeClr val="tx1"/>
          </a:solidFill>
        </p:spPr>
        <p:txBody>
          <a:bodyPr/>
          <a:lstStyle/>
          <a:p>
            <a:pPr eaLnBrk="1" hangingPunct="1">
              <a:defRPr/>
            </a:pPr>
            <a:r>
              <a:rPr lang="en-US" dirty="0" smtClean="0">
                <a:solidFill>
                  <a:schemeClr val="bg2">
                    <a:lumMod val="40000"/>
                    <a:lumOff val="60000"/>
                  </a:schemeClr>
                </a:solidFill>
                <a:cs typeface="+mj-cs"/>
              </a:rPr>
              <a:t>The Importance of Impact Reduction:</a:t>
            </a:r>
          </a:p>
        </p:txBody>
      </p:sp>
      <p:sp>
        <p:nvSpPr>
          <p:cNvPr id="119811" name="Rectangle 3"/>
          <p:cNvSpPr>
            <a:spLocks noGrp="1" noChangeArrowheads="1"/>
          </p:cNvSpPr>
          <p:nvPr>
            <p:ph type="body" idx="1"/>
          </p:nvPr>
        </p:nvSpPr>
        <p:spPr/>
        <p:txBody>
          <a:bodyPr/>
          <a:lstStyle/>
          <a:p>
            <a:pPr marL="0" indent="0" eaLnBrk="1" hangingPunct="1">
              <a:lnSpc>
                <a:spcPct val="100000"/>
              </a:lnSpc>
            </a:pPr>
            <a:r>
              <a:rPr lang="en-US">
                <a:cs typeface="ヒラギノ角ゴ Pro W3" charset="-128"/>
              </a:rPr>
              <a:t>If the </a:t>
            </a:r>
            <a:r>
              <a:rPr lang="en-US" b="1">
                <a:cs typeface="ヒラギノ角ゴ Pro W3" charset="-128"/>
              </a:rPr>
              <a:t>impact</a:t>
            </a:r>
            <a:r>
              <a:rPr lang="en-US">
                <a:cs typeface="ヒラギノ角ゴ Pro W3" charset="-128"/>
              </a:rPr>
              <a:t> of the building is NOT reduced, it may be </a:t>
            </a:r>
            <a:r>
              <a:rPr lang="en-US" i="1">
                <a:cs typeface="ヒラギノ角ゴ Pro W3" charset="-128"/>
              </a:rPr>
              <a:t>impossible</a:t>
            </a:r>
            <a:r>
              <a:rPr lang="en-US">
                <a:cs typeface="ヒラギノ角ゴ Pro W3" charset="-128"/>
              </a:rPr>
              <a:t> to reduce the CO</a:t>
            </a:r>
            <a:r>
              <a:rPr lang="en-US" baseline="-25000">
                <a:cs typeface="ヒラギノ角ゴ Pro W3" charset="-128"/>
              </a:rPr>
              <a:t>2</a:t>
            </a:r>
            <a:r>
              <a:rPr lang="en-US">
                <a:cs typeface="ヒラギノ角ゴ Pro W3" charset="-128"/>
              </a:rPr>
              <a:t> to zero. Because:</a:t>
            </a:r>
            <a:br>
              <a:rPr lang="en-US">
                <a:cs typeface="ヒラギノ角ゴ Pro W3" charset="-128"/>
              </a:rPr>
            </a:br>
            <a:endParaRPr lang="en-US">
              <a:cs typeface="ヒラギノ角ゴ Pro W3" charset="-128"/>
            </a:endParaRPr>
          </a:p>
          <a:p>
            <a:pPr marL="0" indent="0" eaLnBrk="1" hangingPunct="1">
              <a:lnSpc>
                <a:spcPct val="100000"/>
              </a:lnSpc>
            </a:pPr>
            <a:r>
              <a:rPr lang="en-US" sz="2800" b="1">
                <a:solidFill>
                  <a:srgbClr val="29D033"/>
                </a:solidFill>
                <a:cs typeface="ヒラギノ角ゴ Pro W3" charset="-128"/>
              </a:rPr>
              <a:t>Site and location matter.</a:t>
            </a:r>
            <a:r>
              <a:rPr lang="en-US">
                <a:cs typeface="ヒラギノ角ゴ Pro W3" charset="-128"/>
              </a:rPr>
              <a:t> </a:t>
            </a:r>
          </a:p>
          <a:p>
            <a:pPr marL="0" indent="0" eaLnBrk="1" hangingPunct="1">
              <a:lnSpc>
                <a:spcPct val="100000"/>
              </a:lnSpc>
              <a:buFontTx/>
              <a:buChar char="-"/>
            </a:pPr>
            <a:r>
              <a:rPr lang="en-US" sz="2000">
                <a:cs typeface="ヒラギノ角ゴ Pro W3" charset="-128"/>
              </a:rPr>
              <a:t> </a:t>
            </a:r>
            <a:r>
              <a:rPr lang="en-US" sz="2000" b="1">
                <a:cs typeface="ヒラギノ角ゴ Pro W3" charset="-128"/>
              </a:rPr>
              <a:t>Design for bio-regional site and climate</a:t>
            </a:r>
          </a:p>
          <a:p>
            <a:pPr marL="0" indent="0" eaLnBrk="1" hangingPunct="1">
              <a:lnSpc>
                <a:spcPct val="100000"/>
              </a:lnSpc>
              <a:buFontTx/>
              <a:buChar char="-"/>
            </a:pPr>
            <a:r>
              <a:rPr lang="en-US" sz="2000">
                <a:cs typeface="ヒラギノ角ゴ Pro W3" charset="-128"/>
              </a:rPr>
              <a:t> </a:t>
            </a:r>
            <a:r>
              <a:rPr lang="en-US" sz="2000" b="1">
                <a:cs typeface="ヒラギノ角ゴ Pro W3" charset="-128"/>
              </a:rPr>
              <a:t>Orientation for passive heating, cooling</a:t>
            </a:r>
            <a:br>
              <a:rPr lang="en-US" sz="2000" b="1">
                <a:cs typeface="ヒラギノ角ゴ Pro W3" charset="-128"/>
              </a:rPr>
            </a:br>
            <a:r>
              <a:rPr lang="en-US" sz="2000" b="1">
                <a:cs typeface="ヒラギノ角ゴ Pro W3" charset="-128"/>
              </a:rPr>
              <a:t>  and daylighting</a:t>
            </a:r>
          </a:p>
          <a:p>
            <a:pPr marL="0" indent="0" eaLnBrk="1" hangingPunct="1">
              <a:lnSpc>
                <a:spcPct val="100000"/>
              </a:lnSpc>
              <a:buFontTx/>
              <a:buChar char="-"/>
            </a:pPr>
            <a:r>
              <a:rPr lang="en-US" sz="2000">
                <a:cs typeface="ヒラギノ角ゴ Pro W3" charset="-128"/>
              </a:rPr>
              <a:t> Brownfield or conserved ecosystem?</a:t>
            </a:r>
          </a:p>
          <a:p>
            <a:pPr marL="0" indent="0" eaLnBrk="1" hangingPunct="1">
              <a:lnSpc>
                <a:spcPct val="100000"/>
              </a:lnSpc>
              <a:buFontTx/>
              <a:buChar char="-"/>
            </a:pPr>
            <a:r>
              <a:rPr lang="en-US" sz="2000">
                <a:cs typeface="ヒラギノ角ゴ Pro W3" charset="-128"/>
              </a:rPr>
              <a:t> Urban, suburban or rural?</a:t>
            </a:r>
          </a:p>
          <a:p>
            <a:pPr marL="0" indent="0" eaLnBrk="1" hangingPunct="1">
              <a:lnSpc>
                <a:spcPct val="100000"/>
              </a:lnSpc>
            </a:pPr>
            <a:r>
              <a:rPr lang="en-US" sz="2800" b="1">
                <a:solidFill>
                  <a:srgbClr val="29D033"/>
                </a:solidFill>
                <a:cs typeface="ヒラギノ角ゴ Pro W3" charset="-128"/>
              </a:rPr>
              <a:t>Disturbance is Impact.</a:t>
            </a:r>
            <a:r>
              <a:rPr lang="en-US" sz="2800">
                <a:cs typeface="ヒラギノ角ゴ Pro W3" charset="-128"/>
              </a:rPr>
              <a:t> </a:t>
            </a:r>
          </a:p>
          <a:p>
            <a:pPr marL="0" indent="0" eaLnBrk="1" hangingPunct="1">
              <a:lnSpc>
                <a:spcPct val="100000"/>
              </a:lnSpc>
              <a:buFontTx/>
              <a:buChar char="-"/>
            </a:pPr>
            <a:r>
              <a:rPr lang="en-US" sz="2000">
                <a:cs typeface="ヒラギノ角ゴ Pro W3" charset="-128"/>
              </a:rPr>
              <a:t>When you move soil around you </a:t>
            </a:r>
          </a:p>
          <a:p>
            <a:pPr marL="0" indent="0" eaLnBrk="1" hangingPunct="1">
              <a:lnSpc>
                <a:spcPct val="100000"/>
              </a:lnSpc>
            </a:pPr>
            <a:r>
              <a:rPr lang="en-US" sz="2000">
                <a:cs typeface="ヒラギノ角ゴ Pro W3" charset="-128"/>
              </a:rPr>
              <a:t>release carbon</a:t>
            </a:r>
          </a:p>
          <a:p>
            <a:pPr marL="0" indent="0" eaLnBrk="1" hangingPunct="1">
              <a:lnSpc>
                <a:spcPct val="100000"/>
              </a:lnSpc>
              <a:buFontTx/>
              <a:buChar char="-"/>
            </a:pPr>
            <a:endParaRPr lang="en-US" sz="2000">
              <a:cs typeface="ヒラギノ角ゴ Pro W3" charset="-128"/>
            </a:endParaRPr>
          </a:p>
          <a:p>
            <a:pPr marL="0" indent="0" eaLnBrk="1" hangingPunct="1">
              <a:lnSpc>
                <a:spcPct val="100000"/>
              </a:lnSpc>
              <a:buFontTx/>
              <a:buChar char="-"/>
            </a:pPr>
            <a:endParaRPr lang="en-US">
              <a:cs typeface="ヒラギノ角ゴ Pro W3" charset="-128"/>
            </a:endParaRPr>
          </a:p>
          <a:p>
            <a:pPr marL="0" indent="0" eaLnBrk="1" hangingPunct="1">
              <a:lnSpc>
                <a:spcPct val="100000"/>
              </a:lnSpc>
              <a:buFontTx/>
              <a:buChar char="-"/>
            </a:pPr>
            <a:endParaRPr lang="en-US">
              <a:cs typeface="ヒラギノ角ゴ Pro W3" charset="-128"/>
            </a:endParaRPr>
          </a:p>
          <a:p>
            <a:pPr marL="0" indent="0" eaLnBrk="1" hangingPunct="1">
              <a:lnSpc>
                <a:spcPct val="100000"/>
              </a:lnSpc>
            </a:pPr>
            <a:endParaRPr lang="en-US">
              <a:cs typeface="ヒラギノ角ゴ Pro W3" charset="-128"/>
            </a:endParaRPr>
          </a:p>
          <a:p>
            <a:pPr marL="0" indent="0" eaLnBrk="1" hangingPunct="1">
              <a:lnSpc>
                <a:spcPct val="100000"/>
              </a:lnSpc>
            </a:pPr>
            <a:endParaRPr lang="en-US">
              <a:cs typeface="ヒラギノ角ゴ Pro W3" charset="-128"/>
            </a:endParaRPr>
          </a:p>
        </p:txBody>
      </p:sp>
      <p:sp>
        <p:nvSpPr>
          <p:cNvPr id="81925" name="Text Box 4"/>
          <p:cNvSpPr txBox="1">
            <a:spLocks noChangeArrowheads="1"/>
          </p:cNvSpPr>
          <p:nvPr/>
        </p:nvSpPr>
        <p:spPr bwMode="auto">
          <a:xfrm>
            <a:off x="1219200" y="6172200"/>
            <a:ext cx="6477000" cy="623888"/>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7 Impacts source: </a:t>
            </a:r>
            <a:r>
              <a:rPr lang="en-US" sz="1400">
                <a:ea typeface="ヒラギノ角ゴ Pro W3" charset="-128"/>
                <a:cs typeface="ヒラギノ角ゴ Pro W3" charset="-128"/>
                <a:hlinkClick r:id="rId3"/>
              </a:rPr>
              <a:t>www.buildcarbonneutral.org</a:t>
            </a:r>
            <a:endParaRPr lang="en-US" sz="1400">
              <a:ea typeface="ヒラギノ角ゴ Pro W3" charset="-128"/>
              <a:cs typeface="ヒラギノ角ゴ Pro W3" charset="-128"/>
            </a:endParaRPr>
          </a:p>
          <a:p>
            <a:pPr eaLnBrk="0" hangingPunct="0">
              <a:spcBef>
                <a:spcPct val="50000"/>
              </a:spcBef>
            </a:pPr>
            <a:endParaRPr lang="en-US" sz="1400">
              <a:ea typeface="ヒラギノ角ゴ Pro W3" charset="-128"/>
              <a:cs typeface="ヒラギノ角ゴ Pro W3" charset="-128"/>
            </a:endParaRPr>
          </a:p>
        </p:txBody>
      </p:sp>
      <p:pic>
        <p:nvPicPr>
          <p:cNvPr id="81926" name="Picture 5" descr="DSCN1165_resize"/>
          <p:cNvPicPr>
            <a:picLocks noChangeAspect="1" noChangeArrowheads="1"/>
          </p:cNvPicPr>
          <p:nvPr/>
        </p:nvPicPr>
        <p:blipFill>
          <a:blip r:embed="rId4" cstate="print"/>
          <a:srcRect/>
          <a:stretch>
            <a:fillRect/>
          </a:stretch>
        </p:blipFill>
        <p:spPr bwMode="auto">
          <a:xfrm>
            <a:off x="6629400" y="2517775"/>
            <a:ext cx="1962150" cy="2614613"/>
          </a:xfrm>
          <a:prstGeom prst="rect">
            <a:avLst/>
          </a:prstGeom>
          <a:noFill/>
          <a:ln w="9525">
            <a:noFill/>
            <a:miter lim="800000"/>
            <a:headEnd/>
            <a:tailEnd/>
          </a:ln>
        </p:spPr>
      </p:pic>
      <p:sp>
        <p:nvSpPr>
          <p:cNvPr id="81927" name="Text Box 6"/>
          <p:cNvSpPr txBox="1">
            <a:spLocks noChangeArrowheads="1"/>
          </p:cNvSpPr>
          <p:nvPr/>
        </p:nvSpPr>
        <p:spPr bwMode="auto">
          <a:xfrm>
            <a:off x="6553200" y="5108575"/>
            <a:ext cx="2209800" cy="136842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The buildings at IslandWood are located with a “solar meadow” to their south to take advantage of solar heating and daylighting.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9811">
                                            <p:txEl>
                                              <p:pRg st="1" end="1"/>
                                            </p:txEl>
                                          </p:spTgt>
                                        </p:tgtEl>
                                        <p:attrNameLst>
                                          <p:attrName>style.visibility</p:attrName>
                                        </p:attrNameLst>
                                      </p:cBhvr>
                                      <p:to>
                                        <p:strVal val="visible"/>
                                      </p:to>
                                    </p:set>
                                    <p:anim calcmode="lin" valueType="num">
                                      <p:cBhvr additive="base">
                                        <p:cTn id="7" dur="500" fill="hold"/>
                                        <p:tgtEl>
                                          <p:spTgt spid="11981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98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9811">
                                            <p:txEl>
                                              <p:pRg st="2" end="2"/>
                                            </p:txEl>
                                          </p:spTgt>
                                        </p:tgtEl>
                                        <p:attrNameLst>
                                          <p:attrName>style.visibility</p:attrName>
                                        </p:attrNameLst>
                                      </p:cBhvr>
                                      <p:to>
                                        <p:strVal val="visible"/>
                                      </p:to>
                                    </p:set>
                                    <p:anim calcmode="lin" valueType="num">
                                      <p:cBhvr additive="base">
                                        <p:cTn id="13" dur="500" fill="hold"/>
                                        <p:tgtEl>
                                          <p:spTgt spid="11981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98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9811">
                                            <p:txEl>
                                              <p:pRg st="3" end="3"/>
                                            </p:txEl>
                                          </p:spTgt>
                                        </p:tgtEl>
                                        <p:attrNameLst>
                                          <p:attrName>style.visibility</p:attrName>
                                        </p:attrNameLst>
                                      </p:cBhvr>
                                      <p:to>
                                        <p:strVal val="visible"/>
                                      </p:to>
                                    </p:set>
                                    <p:anim calcmode="lin" valueType="num">
                                      <p:cBhvr additive="base">
                                        <p:cTn id="19" dur="500" fill="hold"/>
                                        <p:tgtEl>
                                          <p:spTgt spid="11981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98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9811">
                                            <p:txEl>
                                              <p:pRg st="4" end="4"/>
                                            </p:txEl>
                                          </p:spTgt>
                                        </p:tgtEl>
                                        <p:attrNameLst>
                                          <p:attrName>style.visibility</p:attrName>
                                        </p:attrNameLst>
                                      </p:cBhvr>
                                      <p:to>
                                        <p:strVal val="visible"/>
                                      </p:to>
                                    </p:set>
                                    <p:anim calcmode="lin" valueType="num">
                                      <p:cBhvr additive="base">
                                        <p:cTn id="25" dur="500" fill="hold"/>
                                        <p:tgtEl>
                                          <p:spTgt spid="119811">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98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19811">
                                            <p:txEl>
                                              <p:pRg st="5" end="5"/>
                                            </p:txEl>
                                          </p:spTgt>
                                        </p:tgtEl>
                                        <p:attrNameLst>
                                          <p:attrName>style.visibility</p:attrName>
                                        </p:attrNameLst>
                                      </p:cBhvr>
                                      <p:to>
                                        <p:strVal val="visible"/>
                                      </p:to>
                                    </p:set>
                                    <p:anim calcmode="lin" valueType="num">
                                      <p:cBhvr additive="base">
                                        <p:cTn id="31" dur="500" fill="hold"/>
                                        <p:tgtEl>
                                          <p:spTgt spid="119811">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198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19811">
                                            <p:txEl>
                                              <p:pRg st="6" end="6"/>
                                            </p:txEl>
                                          </p:spTgt>
                                        </p:tgtEl>
                                        <p:attrNameLst>
                                          <p:attrName>style.visibility</p:attrName>
                                        </p:attrNameLst>
                                      </p:cBhvr>
                                      <p:to>
                                        <p:strVal val="visible"/>
                                      </p:to>
                                    </p:set>
                                    <p:anim calcmode="lin" valueType="num">
                                      <p:cBhvr additive="base">
                                        <p:cTn id="37" dur="500" fill="hold"/>
                                        <p:tgtEl>
                                          <p:spTgt spid="119811">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198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19811">
                                            <p:txEl>
                                              <p:pRg st="7" end="7"/>
                                            </p:txEl>
                                          </p:spTgt>
                                        </p:tgtEl>
                                        <p:attrNameLst>
                                          <p:attrName>style.visibility</p:attrName>
                                        </p:attrNameLst>
                                      </p:cBhvr>
                                      <p:to>
                                        <p:strVal val="visible"/>
                                      </p:to>
                                    </p:set>
                                    <p:anim calcmode="lin" valueType="num">
                                      <p:cBhvr additive="base">
                                        <p:cTn id="43" dur="500" fill="hold"/>
                                        <p:tgtEl>
                                          <p:spTgt spid="119811">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1981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19811">
                                            <p:txEl>
                                              <p:pRg st="8" end="8"/>
                                            </p:txEl>
                                          </p:spTgt>
                                        </p:tgtEl>
                                        <p:attrNameLst>
                                          <p:attrName>style.visibility</p:attrName>
                                        </p:attrNameLst>
                                      </p:cBhvr>
                                      <p:to>
                                        <p:strVal val="visible"/>
                                      </p:to>
                                    </p:set>
                                    <p:anim calcmode="lin" valueType="num">
                                      <p:cBhvr additive="base">
                                        <p:cTn id="49" dur="500" fill="hold"/>
                                        <p:tgtEl>
                                          <p:spTgt spid="119811">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198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9"/>
          <p:cNvSpPr>
            <a:spLocks noChangeArrowheads="1"/>
          </p:cNvSpPr>
          <p:nvPr/>
        </p:nvSpPr>
        <p:spPr bwMode="auto">
          <a:xfrm>
            <a:off x="6248400" y="1219200"/>
            <a:ext cx="2514600" cy="4648200"/>
          </a:xfrm>
          <a:prstGeom prst="rect">
            <a:avLst/>
          </a:prstGeom>
          <a:solidFill>
            <a:srgbClr val="29D033"/>
          </a:solidFill>
          <a:ln w="9525">
            <a:solidFill>
              <a:srgbClr val="29D033"/>
            </a:solidFill>
            <a:miter lim="800000"/>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83971" name="Rectangle 2"/>
          <p:cNvSpPr>
            <a:spLocks noGrp="1" noChangeArrowheads="1"/>
          </p:cNvSpPr>
          <p:nvPr>
            <p:ph type="title"/>
          </p:nvPr>
        </p:nvSpPr>
        <p:spPr/>
        <p:txBody>
          <a:bodyPr/>
          <a:lstStyle/>
          <a:p>
            <a:pPr eaLnBrk="1" hangingPunct="1"/>
            <a:r>
              <a:rPr lang="en-US" b="0">
                <a:solidFill>
                  <a:srgbClr val="29D033"/>
                </a:solidFill>
                <a:cs typeface="ヒラギノ角ゴ Pro W3" charset="-128"/>
              </a:rPr>
              <a:t>Smaller is better.</a:t>
            </a:r>
          </a:p>
        </p:txBody>
      </p:sp>
      <p:sp>
        <p:nvSpPr>
          <p:cNvPr id="83972" name="Rectangle 3"/>
          <p:cNvSpPr>
            <a:spLocks noGrp="1" noChangeArrowheads="1"/>
          </p:cNvSpPr>
          <p:nvPr>
            <p:ph type="body" idx="1"/>
          </p:nvPr>
        </p:nvSpPr>
        <p:spPr>
          <a:xfrm>
            <a:off x="1295400" y="914400"/>
            <a:ext cx="4953000" cy="5257800"/>
          </a:xfrm>
        </p:spPr>
        <p:txBody>
          <a:bodyPr/>
          <a:lstStyle/>
          <a:p>
            <a:pPr marL="0" indent="0" eaLnBrk="1" hangingPunct="1">
              <a:buFontTx/>
              <a:buChar char="-"/>
            </a:pPr>
            <a:r>
              <a:rPr lang="en-US">
                <a:cs typeface="ヒラギノ角ゴ Pro W3" charset="-128"/>
              </a:rPr>
              <a:t> </a:t>
            </a:r>
            <a:r>
              <a:rPr lang="en-US" sz="2000" b="1" i="1">
                <a:cs typeface="ヒラギノ角ゴ Pro W3" charset="-128"/>
              </a:rPr>
              <a:t>Simple!</a:t>
            </a:r>
            <a:r>
              <a:rPr lang="en-US" sz="2000">
                <a:cs typeface="ヒラギノ角ゴ Pro W3" charset="-128"/>
              </a:rPr>
              <a:t>…</a:t>
            </a:r>
            <a:r>
              <a:rPr lang="en-US" sz="2000" b="1">
                <a:cs typeface="ヒラギノ角ゴ Pro W3" charset="-128"/>
              </a:rPr>
              <a:t>less</a:t>
            </a:r>
            <a:r>
              <a:rPr lang="en-US" sz="2000">
                <a:cs typeface="ヒラギノ角ゴ Pro W3" charset="-128"/>
              </a:rPr>
              <a:t> building results in </a:t>
            </a:r>
            <a:r>
              <a:rPr lang="en-US" sz="2000" b="1">
                <a:cs typeface="ヒラギノ角ゴ Pro W3" charset="-128"/>
              </a:rPr>
              <a:t>less</a:t>
            </a:r>
            <a:r>
              <a:rPr lang="en-US" sz="2000">
                <a:cs typeface="ヒラギノ角ゴ Pro W3" charset="-128"/>
              </a:rPr>
              <a:t> embodied carbon; i.e. </a:t>
            </a:r>
            <a:r>
              <a:rPr lang="en-US" sz="2000" b="1">
                <a:cs typeface="ヒラギノ角ゴ Pro W3" charset="-128"/>
              </a:rPr>
              <a:t>less</a:t>
            </a:r>
            <a:r>
              <a:rPr lang="en-US" sz="2000">
                <a:cs typeface="ヒラギノ角ゴ Pro W3" charset="-128"/>
              </a:rPr>
              <a:t> carbon from materials used in the project, </a:t>
            </a:r>
            <a:r>
              <a:rPr lang="en-US" sz="2000" b="1">
                <a:cs typeface="ヒラギノ角ゴ Pro W3" charset="-128"/>
              </a:rPr>
              <a:t>less</a:t>
            </a:r>
            <a:r>
              <a:rPr lang="en-US" sz="2000">
                <a:cs typeface="ヒラギノ角ゴ Pro W3" charset="-128"/>
              </a:rPr>
              <a:t> requirements for heating, cooling and electricity….</a:t>
            </a:r>
          </a:p>
          <a:p>
            <a:pPr marL="0" indent="0" eaLnBrk="1" hangingPunct="1">
              <a:buFontTx/>
              <a:buChar char="-"/>
            </a:pPr>
            <a:r>
              <a:rPr lang="en-US" sz="2000">
                <a:cs typeface="ヒラギノ角ゴ Pro W3" charset="-128"/>
              </a:rPr>
              <a:t> Re-examine the building program to see what is </a:t>
            </a:r>
            <a:r>
              <a:rPr lang="en-US" sz="2000" i="1">
                <a:cs typeface="ヒラギノ角ゴ Pro W3" charset="-128"/>
              </a:rPr>
              <a:t>really</a:t>
            </a:r>
            <a:r>
              <a:rPr lang="en-US" sz="2000">
                <a:cs typeface="ヒラギノ角ゴ Pro W3" charset="-128"/>
              </a:rPr>
              <a:t> required</a:t>
            </a:r>
          </a:p>
          <a:p>
            <a:pPr marL="0" indent="0" eaLnBrk="1" hangingPunct="1">
              <a:buFontTx/>
              <a:buChar char="-"/>
            </a:pPr>
            <a:r>
              <a:rPr lang="en-US" sz="2000">
                <a:cs typeface="ヒラギノ角ゴ Pro W3" charset="-128"/>
              </a:rPr>
              <a:t> How is the space to be used? </a:t>
            </a:r>
          </a:p>
          <a:p>
            <a:pPr marL="0" indent="0" eaLnBrk="1" hangingPunct="1">
              <a:buFontTx/>
              <a:buChar char="-"/>
            </a:pPr>
            <a:r>
              <a:rPr lang="en-US" sz="2000">
                <a:cs typeface="ヒラギノ角ゴ Pro W3" charset="-128"/>
              </a:rPr>
              <a:t> Can the program benefit from more inventive double uses of spaces?</a:t>
            </a:r>
          </a:p>
          <a:p>
            <a:pPr marL="0" indent="0" eaLnBrk="1" hangingPunct="1">
              <a:buFontTx/>
              <a:buChar char="-"/>
            </a:pPr>
            <a:r>
              <a:rPr lang="en-US" sz="2000">
                <a:cs typeface="ヒラギノ角ゴ Pro W3" charset="-128"/>
              </a:rPr>
              <a:t> Can you take advantage of outdoor or more seasonally used spaces? </a:t>
            </a:r>
          </a:p>
          <a:p>
            <a:pPr marL="0" indent="0" eaLnBrk="1" hangingPunct="1">
              <a:buFontTx/>
              <a:buChar char="-"/>
            </a:pPr>
            <a:r>
              <a:rPr lang="en-US" sz="2000">
                <a:cs typeface="ヒラギノ角ゴ Pro W3" charset="-128"/>
              </a:rPr>
              <a:t> </a:t>
            </a:r>
            <a:r>
              <a:rPr lang="en-US" sz="2000" b="1">
                <a:cs typeface="ヒラギノ角ゴ Pro W3" charset="-128"/>
              </a:rPr>
              <a:t>How much building do you </a:t>
            </a:r>
            <a:r>
              <a:rPr lang="en-US" sz="2000" b="1" i="1">
                <a:cs typeface="ヒラギノ角ゴ Pro W3" charset="-128"/>
              </a:rPr>
              <a:t>really need?</a:t>
            </a:r>
            <a:r>
              <a:rPr lang="en-US" sz="2000" i="1">
                <a:cs typeface="ヒラギノ角ゴ Pro W3" charset="-128"/>
              </a:rPr>
              <a:t> </a:t>
            </a:r>
          </a:p>
          <a:p>
            <a:pPr marL="0" indent="0" eaLnBrk="1" hangingPunct="1">
              <a:buFontTx/>
              <a:buChar char="-"/>
            </a:pPr>
            <a:r>
              <a:rPr lang="en-US" sz="2000">
                <a:cs typeface="ヒラギノ角ゴ Pro W3" charset="-128"/>
              </a:rPr>
              <a:t> </a:t>
            </a:r>
            <a:r>
              <a:rPr lang="en-US" sz="2000" b="1">
                <a:solidFill>
                  <a:schemeClr val="hlink"/>
                </a:solidFill>
                <a:cs typeface="ヒラギノ角ゴ Pro W3" charset="-128"/>
              </a:rPr>
              <a:t>Inference of LIFESTYLE changes</a:t>
            </a:r>
          </a:p>
        </p:txBody>
      </p:sp>
      <p:pic>
        <p:nvPicPr>
          <p:cNvPr id="83973" name="Picture 6" descr="Ecological-footprint"/>
          <p:cNvPicPr>
            <a:picLocks noChangeAspect="1" noChangeArrowheads="1"/>
          </p:cNvPicPr>
          <p:nvPr/>
        </p:nvPicPr>
        <p:blipFill>
          <a:blip r:embed="rId3" cstate="print"/>
          <a:srcRect/>
          <a:stretch>
            <a:fillRect/>
          </a:stretch>
        </p:blipFill>
        <p:spPr bwMode="auto">
          <a:xfrm>
            <a:off x="6324600" y="1371600"/>
            <a:ext cx="2328863" cy="2990850"/>
          </a:xfrm>
          <a:prstGeom prst="rect">
            <a:avLst/>
          </a:prstGeom>
          <a:noFill/>
          <a:ln w="9525">
            <a:noFill/>
            <a:miter lim="800000"/>
            <a:headEnd/>
            <a:tailEnd/>
          </a:ln>
        </p:spPr>
      </p:pic>
      <p:sp>
        <p:nvSpPr>
          <p:cNvPr id="83974" name="Text Box 7"/>
          <p:cNvSpPr txBox="1">
            <a:spLocks noChangeArrowheads="1"/>
          </p:cNvSpPr>
          <p:nvPr/>
        </p:nvSpPr>
        <p:spPr bwMode="auto">
          <a:xfrm>
            <a:off x="6324600" y="4495800"/>
            <a:ext cx="2286000" cy="1581150"/>
          </a:xfrm>
          <a:prstGeom prst="rect">
            <a:avLst/>
          </a:prstGeom>
          <a:noFill/>
          <a:ln w="9525">
            <a:noFill/>
            <a:miter lim="800000"/>
            <a:headEnd/>
            <a:tailEnd/>
          </a:ln>
        </p:spPr>
        <p:txBody>
          <a:bodyPr>
            <a:prstTxWarp prst="textNoShape">
              <a:avLst/>
            </a:prstTxWarp>
            <a:spAutoFit/>
          </a:bodyPr>
          <a:lstStyle/>
          <a:p>
            <a:pPr>
              <a:spcBef>
                <a:spcPct val="50000"/>
              </a:spcBef>
            </a:pPr>
            <a:r>
              <a:rPr lang="en-US" sz="1400">
                <a:ea typeface="ヒラギノ角ゴ Pro W3" charset="-128"/>
                <a:cs typeface="ヒラギノ角ゴ Pro W3" charset="-128"/>
              </a:rPr>
              <a:t>Calculating your “ecological footprint”</a:t>
            </a:r>
          </a:p>
          <a:p>
            <a:pPr>
              <a:spcBef>
                <a:spcPct val="50000"/>
              </a:spcBef>
            </a:pPr>
            <a:r>
              <a:rPr lang="en-US" sz="1400">
                <a:ea typeface="ヒラギノ角ゴ Pro W3" charset="-128"/>
                <a:cs typeface="ヒラギノ角ゴ Pro W3" charset="-128"/>
              </a:rPr>
              <a:t>… can naturally extend to an understanding of your “carbon footprint”</a:t>
            </a:r>
          </a:p>
          <a:p>
            <a:pPr>
              <a:spcBef>
                <a:spcPct val="50000"/>
              </a:spcBef>
            </a:pPr>
            <a:endParaRPr lang="en-US" sz="1400">
              <a:ea typeface="ヒラギノ角ゴ Pro W3" charset="-128"/>
              <a:cs typeface="ヒラギノ角ゴ Pro W3" charset="-128"/>
            </a:endParaRPr>
          </a:p>
        </p:txBody>
      </p:sp>
      <p:sp>
        <p:nvSpPr>
          <p:cNvPr id="83975" name="Text Box 8"/>
          <p:cNvSpPr txBox="1">
            <a:spLocks noChangeArrowheads="1"/>
          </p:cNvSpPr>
          <p:nvPr/>
        </p:nvSpPr>
        <p:spPr bwMode="auto">
          <a:xfrm rot="-5400000">
            <a:off x="7231856" y="3650457"/>
            <a:ext cx="3794125" cy="792162"/>
          </a:xfrm>
          <a:prstGeom prst="rect">
            <a:avLst/>
          </a:prstGeom>
          <a:noFill/>
          <a:ln w="9525">
            <a:noFill/>
            <a:miter lim="800000"/>
            <a:headEnd/>
            <a:tailEnd/>
          </a:ln>
        </p:spPr>
        <p:txBody>
          <a:bodyPr>
            <a:prstTxWarp prst="textNoShape">
              <a:avLst/>
            </a:prstTxWarp>
            <a:spAutoFit/>
          </a:bodyPr>
          <a:lstStyle/>
          <a:p>
            <a:pPr>
              <a:spcBef>
                <a:spcPct val="50000"/>
              </a:spcBef>
            </a:pPr>
            <a:r>
              <a:rPr lang="en-US" sz="1000" b="1">
                <a:ea typeface="ヒラギノ角ゴ Pro W3" charset="-128"/>
                <a:cs typeface="ヒラギノ角ゴ Pro W3" charset="-128"/>
              </a:rPr>
              <a:t>Source: </a:t>
            </a:r>
            <a:r>
              <a:rPr lang="en-US" sz="1000" b="1">
                <a:ea typeface="ヒラギノ角ゴ Pro W3" charset="-128"/>
                <a:cs typeface="ヒラギノ角ゴ Pro W3" charset="-128"/>
                <a:hlinkClick r:id="rId4"/>
              </a:rPr>
              <a:t>http://www.cycleoflife.ca/kids/education.htm</a:t>
            </a:r>
            <a:endParaRPr lang="en-US" sz="1000" b="1">
              <a:ea typeface="ヒラギノ角ゴ Pro W3" charset="-128"/>
              <a:cs typeface="ヒラギノ角ゴ Pro W3" charset="-128"/>
            </a:endParaRPr>
          </a:p>
          <a:p>
            <a:pPr>
              <a:spcBef>
                <a:spcPct val="50000"/>
              </a:spcBef>
            </a:pPr>
            <a:endParaRPr lang="en-US">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
          <p:cNvSpPr>
            <a:spLocks noChangeArrowheads="1"/>
          </p:cNvSpPr>
          <p:nvPr/>
        </p:nvSpPr>
        <p:spPr bwMode="auto">
          <a:xfrm>
            <a:off x="6248400" y="381000"/>
            <a:ext cx="2590800" cy="6096000"/>
          </a:xfrm>
          <a:prstGeom prst="rect">
            <a:avLst/>
          </a:prstGeom>
          <a:solidFill>
            <a:srgbClr val="29D033"/>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86019" name="Rectangle 2"/>
          <p:cNvSpPr>
            <a:spLocks noGrp="1" noChangeArrowheads="1"/>
          </p:cNvSpPr>
          <p:nvPr>
            <p:ph type="title"/>
          </p:nvPr>
        </p:nvSpPr>
        <p:spPr/>
        <p:txBody>
          <a:bodyPr/>
          <a:lstStyle/>
          <a:p>
            <a:pPr eaLnBrk="1" hangingPunct="1"/>
            <a:r>
              <a:rPr lang="en-US" b="0">
                <a:solidFill>
                  <a:srgbClr val="29D033"/>
                </a:solidFill>
                <a:cs typeface="ヒラギノ角ゴ Pro W3" charset="-128"/>
              </a:rPr>
              <a:t>Material choice matters.</a:t>
            </a:r>
          </a:p>
        </p:txBody>
      </p:sp>
      <p:sp>
        <p:nvSpPr>
          <p:cNvPr id="132099" name="Rectangle 3"/>
          <p:cNvSpPr>
            <a:spLocks noGrp="1" noChangeArrowheads="1"/>
          </p:cNvSpPr>
          <p:nvPr>
            <p:ph type="body" idx="1"/>
          </p:nvPr>
        </p:nvSpPr>
        <p:spPr>
          <a:xfrm>
            <a:off x="1295400" y="914400"/>
            <a:ext cx="4800600" cy="4724400"/>
          </a:xfrm>
        </p:spPr>
        <p:txBody>
          <a:bodyPr/>
          <a:lstStyle/>
          <a:p>
            <a:pPr marL="0" indent="0" eaLnBrk="1" hangingPunct="1">
              <a:lnSpc>
                <a:spcPct val="100000"/>
              </a:lnSpc>
              <a:buFontTx/>
              <a:buChar char="-"/>
            </a:pPr>
            <a:r>
              <a:rPr lang="en-US" sz="2000">
                <a:cs typeface="ヒラギノ角ゴ Pro W3" charset="-128"/>
              </a:rPr>
              <a:t> Material choice can reduce your building’s </a:t>
            </a:r>
            <a:r>
              <a:rPr lang="en-US" sz="2000" i="1">
                <a:cs typeface="ヒラギノ角ゴ Pro W3" charset="-128"/>
              </a:rPr>
              <a:t>embodied</a:t>
            </a:r>
            <a:r>
              <a:rPr lang="en-US" sz="2000">
                <a:cs typeface="ヒラギノ角ゴ Pro W3" charset="-128"/>
              </a:rPr>
              <a:t> carbon footprint.</a:t>
            </a:r>
          </a:p>
          <a:p>
            <a:pPr marL="0" indent="0" eaLnBrk="1" hangingPunct="1">
              <a:lnSpc>
                <a:spcPct val="100000"/>
              </a:lnSpc>
              <a:buFontTx/>
              <a:buChar char="-"/>
            </a:pPr>
            <a:r>
              <a:rPr lang="en-US" sz="2000">
                <a:cs typeface="ヒラギノ角ゴ Pro W3" charset="-128"/>
              </a:rPr>
              <a:t> Where did the material come from?</a:t>
            </a:r>
          </a:p>
          <a:p>
            <a:pPr marL="0" indent="0" eaLnBrk="1" hangingPunct="1">
              <a:lnSpc>
                <a:spcPct val="100000"/>
              </a:lnSpc>
              <a:buFontTx/>
              <a:buChar char="-"/>
            </a:pPr>
            <a:r>
              <a:rPr lang="en-US" sz="2000">
                <a:cs typeface="ヒラギノ角ゴ Pro W3" charset="-128"/>
              </a:rPr>
              <a:t> Is it local? </a:t>
            </a:r>
          </a:p>
          <a:p>
            <a:pPr marL="0" indent="0" eaLnBrk="1" hangingPunct="1">
              <a:lnSpc>
                <a:spcPct val="100000"/>
              </a:lnSpc>
              <a:buFontTx/>
              <a:buChar char="-"/>
            </a:pPr>
            <a:r>
              <a:rPr lang="en-US" sz="2000">
                <a:cs typeface="ヒラギノ角ゴ Pro W3" charset="-128"/>
              </a:rPr>
              <a:t> Did it require a lot of energy to extract it or to get it to your building? </a:t>
            </a:r>
          </a:p>
          <a:p>
            <a:pPr marL="0" indent="0" eaLnBrk="1" hangingPunct="1">
              <a:lnSpc>
                <a:spcPct val="100000"/>
              </a:lnSpc>
              <a:buFontTx/>
              <a:buChar char="-"/>
            </a:pPr>
            <a:r>
              <a:rPr lang="en-US" sz="2000">
                <a:cs typeface="ヒラギノ角ゴ Pro W3" charset="-128"/>
              </a:rPr>
              <a:t> Can it be replaced at the source? </a:t>
            </a:r>
          </a:p>
          <a:p>
            <a:pPr marL="0" indent="0" eaLnBrk="1" hangingPunct="1">
              <a:lnSpc>
                <a:spcPct val="100000"/>
              </a:lnSpc>
              <a:buFontTx/>
              <a:buChar char="-"/>
            </a:pPr>
            <a:r>
              <a:rPr lang="en-US" sz="2000">
                <a:cs typeface="ヒラギノ角ゴ Pro W3" charset="-128"/>
              </a:rPr>
              <a:t> Was it recycled or have significant post consumer recycled content? </a:t>
            </a:r>
          </a:p>
          <a:p>
            <a:pPr marL="0" indent="0" eaLnBrk="1" hangingPunct="1">
              <a:lnSpc>
                <a:spcPct val="100000"/>
              </a:lnSpc>
              <a:buFontTx/>
              <a:buChar char="-"/>
            </a:pPr>
            <a:r>
              <a:rPr lang="en-US" sz="2000">
                <a:cs typeface="ヒラギノ角ゴ Pro W3" charset="-128"/>
              </a:rPr>
              <a:t> Can it be recycled or reused </a:t>
            </a:r>
            <a:r>
              <a:rPr lang="en-US" sz="2000" i="1">
                <a:cs typeface="ヒラギノ角ゴ Pro W3" charset="-128"/>
              </a:rPr>
              <a:t>easily;</a:t>
            </a:r>
            <a:r>
              <a:rPr lang="en-US" sz="2000">
                <a:cs typeface="ヒラギノ角ゴ Pro W3" charset="-128"/>
              </a:rPr>
              <a:t> i.e. with minimal additional energy? </a:t>
            </a:r>
          </a:p>
          <a:p>
            <a:pPr marL="0" indent="0" eaLnBrk="1" hangingPunct="1">
              <a:lnSpc>
                <a:spcPct val="100000"/>
              </a:lnSpc>
              <a:buFontTx/>
              <a:buChar char="-"/>
            </a:pPr>
            <a:r>
              <a:rPr lang="en-US" sz="2000">
                <a:cs typeface="ヒラギノ角ゴ Pro W3" charset="-128"/>
              </a:rPr>
              <a:t> Is the material durable or will it need to be replaced </a:t>
            </a:r>
            <a:r>
              <a:rPr lang="en-US" sz="2000" i="1">
                <a:cs typeface="ヒラギノ角ゴ Pro W3" charset="-128"/>
              </a:rPr>
              <a:t>(lifecycle analysis)?</a:t>
            </a:r>
            <a:r>
              <a:rPr lang="en-US" sz="2000">
                <a:cs typeface="ヒラギノ角ゴ Pro W3" charset="-128"/>
              </a:rPr>
              <a:t> </a:t>
            </a:r>
          </a:p>
          <a:p>
            <a:pPr marL="0" indent="0" eaLnBrk="1" hangingPunct="1">
              <a:lnSpc>
                <a:spcPct val="100000"/>
              </a:lnSpc>
            </a:pPr>
            <a:endParaRPr lang="en-US" sz="2000">
              <a:cs typeface="ヒラギノ角ゴ Pro W3" charset="-128"/>
            </a:endParaRPr>
          </a:p>
        </p:txBody>
      </p:sp>
      <p:pic>
        <p:nvPicPr>
          <p:cNvPr id="86021" name="Picture 6" descr="DSCN8078_resize"/>
          <p:cNvPicPr>
            <a:picLocks noChangeAspect="1" noChangeArrowheads="1"/>
          </p:cNvPicPr>
          <p:nvPr/>
        </p:nvPicPr>
        <p:blipFill>
          <a:blip r:embed="rId3" cstate="print"/>
          <a:srcRect/>
          <a:stretch>
            <a:fillRect/>
          </a:stretch>
        </p:blipFill>
        <p:spPr bwMode="auto">
          <a:xfrm>
            <a:off x="6324600" y="457200"/>
            <a:ext cx="2438400" cy="1828800"/>
          </a:xfrm>
          <a:prstGeom prst="rect">
            <a:avLst/>
          </a:prstGeom>
          <a:noFill/>
          <a:ln w="9525">
            <a:noFill/>
            <a:miter lim="800000"/>
            <a:headEnd/>
            <a:tailEnd/>
          </a:ln>
        </p:spPr>
      </p:pic>
      <p:pic>
        <p:nvPicPr>
          <p:cNvPr id="86022" name="Picture 7" descr="green3849"/>
          <p:cNvPicPr>
            <a:picLocks noChangeAspect="1" noChangeArrowheads="1"/>
          </p:cNvPicPr>
          <p:nvPr/>
        </p:nvPicPr>
        <p:blipFill>
          <a:blip r:embed="rId4" cstate="print"/>
          <a:srcRect/>
          <a:stretch>
            <a:fillRect/>
          </a:stretch>
        </p:blipFill>
        <p:spPr bwMode="auto">
          <a:xfrm>
            <a:off x="6324600" y="3276600"/>
            <a:ext cx="2438400" cy="1617663"/>
          </a:xfrm>
          <a:prstGeom prst="rect">
            <a:avLst/>
          </a:prstGeom>
          <a:noFill/>
          <a:ln w="9525">
            <a:noFill/>
            <a:miter lim="800000"/>
            <a:headEnd/>
            <a:tailEnd/>
          </a:ln>
        </p:spPr>
      </p:pic>
      <p:sp>
        <p:nvSpPr>
          <p:cNvPr id="86023" name="Text Box 8"/>
          <p:cNvSpPr txBox="1">
            <a:spLocks noChangeArrowheads="1"/>
          </p:cNvSpPr>
          <p:nvPr/>
        </p:nvSpPr>
        <p:spPr bwMode="auto">
          <a:xfrm>
            <a:off x="6248400" y="2286000"/>
            <a:ext cx="2438400" cy="9429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Foster’s GLA – may claim to be high performance, but it uses many high energy materials.</a:t>
            </a:r>
          </a:p>
        </p:txBody>
      </p:sp>
      <p:sp>
        <p:nvSpPr>
          <p:cNvPr id="86024" name="Text Box 9"/>
          <p:cNvSpPr txBox="1">
            <a:spLocks noChangeArrowheads="1"/>
          </p:cNvSpPr>
          <p:nvPr/>
        </p:nvSpPr>
        <p:spPr bwMode="auto">
          <a:xfrm>
            <a:off x="6248400" y="4895850"/>
            <a:ext cx="2590800" cy="15811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Green on the Grand, Canada’s first C-2000 building chose to import special windows from a distance rather than employ shading devices to control solar gain and glare.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additive="base">
                                        <p:cTn id="7" dur="500" fill="hold"/>
                                        <p:tgtEl>
                                          <p:spTgt spid="132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2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32099">
                                            <p:txEl>
                                              <p:pRg st="1" end="1"/>
                                            </p:txEl>
                                          </p:spTgt>
                                        </p:tgtEl>
                                        <p:attrNameLst>
                                          <p:attrName>style.visibility</p:attrName>
                                        </p:attrNameLst>
                                      </p:cBhvr>
                                      <p:to>
                                        <p:strVal val="visible"/>
                                      </p:to>
                                    </p:set>
                                    <p:anim calcmode="lin" valueType="num">
                                      <p:cBhvr additive="base">
                                        <p:cTn id="13" dur="500" fill="hold"/>
                                        <p:tgtEl>
                                          <p:spTgt spid="132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20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32099">
                                            <p:txEl>
                                              <p:pRg st="2" end="2"/>
                                            </p:txEl>
                                          </p:spTgt>
                                        </p:tgtEl>
                                        <p:attrNameLst>
                                          <p:attrName>style.visibility</p:attrName>
                                        </p:attrNameLst>
                                      </p:cBhvr>
                                      <p:to>
                                        <p:strVal val="visible"/>
                                      </p:to>
                                    </p:set>
                                    <p:anim calcmode="lin" valueType="num">
                                      <p:cBhvr additive="base">
                                        <p:cTn id="19" dur="500" fill="hold"/>
                                        <p:tgtEl>
                                          <p:spTgt spid="132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20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32099">
                                            <p:txEl>
                                              <p:pRg st="3" end="3"/>
                                            </p:txEl>
                                          </p:spTgt>
                                        </p:tgtEl>
                                        <p:attrNameLst>
                                          <p:attrName>style.visibility</p:attrName>
                                        </p:attrNameLst>
                                      </p:cBhvr>
                                      <p:to>
                                        <p:strVal val="visible"/>
                                      </p:to>
                                    </p:set>
                                    <p:anim calcmode="lin" valueType="num">
                                      <p:cBhvr additive="base">
                                        <p:cTn id="25" dur="500" fill="hold"/>
                                        <p:tgtEl>
                                          <p:spTgt spid="132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320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32099">
                                            <p:txEl>
                                              <p:pRg st="4" end="4"/>
                                            </p:txEl>
                                          </p:spTgt>
                                        </p:tgtEl>
                                        <p:attrNameLst>
                                          <p:attrName>style.visibility</p:attrName>
                                        </p:attrNameLst>
                                      </p:cBhvr>
                                      <p:to>
                                        <p:strVal val="visible"/>
                                      </p:to>
                                    </p:set>
                                    <p:anim calcmode="lin" valueType="num">
                                      <p:cBhvr additive="base">
                                        <p:cTn id="31" dur="500" fill="hold"/>
                                        <p:tgtEl>
                                          <p:spTgt spid="132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3209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32099">
                                            <p:txEl>
                                              <p:pRg st="5" end="5"/>
                                            </p:txEl>
                                          </p:spTgt>
                                        </p:tgtEl>
                                        <p:attrNameLst>
                                          <p:attrName>style.visibility</p:attrName>
                                        </p:attrNameLst>
                                      </p:cBhvr>
                                      <p:to>
                                        <p:strVal val="visible"/>
                                      </p:to>
                                    </p:set>
                                    <p:anim calcmode="lin" valueType="num">
                                      <p:cBhvr additive="base">
                                        <p:cTn id="37" dur="500" fill="hold"/>
                                        <p:tgtEl>
                                          <p:spTgt spid="13209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3209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32099">
                                            <p:txEl>
                                              <p:pRg st="6" end="6"/>
                                            </p:txEl>
                                          </p:spTgt>
                                        </p:tgtEl>
                                        <p:attrNameLst>
                                          <p:attrName>style.visibility</p:attrName>
                                        </p:attrNameLst>
                                      </p:cBhvr>
                                      <p:to>
                                        <p:strVal val="visible"/>
                                      </p:to>
                                    </p:set>
                                    <p:anim calcmode="lin" valueType="num">
                                      <p:cBhvr additive="base">
                                        <p:cTn id="43" dur="500" fill="hold"/>
                                        <p:tgtEl>
                                          <p:spTgt spid="13209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3209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32099">
                                            <p:txEl>
                                              <p:pRg st="7" end="7"/>
                                            </p:txEl>
                                          </p:spTgt>
                                        </p:tgtEl>
                                        <p:attrNameLst>
                                          <p:attrName>style.visibility</p:attrName>
                                        </p:attrNameLst>
                                      </p:cBhvr>
                                      <p:to>
                                        <p:strVal val="visible"/>
                                      </p:to>
                                    </p:set>
                                    <p:anim calcmode="lin" valueType="num">
                                      <p:cBhvr additive="base">
                                        <p:cTn id="49" dur="500" fill="hold"/>
                                        <p:tgtEl>
                                          <p:spTgt spid="132099">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3209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8"/>
          <p:cNvSpPr>
            <a:spLocks noChangeArrowheads="1"/>
          </p:cNvSpPr>
          <p:nvPr/>
        </p:nvSpPr>
        <p:spPr bwMode="auto">
          <a:xfrm>
            <a:off x="6324600" y="1143000"/>
            <a:ext cx="2286000" cy="5181600"/>
          </a:xfrm>
          <a:prstGeom prst="rect">
            <a:avLst/>
          </a:prstGeom>
          <a:solidFill>
            <a:srgbClr val="29D033"/>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88067" name="Rectangle 2"/>
          <p:cNvSpPr>
            <a:spLocks noGrp="1" noChangeArrowheads="1"/>
          </p:cNvSpPr>
          <p:nvPr>
            <p:ph type="title"/>
          </p:nvPr>
        </p:nvSpPr>
        <p:spPr/>
        <p:txBody>
          <a:bodyPr/>
          <a:lstStyle/>
          <a:p>
            <a:pPr eaLnBrk="1" hangingPunct="1"/>
            <a:r>
              <a:rPr lang="en-US" sz="2800" b="0">
                <a:solidFill>
                  <a:srgbClr val="29D033"/>
                </a:solidFill>
                <a:cs typeface="ヒラギノ角ゴ Pro W3" charset="-128"/>
              </a:rPr>
              <a:t>Natural ecosystems sequester carbon.</a:t>
            </a:r>
          </a:p>
        </p:txBody>
      </p:sp>
      <p:sp>
        <p:nvSpPr>
          <p:cNvPr id="125955" name="Rectangle 3"/>
          <p:cNvSpPr>
            <a:spLocks noGrp="1" noChangeArrowheads="1"/>
          </p:cNvSpPr>
          <p:nvPr>
            <p:ph type="body" idx="1"/>
          </p:nvPr>
        </p:nvSpPr>
        <p:spPr>
          <a:xfrm>
            <a:off x="1295400" y="1066800"/>
            <a:ext cx="5029200" cy="5410200"/>
          </a:xfrm>
        </p:spPr>
        <p:txBody>
          <a:bodyPr/>
          <a:lstStyle/>
          <a:p>
            <a:pPr marL="0" indent="0" eaLnBrk="1" hangingPunct="1">
              <a:buFontTx/>
              <a:buChar char="-"/>
            </a:pPr>
            <a:r>
              <a:rPr lang="en-US" sz="2000">
                <a:cs typeface="ヒラギノ角ゴ Pro W3" charset="-128"/>
              </a:rPr>
              <a:t> Carbon is naturally stored below ground and is released when soil is disturbed</a:t>
            </a:r>
          </a:p>
          <a:p>
            <a:pPr marL="0" indent="0" eaLnBrk="1" hangingPunct="1">
              <a:buFontTx/>
              <a:buChar char="-"/>
            </a:pPr>
            <a:r>
              <a:rPr lang="en-US" sz="2000">
                <a:cs typeface="ヒラギノ角ゴ Pro W3" charset="-128"/>
              </a:rPr>
              <a:t> Proper treatment of the landscape can keep this carbon in place </a:t>
            </a:r>
            <a:r>
              <a:rPr lang="en-US" sz="2000" i="1">
                <a:cs typeface="ヒラギノ角ゴ Pro W3" charset="-128"/>
              </a:rPr>
              <a:t>(sequestration)</a:t>
            </a:r>
          </a:p>
          <a:p>
            <a:pPr marL="0" indent="0" eaLnBrk="1" hangingPunct="1">
              <a:buFontTx/>
              <a:buChar char="-"/>
            </a:pPr>
            <a:r>
              <a:rPr lang="en-US" sz="2000">
                <a:cs typeface="ヒラギノ角ゴ Pro W3" charset="-128"/>
              </a:rPr>
              <a:t> Proper treatment of the landscape can be designed to store/accumulate/sequester more carbon over time</a:t>
            </a:r>
          </a:p>
          <a:p>
            <a:pPr marL="0" indent="0" eaLnBrk="1" hangingPunct="1">
              <a:buFontTx/>
              <a:buChar char="-"/>
            </a:pPr>
            <a:r>
              <a:rPr lang="en-US" sz="2000">
                <a:cs typeface="ヒラギノ角ゴ Pro W3" charset="-128"/>
              </a:rPr>
              <a:t> Verify landscape design type with your </a:t>
            </a:r>
            <a:r>
              <a:rPr lang="en-US" sz="2000" i="1">
                <a:cs typeface="ヒラギノ角ゴ Pro W3" charset="-128"/>
              </a:rPr>
              <a:t>eco-region</a:t>
            </a:r>
            <a:r>
              <a:rPr lang="en-US" sz="2000">
                <a:cs typeface="ヒラギノ角ゴ Pro W3" charset="-128"/>
              </a:rPr>
              <a:t> – use of indigenous plant material requires less maintenance/water – healthy plants absorb more CO</a:t>
            </a:r>
            <a:r>
              <a:rPr lang="en-US" sz="2000" baseline="-25000">
                <a:cs typeface="ヒラギノ角ゴ Pro W3" charset="-128"/>
              </a:rPr>
              <a:t>2</a:t>
            </a:r>
          </a:p>
          <a:p>
            <a:pPr marL="0" indent="0" eaLnBrk="1" hangingPunct="1">
              <a:buFontTx/>
              <a:buChar char="-"/>
            </a:pPr>
            <a:r>
              <a:rPr lang="en-US" sz="2000">
                <a:cs typeface="ヒラギノ角ゴ Pro W3" charset="-128"/>
              </a:rPr>
              <a:t> Possible to use the natural ecosystems on your site to assist in lowering the carbon footprint of your project</a:t>
            </a:r>
            <a:endParaRPr lang="en-US" sz="2000">
              <a:solidFill>
                <a:schemeClr val="tx1"/>
              </a:solidFill>
              <a:cs typeface="ヒラギノ角ゴ Pro W3" charset="-128"/>
            </a:endParaRPr>
          </a:p>
        </p:txBody>
      </p:sp>
      <p:pic>
        <p:nvPicPr>
          <p:cNvPr id="88069" name="Picture 4" descr="DSCN1510_resize"/>
          <p:cNvPicPr>
            <a:picLocks noChangeAspect="1" noChangeArrowheads="1"/>
          </p:cNvPicPr>
          <p:nvPr/>
        </p:nvPicPr>
        <p:blipFill>
          <a:blip r:embed="rId3" cstate="print"/>
          <a:srcRect/>
          <a:stretch>
            <a:fillRect/>
          </a:stretch>
        </p:blipFill>
        <p:spPr bwMode="auto">
          <a:xfrm>
            <a:off x="6477000" y="2895600"/>
            <a:ext cx="2019300" cy="2690813"/>
          </a:xfrm>
          <a:prstGeom prst="rect">
            <a:avLst/>
          </a:prstGeom>
          <a:noFill/>
          <a:ln w="9525">
            <a:noFill/>
            <a:miter lim="800000"/>
            <a:headEnd/>
            <a:tailEnd/>
          </a:ln>
        </p:spPr>
      </p:pic>
      <p:sp>
        <p:nvSpPr>
          <p:cNvPr id="88070" name="Text Box 6"/>
          <p:cNvSpPr txBox="1">
            <a:spLocks noChangeArrowheads="1"/>
          </p:cNvSpPr>
          <p:nvPr/>
        </p:nvSpPr>
        <p:spPr bwMode="auto">
          <a:xfrm>
            <a:off x="6400800" y="5562600"/>
            <a:ext cx="2133600" cy="639763"/>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200" b="1">
                <a:ea typeface="ヒラギノ角ゴ Pro W3" charset="-128"/>
                <a:cs typeface="ヒラギノ角ゴ Pro W3" charset="-128"/>
              </a:rPr>
              <a:t>The natural site is preserved at IslandWood, Bainbridge Island.</a:t>
            </a:r>
          </a:p>
        </p:txBody>
      </p:sp>
      <p:pic>
        <p:nvPicPr>
          <p:cNvPr id="88071" name="Picture 7" descr="DSCN1218_resize"/>
          <p:cNvPicPr>
            <a:picLocks noChangeAspect="1" noChangeArrowheads="1"/>
          </p:cNvPicPr>
          <p:nvPr/>
        </p:nvPicPr>
        <p:blipFill>
          <a:blip r:embed="rId4" cstate="print"/>
          <a:srcRect/>
          <a:stretch>
            <a:fillRect/>
          </a:stretch>
        </p:blipFill>
        <p:spPr bwMode="auto">
          <a:xfrm>
            <a:off x="6477000" y="1257300"/>
            <a:ext cx="1981200" cy="1485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 calcmode="lin" valueType="num">
                                      <p:cBhvr additive="base">
                                        <p:cTn id="7" dur="500" fill="hold"/>
                                        <p:tgtEl>
                                          <p:spTgt spid="1259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5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5955">
                                            <p:txEl>
                                              <p:pRg st="1" end="1"/>
                                            </p:txEl>
                                          </p:spTgt>
                                        </p:tgtEl>
                                        <p:attrNameLst>
                                          <p:attrName>style.visibility</p:attrName>
                                        </p:attrNameLst>
                                      </p:cBhvr>
                                      <p:to>
                                        <p:strVal val="visible"/>
                                      </p:to>
                                    </p:set>
                                    <p:anim calcmode="lin" valueType="num">
                                      <p:cBhvr additive="base">
                                        <p:cTn id="13" dur="500" fill="hold"/>
                                        <p:tgtEl>
                                          <p:spTgt spid="12595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5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25955">
                                            <p:txEl>
                                              <p:pRg st="2" end="2"/>
                                            </p:txEl>
                                          </p:spTgt>
                                        </p:tgtEl>
                                        <p:attrNameLst>
                                          <p:attrName>style.visibility</p:attrName>
                                        </p:attrNameLst>
                                      </p:cBhvr>
                                      <p:to>
                                        <p:strVal val="visible"/>
                                      </p:to>
                                    </p:set>
                                    <p:anim calcmode="lin" valueType="num">
                                      <p:cBhvr additive="base">
                                        <p:cTn id="19" dur="500" fill="hold"/>
                                        <p:tgtEl>
                                          <p:spTgt spid="12595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5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25955">
                                            <p:txEl>
                                              <p:pRg st="3" end="3"/>
                                            </p:txEl>
                                          </p:spTgt>
                                        </p:tgtEl>
                                        <p:attrNameLst>
                                          <p:attrName>style.visibility</p:attrName>
                                        </p:attrNameLst>
                                      </p:cBhvr>
                                      <p:to>
                                        <p:strVal val="visible"/>
                                      </p:to>
                                    </p:set>
                                    <p:anim calcmode="lin" valueType="num">
                                      <p:cBhvr additive="base">
                                        <p:cTn id="25" dur="500" fill="hold"/>
                                        <p:tgtEl>
                                          <p:spTgt spid="12595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25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5955">
                                            <p:txEl>
                                              <p:pRg st="4" end="4"/>
                                            </p:txEl>
                                          </p:spTgt>
                                        </p:tgtEl>
                                        <p:attrNameLst>
                                          <p:attrName>style.visibility</p:attrName>
                                        </p:attrNameLst>
                                      </p:cBhvr>
                                      <p:to>
                                        <p:strVal val="visible"/>
                                      </p:to>
                                    </p:set>
                                    <p:anim calcmode="lin" valueType="num">
                                      <p:cBhvr additive="base">
                                        <p:cTn id="31" dur="5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59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1"/>
          <p:cNvSpPr>
            <a:spLocks noChangeArrowheads="1"/>
          </p:cNvSpPr>
          <p:nvPr/>
        </p:nvSpPr>
        <p:spPr bwMode="auto">
          <a:xfrm>
            <a:off x="6324600" y="1295400"/>
            <a:ext cx="2438400" cy="4953000"/>
          </a:xfrm>
          <a:prstGeom prst="rect">
            <a:avLst/>
          </a:prstGeom>
          <a:solidFill>
            <a:srgbClr val="29D033"/>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90115" name="Rectangle 2"/>
          <p:cNvSpPr>
            <a:spLocks noGrp="1" noChangeArrowheads="1"/>
          </p:cNvSpPr>
          <p:nvPr>
            <p:ph type="title"/>
          </p:nvPr>
        </p:nvSpPr>
        <p:spPr/>
        <p:txBody>
          <a:bodyPr/>
          <a:lstStyle/>
          <a:p>
            <a:pPr eaLnBrk="1" hangingPunct="1"/>
            <a:r>
              <a:rPr lang="en-US" b="0">
                <a:solidFill>
                  <a:srgbClr val="29D033"/>
                </a:solidFill>
                <a:cs typeface="ヒラギノ角ゴ Pro W3" charset="-128"/>
              </a:rPr>
              <a:t>Buildings can help to sequester carbon.</a:t>
            </a:r>
          </a:p>
        </p:txBody>
      </p:sp>
      <p:sp>
        <p:nvSpPr>
          <p:cNvPr id="130051" name="Rectangle 3"/>
          <p:cNvSpPr>
            <a:spLocks noGrp="1" noChangeArrowheads="1"/>
          </p:cNvSpPr>
          <p:nvPr>
            <p:ph type="body" idx="1"/>
          </p:nvPr>
        </p:nvSpPr>
        <p:spPr>
          <a:xfrm>
            <a:off x="1295400" y="1295400"/>
            <a:ext cx="4800600" cy="4724400"/>
          </a:xfrm>
        </p:spPr>
        <p:txBody>
          <a:bodyPr/>
          <a:lstStyle/>
          <a:p>
            <a:pPr marL="0" indent="0" eaLnBrk="1" hangingPunct="1">
              <a:buFontTx/>
              <a:buChar char="-"/>
            </a:pPr>
            <a:r>
              <a:rPr lang="en-US" sz="2000">
                <a:cs typeface="ヒラギノ角ゴ Pro W3" charset="-128"/>
              </a:rPr>
              <a:t> The materials that you choose can help to reduce your carbon footprint. </a:t>
            </a:r>
          </a:p>
          <a:p>
            <a:pPr marL="0" indent="0" eaLnBrk="1" hangingPunct="1">
              <a:buFontTx/>
              <a:buChar char="-"/>
            </a:pPr>
            <a:r>
              <a:rPr lang="en-US" sz="2000">
                <a:cs typeface="ヒラギノ角ゴ Pro W3" charset="-128"/>
              </a:rPr>
              <a:t> Wood from certified renewable sources, wood harvested from your property, or wood salvaged from demolition and saved from the landfill can often be considered net carbon sinks.</a:t>
            </a:r>
          </a:p>
          <a:p>
            <a:pPr marL="0" indent="0" eaLnBrk="1" hangingPunct="1">
              <a:buFontTx/>
              <a:buChar char="-"/>
            </a:pPr>
            <a:r>
              <a:rPr lang="en-US" sz="2000">
                <a:cs typeface="ヒラギノ角ゴ Pro W3" charset="-128"/>
              </a:rPr>
              <a:t> Planting new trees can help to compensate for the carbon released during essential material transport</a:t>
            </a:r>
          </a:p>
          <a:p>
            <a:pPr marL="0" indent="0" eaLnBrk="1" hangingPunct="1">
              <a:buFontTx/>
              <a:buChar char="-"/>
            </a:pPr>
            <a:r>
              <a:rPr lang="en-US" sz="2000">
                <a:cs typeface="ヒラギノ角ゴ Pro W3" charset="-128"/>
              </a:rPr>
              <a:t> Incorporating </a:t>
            </a:r>
            <a:r>
              <a:rPr lang="en-US" sz="2000" i="1">
                <a:cs typeface="ヒラギノ角ゴ Pro W3" charset="-128"/>
              </a:rPr>
              <a:t>green roofs</a:t>
            </a:r>
            <a:r>
              <a:rPr lang="en-US" sz="2000">
                <a:cs typeface="ヒラギノ角ゴ Pro W3" charset="-128"/>
              </a:rPr>
              <a:t> and </a:t>
            </a:r>
            <a:r>
              <a:rPr lang="en-US" sz="2000" i="1">
                <a:cs typeface="ヒラギノ角ゴ Pro W3" charset="-128"/>
              </a:rPr>
              <a:t>living walls</a:t>
            </a:r>
            <a:r>
              <a:rPr lang="en-US" sz="2000">
                <a:cs typeface="ヒラギノ角ゴ Pro W3" charset="-128"/>
              </a:rPr>
              <a:t> can assist in carbon sequestration</a:t>
            </a:r>
          </a:p>
          <a:p>
            <a:pPr marL="0" indent="0" eaLnBrk="1" hangingPunct="1"/>
            <a:endParaRPr lang="en-US" sz="2000">
              <a:cs typeface="ヒラギノ角ゴ Pro W3" charset="-128"/>
            </a:endParaRPr>
          </a:p>
          <a:p>
            <a:pPr marL="0" indent="0" eaLnBrk="1" hangingPunct="1"/>
            <a:endParaRPr lang="en-US" sz="2000">
              <a:cs typeface="ヒラギノ角ゴ Pro W3" charset="-128"/>
            </a:endParaRPr>
          </a:p>
        </p:txBody>
      </p:sp>
      <p:pic>
        <p:nvPicPr>
          <p:cNvPr id="90117" name="Picture 6" descr="DSCN1022_resize"/>
          <p:cNvPicPr>
            <a:picLocks noChangeAspect="1" noChangeArrowheads="1"/>
          </p:cNvPicPr>
          <p:nvPr/>
        </p:nvPicPr>
        <p:blipFill>
          <a:blip r:embed="rId3" cstate="print"/>
          <a:srcRect/>
          <a:stretch>
            <a:fillRect/>
          </a:stretch>
        </p:blipFill>
        <p:spPr bwMode="auto">
          <a:xfrm>
            <a:off x="6400800" y="1371600"/>
            <a:ext cx="2286000" cy="1714500"/>
          </a:xfrm>
          <a:prstGeom prst="rect">
            <a:avLst/>
          </a:prstGeom>
          <a:noFill/>
          <a:ln w="9525">
            <a:noFill/>
            <a:miter lim="800000"/>
            <a:headEnd/>
            <a:tailEnd/>
          </a:ln>
        </p:spPr>
      </p:pic>
      <p:pic>
        <p:nvPicPr>
          <p:cNvPr id="90118" name="Picture 7" descr="vpl2666"/>
          <p:cNvPicPr>
            <a:picLocks noChangeAspect="1" noChangeArrowheads="1"/>
          </p:cNvPicPr>
          <p:nvPr/>
        </p:nvPicPr>
        <p:blipFill>
          <a:blip r:embed="rId4" cstate="print"/>
          <a:srcRect/>
          <a:stretch>
            <a:fillRect/>
          </a:stretch>
        </p:blipFill>
        <p:spPr bwMode="auto">
          <a:xfrm>
            <a:off x="6400800" y="4121150"/>
            <a:ext cx="2286000" cy="1517650"/>
          </a:xfrm>
          <a:prstGeom prst="rect">
            <a:avLst/>
          </a:prstGeom>
          <a:noFill/>
          <a:ln w="9525">
            <a:noFill/>
            <a:miter lim="800000"/>
            <a:headEnd/>
            <a:tailEnd/>
          </a:ln>
        </p:spPr>
      </p:pic>
      <p:sp>
        <p:nvSpPr>
          <p:cNvPr id="90119" name="Text Box 9"/>
          <p:cNvSpPr txBox="1">
            <a:spLocks noChangeArrowheads="1"/>
          </p:cNvSpPr>
          <p:nvPr/>
        </p:nvSpPr>
        <p:spPr bwMode="auto">
          <a:xfrm>
            <a:off x="6324600" y="3048000"/>
            <a:ext cx="2209800" cy="7302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Green roof at White Rock Operations Center, White Rock, B.C.</a:t>
            </a:r>
          </a:p>
        </p:txBody>
      </p:sp>
      <p:sp>
        <p:nvSpPr>
          <p:cNvPr id="90120" name="Text Box 10"/>
          <p:cNvSpPr txBox="1">
            <a:spLocks noChangeArrowheads="1"/>
          </p:cNvSpPr>
          <p:nvPr/>
        </p:nvSpPr>
        <p:spPr bwMode="auto">
          <a:xfrm>
            <a:off x="6324600" y="5638800"/>
            <a:ext cx="2209800" cy="51752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Green roof at Vancouver Public Library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 calcmode="lin" valueType="num">
                                      <p:cBhvr additive="base">
                                        <p:cTn id="7" dur="500" fill="hold"/>
                                        <p:tgtEl>
                                          <p:spTgt spid="1300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00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30051">
                                            <p:txEl>
                                              <p:pRg st="1" end="1"/>
                                            </p:txEl>
                                          </p:spTgt>
                                        </p:tgtEl>
                                        <p:attrNameLst>
                                          <p:attrName>style.visibility</p:attrName>
                                        </p:attrNameLst>
                                      </p:cBhvr>
                                      <p:to>
                                        <p:strVal val="visible"/>
                                      </p:to>
                                    </p:set>
                                    <p:anim calcmode="lin" valueType="num">
                                      <p:cBhvr additive="base">
                                        <p:cTn id="13" dur="500" fill="hold"/>
                                        <p:tgtEl>
                                          <p:spTgt spid="13005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00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30051">
                                            <p:txEl>
                                              <p:pRg st="2" end="2"/>
                                            </p:txEl>
                                          </p:spTgt>
                                        </p:tgtEl>
                                        <p:attrNameLst>
                                          <p:attrName>style.visibility</p:attrName>
                                        </p:attrNameLst>
                                      </p:cBhvr>
                                      <p:to>
                                        <p:strVal val="visible"/>
                                      </p:to>
                                    </p:set>
                                    <p:anim calcmode="lin" valueType="num">
                                      <p:cBhvr additive="base">
                                        <p:cTn id="19" dur="500" fill="hold"/>
                                        <p:tgtEl>
                                          <p:spTgt spid="13005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00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0051">
                                            <p:txEl>
                                              <p:pRg st="3" end="3"/>
                                            </p:txEl>
                                          </p:spTgt>
                                        </p:tgtEl>
                                        <p:attrNameLst>
                                          <p:attrName>style.visibility</p:attrName>
                                        </p:attrNameLst>
                                      </p:cBhvr>
                                      <p:to>
                                        <p:strVal val="visible"/>
                                      </p:to>
                                    </p:set>
                                    <p:anim calcmode="lin" valueType="num">
                                      <p:cBhvr additive="base">
                                        <p:cTn id="25" dur="500" fill="hold"/>
                                        <p:tgtEl>
                                          <p:spTgt spid="1300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00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2"/>
          <p:cNvSpPr>
            <a:spLocks noChangeArrowheads="1"/>
          </p:cNvSpPr>
          <p:nvPr/>
        </p:nvSpPr>
        <p:spPr bwMode="auto">
          <a:xfrm>
            <a:off x="6324600" y="533400"/>
            <a:ext cx="2438400" cy="5943600"/>
          </a:xfrm>
          <a:prstGeom prst="rect">
            <a:avLst/>
          </a:prstGeom>
          <a:solidFill>
            <a:srgbClr val="29D033"/>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92163" name="Rectangle 2"/>
          <p:cNvSpPr>
            <a:spLocks noGrp="1" noChangeArrowheads="1"/>
          </p:cNvSpPr>
          <p:nvPr>
            <p:ph type="title"/>
          </p:nvPr>
        </p:nvSpPr>
        <p:spPr/>
        <p:txBody>
          <a:bodyPr/>
          <a:lstStyle/>
          <a:p>
            <a:pPr eaLnBrk="1" hangingPunct="1"/>
            <a:r>
              <a:rPr lang="en-US" b="0">
                <a:solidFill>
                  <a:srgbClr val="29D033"/>
                </a:solidFill>
                <a:cs typeface="ヒラギノ角ゴ Pro W3" charset="-128"/>
              </a:rPr>
              <a:t>Reuse to reduce impact.</a:t>
            </a:r>
          </a:p>
        </p:txBody>
      </p:sp>
      <p:sp>
        <p:nvSpPr>
          <p:cNvPr id="134147" name="Rectangle 3"/>
          <p:cNvSpPr>
            <a:spLocks noGrp="1" noChangeArrowheads="1"/>
          </p:cNvSpPr>
          <p:nvPr>
            <p:ph type="body" idx="1"/>
          </p:nvPr>
        </p:nvSpPr>
        <p:spPr>
          <a:xfrm>
            <a:off x="1295400" y="1295400"/>
            <a:ext cx="4876800" cy="4724400"/>
          </a:xfrm>
        </p:spPr>
        <p:txBody>
          <a:bodyPr/>
          <a:lstStyle/>
          <a:p>
            <a:pPr marL="0" indent="0" eaLnBrk="1" hangingPunct="1">
              <a:buFontTx/>
              <a:buChar char="-"/>
            </a:pPr>
            <a:r>
              <a:rPr lang="en-US" sz="2000">
                <a:solidFill>
                  <a:schemeClr val="tx1"/>
                </a:solidFill>
                <a:cs typeface="ヒラギノ角ゴ Pro W3" charset="-128"/>
              </a:rPr>
              <a:t> </a:t>
            </a:r>
            <a:r>
              <a:rPr lang="en-US" sz="2000">
                <a:solidFill>
                  <a:schemeClr val="bg2"/>
                </a:solidFill>
                <a:cs typeface="ヒラギノ角ゴ Pro W3" charset="-128"/>
              </a:rPr>
              <a:t>Reuse of a building, part of a building or elements reduces the carbon impact by avoidance of using new materials. </a:t>
            </a:r>
          </a:p>
          <a:p>
            <a:pPr marL="0" indent="0" eaLnBrk="1" hangingPunct="1">
              <a:buFontTx/>
              <a:buChar char="-"/>
            </a:pPr>
            <a:r>
              <a:rPr lang="en-US" sz="2000">
                <a:solidFill>
                  <a:schemeClr val="bg2"/>
                </a:solidFill>
                <a:cs typeface="ヒラギノ角ゴ Pro W3" charset="-128"/>
              </a:rPr>
              <a:t> Make the changes necessary to improve the operational carbon footprint of an old building, before building new. </a:t>
            </a:r>
          </a:p>
          <a:p>
            <a:pPr marL="0" indent="0" eaLnBrk="1" hangingPunct="1">
              <a:buFontTx/>
              <a:buChar char="-"/>
            </a:pPr>
            <a:r>
              <a:rPr lang="en-US" sz="2000">
                <a:solidFill>
                  <a:schemeClr val="bg2"/>
                </a:solidFill>
                <a:cs typeface="ヒラギノ角ゴ Pro W3" charset="-128"/>
              </a:rPr>
              <a:t> Is there an existing building or Brownfield site that suits your needs? </a:t>
            </a:r>
          </a:p>
          <a:p>
            <a:pPr marL="0" indent="0" eaLnBrk="1" hangingPunct="1">
              <a:buFontTx/>
              <a:buChar char="-"/>
            </a:pPr>
            <a:r>
              <a:rPr lang="en-US" sz="2000">
                <a:solidFill>
                  <a:schemeClr val="bg2"/>
                </a:solidFill>
                <a:cs typeface="ヒラギノ角ゴ Pro W3" charset="-128"/>
              </a:rPr>
              <a:t> Can you adapt a building or site with minimal change?</a:t>
            </a:r>
          </a:p>
          <a:p>
            <a:pPr marL="0" indent="0" eaLnBrk="1" hangingPunct="1">
              <a:buFontTx/>
              <a:buChar char="-"/>
            </a:pPr>
            <a:r>
              <a:rPr lang="en-US" sz="2000">
                <a:solidFill>
                  <a:schemeClr val="bg2"/>
                </a:solidFill>
                <a:cs typeface="ヒラギノ角ゴ Pro W3" charset="-128"/>
              </a:rPr>
              <a:t> Design for disassembly (Dfd) and eventual reuse to offset future carbon use</a:t>
            </a:r>
          </a:p>
          <a:p>
            <a:pPr marL="0" indent="0" eaLnBrk="1" hangingPunct="1"/>
            <a:endParaRPr lang="en-US" sz="2000">
              <a:solidFill>
                <a:schemeClr val="bg2"/>
              </a:solidFill>
              <a:cs typeface="ヒラギノ角ゴ Pro W3" charset="-128"/>
            </a:endParaRPr>
          </a:p>
        </p:txBody>
      </p:sp>
      <p:pic>
        <p:nvPicPr>
          <p:cNvPr id="92165" name="Picture 7" descr="burrow2-300"/>
          <p:cNvPicPr>
            <a:picLocks noChangeAspect="1" noChangeArrowheads="1"/>
          </p:cNvPicPr>
          <p:nvPr/>
        </p:nvPicPr>
        <p:blipFill>
          <a:blip r:embed="rId3" cstate="print"/>
          <a:srcRect/>
          <a:stretch>
            <a:fillRect/>
          </a:stretch>
        </p:blipFill>
        <p:spPr bwMode="auto">
          <a:xfrm>
            <a:off x="6400800" y="3200400"/>
            <a:ext cx="2311400" cy="1733550"/>
          </a:xfrm>
          <a:prstGeom prst="rect">
            <a:avLst/>
          </a:prstGeom>
          <a:noFill/>
          <a:ln w="9525">
            <a:noFill/>
            <a:miter lim="800000"/>
            <a:headEnd/>
            <a:tailEnd/>
          </a:ln>
        </p:spPr>
      </p:pic>
      <p:sp>
        <p:nvSpPr>
          <p:cNvPr id="92166" name="Text Box 8"/>
          <p:cNvSpPr txBox="1">
            <a:spLocks noChangeArrowheads="1"/>
          </p:cNvSpPr>
          <p:nvPr/>
        </p:nvSpPr>
        <p:spPr bwMode="auto">
          <a:xfrm>
            <a:off x="6324600" y="4953000"/>
            <a:ext cx="2514600" cy="136842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All of the wood cladding at the YMCA Environmental Learning Center, Paradise Lake, Ontario was salvaged from the demolition of an existing building.</a:t>
            </a:r>
          </a:p>
        </p:txBody>
      </p:sp>
      <p:sp>
        <p:nvSpPr>
          <p:cNvPr id="92167" name="Text Box 11"/>
          <p:cNvSpPr txBox="1">
            <a:spLocks noChangeArrowheads="1"/>
          </p:cNvSpPr>
          <p:nvPr/>
        </p:nvSpPr>
        <p:spPr bwMode="auto">
          <a:xfrm>
            <a:off x="6324600" y="2057400"/>
            <a:ext cx="2514600" cy="9429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400">
                <a:ea typeface="ヒラギノ角ゴ Pro W3" charset="-128"/>
                <a:cs typeface="ヒラギノ角ゴ Pro W3" charset="-128"/>
              </a:rPr>
              <a:t>The School of Architecture at Waterloo is a reused factory on a remediated Brownfield site.</a:t>
            </a:r>
          </a:p>
        </p:txBody>
      </p:sp>
      <p:pic>
        <p:nvPicPr>
          <p:cNvPr id="92168" name="Picture 13" descr="architecture "/>
          <p:cNvPicPr>
            <a:picLocks noChangeAspect="1" noChangeArrowheads="1"/>
          </p:cNvPicPr>
          <p:nvPr/>
        </p:nvPicPr>
        <p:blipFill>
          <a:blip r:embed="rId4" cstate="print"/>
          <a:srcRect/>
          <a:stretch>
            <a:fillRect/>
          </a:stretch>
        </p:blipFill>
        <p:spPr bwMode="auto">
          <a:xfrm>
            <a:off x="6400800" y="609600"/>
            <a:ext cx="2311400" cy="1441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anim calcmode="lin" valueType="num">
                                      <p:cBhvr additive="base">
                                        <p:cTn id="7" dur="500" fill="hold"/>
                                        <p:tgtEl>
                                          <p:spTgt spid="1341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4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34147">
                                            <p:txEl>
                                              <p:pRg st="1" end="1"/>
                                            </p:txEl>
                                          </p:spTgt>
                                        </p:tgtEl>
                                        <p:attrNameLst>
                                          <p:attrName>style.visibility</p:attrName>
                                        </p:attrNameLst>
                                      </p:cBhvr>
                                      <p:to>
                                        <p:strVal val="visible"/>
                                      </p:to>
                                    </p:set>
                                    <p:anim calcmode="lin" valueType="num">
                                      <p:cBhvr additive="base">
                                        <p:cTn id="13" dur="500" fill="hold"/>
                                        <p:tgtEl>
                                          <p:spTgt spid="1341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41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34147">
                                            <p:txEl>
                                              <p:pRg st="2" end="2"/>
                                            </p:txEl>
                                          </p:spTgt>
                                        </p:tgtEl>
                                        <p:attrNameLst>
                                          <p:attrName>style.visibility</p:attrName>
                                        </p:attrNameLst>
                                      </p:cBhvr>
                                      <p:to>
                                        <p:strVal val="visible"/>
                                      </p:to>
                                    </p:set>
                                    <p:anim calcmode="lin" valueType="num">
                                      <p:cBhvr additive="base">
                                        <p:cTn id="19" dur="500" fill="hold"/>
                                        <p:tgtEl>
                                          <p:spTgt spid="13414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41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34147">
                                            <p:txEl>
                                              <p:pRg st="3" end="3"/>
                                            </p:txEl>
                                          </p:spTgt>
                                        </p:tgtEl>
                                        <p:attrNameLst>
                                          <p:attrName>style.visibility</p:attrName>
                                        </p:attrNameLst>
                                      </p:cBhvr>
                                      <p:to>
                                        <p:strVal val="visible"/>
                                      </p:to>
                                    </p:set>
                                    <p:anim calcmode="lin" valueType="num">
                                      <p:cBhvr additive="base">
                                        <p:cTn id="25" dur="500" fill="hold"/>
                                        <p:tgtEl>
                                          <p:spTgt spid="13414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341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4147">
                                            <p:txEl>
                                              <p:pRg st="4" end="4"/>
                                            </p:txEl>
                                          </p:spTgt>
                                        </p:tgtEl>
                                        <p:attrNameLst>
                                          <p:attrName>style.visibility</p:attrName>
                                        </p:attrNameLst>
                                      </p:cBhvr>
                                      <p:to>
                                        <p:strVal val="visible"/>
                                      </p:to>
                                    </p:set>
                                    <p:anim calcmode="lin" valueType="num">
                                      <p:cBhvr additive="base">
                                        <p:cTn id="31" dur="500" fill="hold"/>
                                        <p:tgtEl>
                                          <p:spTgt spid="1341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41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295400" y="381000"/>
            <a:ext cx="7848600" cy="838200"/>
          </a:xfrm>
          <a:solidFill>
            <a:schemeClr val="tx1"/>
          </a:solidFill>
        </p:spPr>
        <p:txBody>
          <a:bodyPr/>
          <a:lstStyle/>
          <a:p>
            <a:pPr eaLnBrk="1" hangingPunct="1">
              <a:defRPr/>
            </a:pPr>
            <a:r>
              <a:rPr lang="en-US" dirty="0" smtClean="0">
                <a:solidFill>
                  <a:schemeClr val="bg2">
                    <a:lumMod val="40000"/>
                    <a:lumOff val="60000"/>
                  </a:schemeClr>
                </a:solidFill>
                <a:cs typeface="+mj-cs"/>
              </a:rPr>
              <a:t>Towards Zero Energy \ Zero Carbon:</a:t>
            </a:r>
          </a:p>
        </p:txBody>
      </p:sp>
      <p:pic>
        <p:nvPicPr>
          <p:cNvPr id="94211" name="Picture 20" descr="DSCN0017_2"/>
          <p:cNvPicPr>
            <a:picLocks noChangeAspect="1" noChangeArrowheads="1"/>
          </p:cNvPicPr>
          <p:nvPr/>
        </p:nvPicPr>
        <p:blipFill>
          <a:blip r:embed="rId3" cstate="print"/>
          <a:srcRect/>
          <a:stretch>
            <a:fillRect/>
          </a:stretch>
        </p:blipFill>
        <p:spPr bwMode="auto">
          <a:xfrm>
            <a:off x="1524000" y="1524000"/>
            <a:ext cx="2544763" cy="1908175"/>
          </a:xfrm>
          <a:prstGeom prst="rect">
            <a:avLst/>
          </a:prstGeom>
          <a:noFill/>
          <a:ln w="9525">
            <a:noFill/>
            <a:miter lim="800000"/>
            <a:headEnd/>
            <a:tailEnd/>
          </a:ln>
        </p:spPr>
      </p:pic>
      <p:pic>
        <p:nvPicPr>
          <p:cNvPr id="94212" name="Picture 21" descr="jubilee1"/>
          <p:cNvPicPr>
            <a:picLocks noChangeAspect="1" noChangeArrowheads="1"/>
          </p:cNvPicPr>
          <p:nvPr/>
        </p:nvPicPr>
        <p:blipFill>
          <a:blip r:embed="rId4" cstate="print"/>
          <a:srcRect/>
          <a:stretch>
            <a:fillRect/>
          </a:stretch>
        </p:blipFill>
        <p:spPr bwMode="auto">
          <a:xfrm>
            <a:off x="3657600" y="2895600"/>
            <a:ext cx="2590800" cy="1885950"/>
          </a:xfrm>
          <a:prstGeom prst="rect">
            <a:avLst/>
          </a:prstGeom>
          <a:noFill/>
          <a:ln w="9525">
            <a:noFill/>
            <a:miter lim="800000"/>
            <a:headEnd/>
            <a:tailEnd/>
          </a:ln>
        </p:spPr>
      </p:pic>
      <p:sp>
        <p:nvSpPr>
          <p:cNvPr id="94213" name="Text Box 24"/>
          <p:cNvSpPr txBox="1">
            <a:spLocks noChangeArrowheads="1"/>
          </p:cNvSpPr>
          <p:nvPr/>
        </p:nvSpPr>
        <p:spPr bwMode="auto">
          <a:xfrm>
            <a:off x="1524000" y="3429000"/>
            <a:ext cx="855663" cy="304800"/>
          </a:xfrm>
          <a:prstGeom prst="rect">
            <a:avLst/>
          </a:prstGeom>
          <a:noFill/>
          <a:ln w="9525">
            <a:noFill/>
            <a:miter lim="800000"/>
            <a:headEnd/>
            <a:tailEnd/>
          </a:ln>
        </p:spPr>
        <p:txBody>
          <a:bodyPr wrap="none">
            <a:prstTxWarp prst="textNoShape">
              <a:avLst/>
            </a:prstTxWarp>
            <a:spAutoFit/>
          </a:bodyPr>
          <a:lstStyle/>
          <a:p>
            <a:pPr eaLnBrk="0" hangingPunct="0"/>
            <a:r>
              <a:rPr lang="en-US" sz="1400">
                <a:ea typeface="ヒラギノ角ゴ Pro W3" charset="-128"/>
                <a:cs typeface="ヒラギノ角ゴ Pro W3" charset="-128"/>
              </a:rPr>
              <a:t>BEDZed</a:t>
            </a:r>
          </a:p>
        </p:txBody>
      </p:sp>
      <p:sp>
        <p:nvSpPr>
          <p:cNvPr id="94214" name="Text Box 27"/>
          <p:cNvSpPr txBox="1">
            <a:spLocks noChangeArrowheads="1"/>
          </p:cNvSpPr>
          <p:nvPr/>
        </p:nvSpPr>
        <p:spPr bwMode="auto">
          <a:xfrm>
            <a:off x="3657600" y="4800600"/>
            <a:ext cx="1268413" cy="304800"/>
          </a:xfrm>
          <a:prstGeom prst="rect">
            <a:avLst/>
          </a:prstGeom>
          <a:noFill/>
          <a:ln w="9525">
            <a:noFill/>
            <a:miter lim="800000"/>
            <a:headEnd/>
            <a:tailEnd/>
          </a:ln>
        </p:spPr>
        <p:txBody>
          <a:bodyPr wrap="none">
            <a:prstTxWarp prst="textNoShape">
              <a:avLst/>
            </a:prstTxWarp>
            <a:spAutoFit/>
          </a:bodyPr>
          <a:lstStyle/>
          <a:p>
            <a:pPr eaLnBrk="0" hangingPunct="0"/>
            <a:r>
              <a:rPr lang="en-US" sz="1400">
                <a:ea typeface="ヒラギノ角ゴ Pro W3" charset="-128"/>
                <a:cs typeface="ヒラギノ角ゴ Pro W3" charset="-128"/>
              </a:rPr>
              <a:t>Jubilee Wharf</a:t>
            </a:r>
          </a:p>
        </p:txBody>
      </p:sp>
      <p:sp>
        <p:nvSpPr>
          <p:cNvPr id="94215" name="Text Box 28"/>
          <p:cNvSpPr txBox="1">
            <a:spLocks noChangeArrowheads="1"/>
          </p:cNvSpPr>
          <p:nvPr/>
        </p:nvSpPr>
        <p:spPr bwMode="auto">
          <a:xfrm>
            <a:off x="5867400" y="6324600"/>
            <a:ext cx="2443163" cy="307975"/>
          </a:xfrm>
          <a:prstGeom prst="rect">
            <a:avLst/>
          </a:prstGeom>
          <a:noFill/>
          <a:ln w="9525">
            <a:noFill/>
            <a:miter lim="800000"/>
            <a:headEnd/>
            <a:tailEnd/>
          </a:ln>
        </p:spPr>
        <p:txBody>
          <a:bodyPr wrap="none">
            <a:prstTxWarp prst="textNoShape">
              <a:avLst/>
            </a:prstTxWarp>
            <a:spAutoFit/>
          </a:bodyPr>
          <a:lstStyle/>
          <a:p>
            <a:pPr algn="r" eaLnBrk="0" hangingPunct="0"/>
            <a:r>
              <a:rPr lang="en-US" sz="1400">
                <a:ea typeface="ヒラギノ角ゴ Pro W3" charset="-128"/>
                <a:cs typeface="ヒラギノ角ゴ Pro W3" charset="-128"/>
              </a:rPr>
              <a:t>Aldo Leopold Legacy Center</a:t>
            </a:r>
          </a:p>
        </p:txBody>
      </p:sp>
      <p:pic>
        <p:nvPicPr>
          <p:cNvPr id="94216" name="Picture 11" descr="DSC_9511_resize.JPG"/>
          <p:cNvPicPr>
            <a:picLocks noChangeAspect="1"/>
          </p:cNvPicPr>
          <p:nvPr/>
        </p:nvPicPr>
        <p:blipFill>
          <a:blip r:embed="rId5" cstate="print"/>
          <a:srcRect/>
          <a:stretch>
            <a:fillRect/>
          </a:stretch>
        </p:blipFill>
        <p:spPr bwMode="auto">
          <a:xfrm>
            <a:off x="5867400" y="4419600"/>
            <a:ext cx="2895600" cy="1947863"/>
          </a:xfrm>
          <a:prstGeom prst="rect">
            <a:avLst/>
          </a:prstGeom>
          <a:noFill/>
          <a:ln w="9525">
            <a:noFill/>
            <a:miter lim="800000"/>
            <a:headEnd/>
            <a:tailEnd/>
          </a:ln>
        </p:spPr>
      </p:pic>
      <p:sp>
        <p:nvSpPr>
          <p:cNvPr id="13" name="TextBox 12"/>
          <p:cNvSpPr txBox="1">
            <a:spLocks noChangeArrowheads="1"/>
          </p:cNvSpPr>
          <p:nvPr/>
        </p:nvSpPr>
        <p:spPr bwMode="auto">
          <a:xfrm>
            <a:off x="5257800" y="2743200"/>
            <a:ext cx="1219200" cy="400050"/>
          </a:xfrm>
          <a:prstGeom prst="rect">
            <a:avLst/>
          </a:prstGeom>
          <a:solidFill>
            <a:srgbClr val="FF0000"/>
          </a:solidFill>
          <a:ln w="9525">
            <a:noFill/>
            <a:miter lim="800000"/>
            <a:headEnd/>
            <a:tailEnd/>
          </a:ln>
        </p:spPr>
        <p:txBody>
          <a:bodyPr>
            <a:prstTxWarp prst="textNoShape">
              <a:avLst/>
            </a:prstTxWarp>
            <a:spAutoFit/>
          </a:bodyPr>
          <a:lstStyle/>
          <a:p>
            <a:pPr algn="ctr" eaLnBrk="0" hangingPunct="0"/>
            <a:r>
              <a:rPr lang="en-US" sz="2000">
                <a:solidFill>
                  <a:schemeClr val="bg1"/>
                </a:solidFill>
                <a:ea typeface="ヒラギノ角ゴ Pro W3" charset="-128"/>
                <a:cs typeface="ヒラギノ角ゴ Pro W3" charset="-128"/>
              </a:rPr>
              <a:t>ZED</a:t>
            </a:r>
          </a:p>
        </p:txBody>
      </p:sp>
      <p:sp>
        <p:nvSpPr>
          <p:cNvPr id="14" name="TextBox 13"/>
          <p:cNvSpPr txBox="1">
            <a:spLocks noChangeArrowheads="1"/>
          </p:cNvSpPr>
          <p:nvPr/>
        </p:nvSpPr>
        <p:spPr bwMode="auto">
          <a:xfrm>
            <a:off x="2362200" y="1371600"/>
            <a:ext cx="2209800" cy="400050"/>
          </a:xfrm>
          <a:prstGeom prst="rect">
            <a:avLst/>
          </a:prstGeom>
          <a:solidFill>
            <a:srgbClr val="FF0000"/>
          </a:solidFill>
          <a:ln w="9525">
            <a:noFill/>
            <a:miter lim="800000"/>
            <a:headEnd/>
            <a:tailEnd/>
          </a:ln>
        </p:spPr>
        <p:txBody>
          <a:bodyPr>
            <a:prstTxWarp prst="textNoShape">
              <a:avLst/>
            </a:prstTxWarp>
            <a:spAutoFit/>
          </a:bodyPr>
          <a:lstStyle/>
          <a:p>
            <a:pPr algn="ctr" eaLnBrk="0" hangingPunct="0"/>
            <a:r>
              <a:rPr lang="en-US" sz="2000">
                <a:solidFill>
                  <a:schemeClr val="bg1"/>
                </a:solidFill>
                <a:ea typeface="ヒラギノ角ゴ Pro W3" charset="-128"/>
                <a:cs typeface="ヒラギノ角ゴ Pro W3" charset="-128"/>
              </a:rPr>
              <a:t>Early ZED</a:t>
            </a:r>
          </a:p>
        </p:txBody>
      </p:sp>
      <p:sp>
        <p:nvSpPr>
          <p:cNvPr id="15" name="TextBox 14"/>
          <p:cNvSpPr txBox="1">
            <a:spLocks noChangeArrowheads="1"/>
          </p:cNvSpPr>
          <p:nvPr/>
        </p:nvSpPr>
        <p:spPr bwMode="auto">
          <a:xfrm>
            <a:off x="6705600" y="4191000"/>
            <a:ext cx="2209800" cy="400050"/>
          </a:xfrm>
          <a:prstGeom prst="rect">
            <a:avLst/>
          </a:prstGeom>
          <a:solidFill>
            <a:srgbClr val="FF0000"/>
          </a:solidFill>
          <a:ln w="9525">
            <a:noFill/>
            <a:miter lim="800000"/>
            <a:headEnd/>
            <a:tailEnd/>
          </a:ln>
        </p:spPr>
        <p:txBody>
          <a:bodyPr>
            <a:prstTxWarp prst="textNoShape">
              <a:avLst/>
            </a:prstTxWarp>
            <a:spAutoFit/>
          </a:bodyPr>
          <a:lstStyle/>
          <a:p>
            <a:pPr algn="ctr" eaLnBrk="0" hangingPunct="0"/>
            <a:r>
              <a:rPr lang="en-US" sz="2000">
                <a:solidFill>
                  <a:schemeClr val="bg1"/>
                </a:solidFill>
                <a:ea typeface="ヒラギノ角ゴ Pro W3" charset="-128"/>
                <a:cs typeface="ヒラギノ角ゴ Pro W3" charset="-128"/>
              </a:rPr>
              <a:t>Carbon Neutral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6"/>
          <p:cNvSpPr>
            <a:spLocks noChangeArrowheads="1"/>
          </p:cNvSpPr>
          <p:nvPr/>
        </p:nvSpPr>
        <p:spPr bwMode="auto">
          <a:xfrm>
            <a:off x="-76200" y="0"/>
            <a:ext cx="9220200" cy="6858000"/>
          </a:xfrm>
          <a:prstGeom prst="rect">
            <a:avLst/>
          </a:prstGeom>
          <a:solidFill>
            <a:srgbClr val="00B050"/>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96259" name="Title 1"/>
          <p:cNvSpPr>
            <a:spLocks noGrp="1"/>
          </p:cNvSpPr>
          <p:nvPr>
            <p:ph type="title"/>
          </p:nvPr>
        </p:nvSpPr>
        <p:spPr>
          <a:xfrm>
            <a:off x="990600" y="3124200"/>
            <a:ext cx="7162800" cy="838200"/>
          </a:xfrm>
        </p:spPr>
        <p:txBody>
          <a:bodyPr/>
          <a:lstStyle/>
          <a:p>
            <a:pPr algn="ctr"/>
            <a:r>
              <a:rPr lang="en-US">
                <a:solidFill>
                  <a:schemeClr val="bg1"/>
                </a:solidFill>
                <a:cs typeface="ヒラギノ角ゴ Pro W3" charset="-128"/>
              </a:rPr>
              <a:t>Zero Energy Design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5" descr="ZEDwheel"/>
          <p:cNvPicPr>
            <a:picLocks noChangeAspect="1" noChangeArrowheads="1"/>
          </p:cNvPicPr>
          <p:nvPr/>
        </p:nvPicPr>
        <p:blipFill>
          <a:blip r:embed="rId3" cstate="print"/>
          <a:srcRect/>
          <a:stretch>
            <a:fillRect/>
          </a:stretch>
        </p:blipFill>
        <p:spPr bwMode="auto">
          <a:xfrm>
            <a:off x="4343400" y="2209800"/>
            <a:ext cx="3952875" cy="3990975"/>
          </a:xfrm>
          <a:prstGeom prst="rect">
            <a:avLst/>
          </a:prstGeom>
          <a:noFill/>
          <a:ln w="9525">
            <a:noFill/>
            <a:miter lim="800000"/>
            <a:headEnd/>
            <a:tailEnd/>
          </a:ln>
        </p:spPr>
      </p:pic>
      <p:sp>
        <p:nvSpPr>
          <p:cNvPr id="98307" name="Rectangle 2"/>
          <p:cNvSpPr>
            <a:spLocks noGrp="1" noChangeArrowheads="1"/>
          </p:cNvSpPr>
          <p:nvPr>
            <p:ph type="title"/>
          </p:nvPr>
        </p:nvSpPr>
        <p:spPr/>
        <p:txBody>
          <a:bodyPr/>
          <a:lstStyle/>
          <a:p>
            <a:pPr eaLnBrk="1" hangingPunct="1"/>
            <a:r>
              <a:rPr lang="en-US">
                <a:cs typeface="ヒラギノ角ゴ Pro W3" charset="-128"/>
              </a:rPr>
              <a:t>The ZEDfactory Philosophy…</a:t>
            </a:r>
          </a:p>
        </p:txBody>
      </p:sp>
      <p:sp>
        <p:nvSpPr>
          <p:cNvPr id="98308" name="Rectangle 3"/>
          <p:cNvSpPr>
            <a:spLocks noGrp="1" noChangeArrowheads="1"/>
          </p:cNvSpPr>
          <p:nvPr>
            <p:ph type="body" idx="1"/>
          </p:nvPr>
        </p:nvSpPr>
        <p:spPr/>
        <p:txBody>
          <a:bodyPr/>
          <a:lstStyle/>
          <a:p>
            <a:pPr marL="0" indent="0" eaLnBrk="1" hangingPunct="1"/>
            <a:r>
              <a:rPr lang="en-US">
                <a:cs typeface="ヒラギノ角ゴ Pro W3" charset="-128"/>
              </a:rPr>
              <a:t>Key to the necessary paradigm shift required to go ZED, is a re-visioning of priorities for design.</a:t>
            </a:r>
          </a:p>
          <a:p>
            <a:pPr marL="0" indent="0" eaLnBrk="1" hangingPunct="1"/>
            <a:r>
              <a:rPr lang="en-US" sz="1800" i="1">
                <a:cs typeface="ヒラギノ角ゴ Pro W3" charset="-128"/>
              </a:rPr>
              <a:t>“Architects and engineers say</a:t>
            </a:r>
          </a:p>
          <a:p>
            <a:pPr marL="0" indent="0" eaLnBrk="1" hangingPunct="1"/>
            <a:r>
              <a:rPr lang="en-US" sz="1800" i="1">
                <a:cs typeface="ヒラギノ角ゴ Pro W3" charset="-128"/>
              </a:rPr>
              <a:t>that reaching a zero-energy </a:t>
            </a:r>
          </a:p>
          <a:p>
            <a:pPr marL="0" indent="0" eaLnBrk="1" hangingPunct="1"/>
            <a:r>
              <a:rPr lang="en-US" sz="1800" i="1">
                <a:cs typeface="ヒラギノ角ゴ Pro W3" charset="-128"/>
              </a:rPr>
              <a:t>goal necessarily requires a </a:t>
            </a:r>
          </a:p>
          <a:p>
            <a:pPr marL="0" indent="0" eaLnBrk="1" hangingPunct="1"/>
            <a:r>
              <a:rPr lang="en-US" sz="1800" i="1">
                <a:cs typeface="ヒラギノ角ゴ Pro W3" charset="-128"/>
              </a:rPr>
              <a:t>much more integrated design </a:t>
            </a:r>
          </a:p>
          <a:p>
            <a:pPr marL="0" indent="0" eaLnBrk="1" hangingPunct="1"/>
            <a:r>
              <a:rPr lang="en-US" sz="1800" i="1">
                <a:cs typeface="ヒラギノ角ゴ Pro W3" charset="-128"/>
              </a:rPr>
              <a:t>process than is typical for a </a:t>
            </a:r>
          </a:p>
          <a:p>
            <a:pPr marL="0" indent="0" eaLnBrk="1" hangingPunct="1"/>
            <a:r>
              <a:rPr lang="en-US" sz="1800" i="1">
                <a:cs typeface="ヒラギノ角ゴ Pro W3" charset="-128"/>
              </a:rPr>
              <a:t>conventional building.”</a:t>
            </a:r>
          </a:p>
        </p:txBody>
      </p:sp>
      <p:sp>
        <p:nvSpPr>
          <p:cNvPr id="98309" name="Text Box 6"/>
          <p:cNvSpPr txBox="1">
            <a:spLocks noChangeArrowheads="1"/>
          </p:cNvSpPr>
          <p:nvPr/>
        </p:nvSpPr>
        <p:spPr bwMode="auto">
          <a:xfrm>
            <a:off x="4648200" y="6248400"/>
            <a:ext cx="3581400" cy="304800"/>
          </a:xfrm>
          <a:prstGeom prst="rect">
            <a:avLst/>
          </a:prstGeom>
          <a:solidFill>
            <a:srgbClr val="29D033"/>
          </a:solidFill>
          <a:ln w="9525">
            <a:noFill/>
            <a:miter lim="800000"/>
            <a:headEnd/>
            <a:tailEnd/>
          </a:ln>
        </p:spPr>
        <p:txBody>
          <a:bodyPr>
            <a:prstTxWarp prst="textNoShape">
              <a:avLst/>
            </a:prstTxWarp>
            <a:spAutoFit/>
          </a:bodyPr>
          <a:lstStyle/>
          <a:p>
            <a:pPr algn="ctr" eaLnBrk="0" hangingPunct="0">
              <a:spcBef>
                <a:spcPct val="50000"/>
              </a:spcBef>
            </a:pPr>
            <a:r>
              <a:rPr lang="en-US" sz="1400">
                <a:ea typeface="ヒラギノ角ゴ Pro W3" charset="-128"/>
                <a:cs typeface="ヒラギノ角ゴ Pro W3" charset="-128"/>
              </a:rPr>
              <a:t>Current, unsustainable UK consumption</a:t>
            </a:r>
          </a:p>
        </p:txBody>
      </p:sp>
      <p:sp>
        <p:nvSpPr>
          <p:cNvPr id="98310" name="Text Box 7"/>
          <p:cNvSpPr txBox="1">
            <a:spLocks noChangeArrowheads="1"/>
          </p:cNvSpPr>
          <p:nvPr/>
        </p:nvSpPr>
        <p:spPr bwMode="auto">
          <a:xfrm rot="-5400000">
            <a:off x="7451725" y="4595813"/>
            <a:ext cx="1985963" cy="274637"/>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 ZEDfactory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295400" y="381000"/>
            <a:ext cx="7848600" cy="838200"/>
          </a:xfrm>
          <a:solidFill>
            <a:schemeClr val="tx1"/>
          </a:solidFill>
        </p:spPr>
        <p:txBody>
          <a:bodyPr/>
          <a:lstStyle/>
          <a:p>
            <a:pPr eaLnBrk="1" hangingPunct="1">
              <a:defRPr/>
            </a:pPr>
            <a:r>
              <a:rPr lang="en-US" sz="2600" dirty="0" err="1" smtClean="0">
                <a:solidFill>
                  <a:schemeClr val="bg2">
                    <a:lumMod val="40000"/>
                    <a:lumOff val="60000"/>
                  </a:schemeClr>
                </a:solidFill>
                <a:cs typeface="+mj-cs"/>
              </a:rPr>
              <a:t>BedZED</a:t>
            </a:r>
            <a:r>
              <a:rPr lang="en-US" sz="2600" dirty="0" smtClean="0">
                <a:solidFill>
                  <a:schemeClr val="bg2">
                    <a:lumMod val="40000"/>
                    <a:lumOff val="60000"/>
                  </a:schemeClr>
                </a:solidFill>
                <a:cs typeface="+mj-cs"/>
              </a:rPr>
              <a:t>: </a:t>
            </a:r>
            <a:br>
              <a:rPr lang="en-US" sz="2600" dirty="0" smtClean="0">
                <a:solidFill>
                  <a:schemeClr val="bg2">
                    <a:lumMod val="40000"/>
                    <a:lumOff val="60000"/>
                  </a:schemeClr>
                </a:solidFill>
                <a:cs typeface="+mj-cs"/>
              </a:rPr>
            </a:br>
            <a:r>
              <a:rPr lang="en-US" sz="2000" dirty="0" err="1" smtClean="0">
                <a:solidFill>
                  <a:schemeClr val="bg2">
                    <a:lumMod val="40000"/>
                    <a:lumOff val="60000"/>
                  </a:schemeClr>
                </a:solidFill>
                <a:cs typeface="+mj-cs"/>
              </a:rPr>
              <a:t>Beddington</a:t>
            </a:r>
            <a:r>
              <a:rPr lang="en-US" sz="2000" dirty="0" smtClean="0">
                <a:solidFill>
                  <a:schemeClr val="bg2">
                    <a:lumMod val="40000"/>
                    <a:lumOff val="60000"/>
                  </a:schemeClr>
                </a:solidFill>
                <a:cs typeface="+mj-cs"/>
              </a:rPr>
              <a:t> Zero Energy Development</a:t>
            </a:r>
          </a:p>
        </p:txBody>
      </p:sp>
      <p:sp>
        <p:nvSpPr>
          <p:cNvPr id="100355" name="Rectangle 3"/>
          <p:cNvSpPr>
            <a:spLocks noGrp="1" noChangeArrowheads="1"/>
          </p:cNvSpPr>
          <p:nvPr>
            <p:ph type="body" idx="1"/>
          </p:nvPr>
        </p:nvSpPr>
        <p:spPr>
          <a:xfrm>
            <a:off x="1295400" y="1295400"/>
            <a:ext cx="7543800" cy="5257800"/>
          </a:xfrm>
        </p:spPr>
        <p:txBody>
          <a:bodyPr/>
          <a:lstStyle/>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000">
              <a:solidFill>
                <a:schemeClr val="tx1"/>
              </a:solidFill>
              <a:cs typeface="ヒラギノ角ゴ Pro W3" charset="-128"/>
            </a:endParaRPr>
          </a:p>
          <a:p>
            <a:pPr marL="0" indent="0">
              <a:lnSpc>
                <a:spcPct val="90000"/>
              </a:lnSpc>
              <a:spcBef>
                <a:spcPct val="50000"/>
              </a:spcBef>
            </a:pPr>
            <a:endParaRPr lang="en-US" sz="1400">
              <a:solidFill>
                <a:schemeClr val="tx1"/>
              </a:solidFill>
              <a:cs typeface="ヒラギノ角ゴ Pro W3" charset="-128"/>
            </a:endParaRPr>
          </a:p>
          <a:p>
            <a:pPr marL="0" indent="0">
              <a:lnSpc>
                <a:spcPct val="90000"/>
              </a:lnSpc>
              <a:spcBef>
                <a:spcPct val="50000"/>
              </a:spcBef>
            </a:pPr>
            <a:endParaRPr lang="en-US" sz="1400">
              <a:solidFill>
                <a:schemeClr val="tx1"/>
              </a:solidFill>
              <a:cs typeface="ヒラギノ角ゴ Pro W3" charset="-128"/>
            </a:endParaRPr>
          </a:p>
          <a:p>
            <a:pPr marL="0" indent="0">
              <a:lnSpc>
                <a:spcPct val="90000"/>
              </a:lnSpc>
              <a:spcBef>
                <a:spcPct val="50000"/>
              </a:spcBef>
            </a:pPr>
            <a:endParaRPr lang="en-US" sz="1400">
              <a:solidFill>
                <a:schemeClr val="tx1"/>
              </a:solidFill>
              <a:cs typeface="ヒラギノ角ゴ Pro W3" charset="-128"/>
            </a:endParaRPr>
          </a:p>
          <a:p>
            <a:pPr marL="0" indent="0">
              <a:lnSpc>
                <a:spcPct val="90000"/>
              </a:lnSpc>
              <a:spcBef>
                <a:spcPct val="50000"/>
              </a:spcBef>
            </a:pPr>
            <a:endParaRPr lang="en-US" sz="1400">
              <a:solidFill>
                <a:schemeClr val="tx1"/>
              </a:solidFill>
              <a:cs typeface="ヒラギノ角ゴ Pro W3" charset="-128"/>
            </a:endParaRPr>
          </a:p>
          <a:p>
            <a:pPr marL="0" indent="0">
              <a:lnSpc>
                <a:spcPct val="90000"/>
              </a:lnSpc>
              <a:spcBef>
                <a:spcPct val="50000"/>
              </a:spcBef>
            </a:pPr>
            <a:r>
              <a:rPr lang="en-US" sz="1600">
                <a:solidFill>
                  <a:schemeClr val="bg2"/>
                </a:solidFill>
                <a:cs typeface="ヒラギノ角ゴ Pro W3" charset="-128"/>
              </a:rPr>
              <a:t>BedZED, Hackbridge, England, was created as a partnership with the BioRegional Development Group, the Peabody Trust, Bill Dunster Architects, Arup, and Gardiner and Theobald. The 82 houses, 17 apartments, and 1,405 m² of workspace were built between 2000-02. An example of early ZED design.</a:t>
            </a:r>
          </a:p>
          <a:p>
            <a:pPr marL="0" indent="0">
              <a:lnSpc>
                <a:spcPct val="90000"/>
              </a:lnSpc>
              <a:spcBef>
                <a:spcPct val="50000"/>
              </a:spcBef>
            </a:pPr>
            <a:r>
              <a:rPr lang="en-US" sz="1600" b="1">
                <a:solidFill>
                  <a:schemeClr val="bg2"/>
                </a:solidFill>
                <a:cs typeface="ヒラギノ角ゴ Pro W3" charset="-128"/>
              </a:rPr>
              <a:t>Climate:</a:t>
            </a:r>
            <a:r>
              <a:rPr lang="en-US" sz="1600">
                <a:solidFill>
                  <a:schemeClr val="bg2"/>
                </a:solidFill>
                <a:cs typeface="ヒラギノ角ゴ Pro W3" charset="-128"/>
              </a:rPr>
              <a:t> temperate, inland</a:t>
            </a:r>
          </a:p>
        </p:txBody>
      </p:sp>
      <p:pic>
        <p:nvPicPr>
          <p:cNvPr id="100356" name="Picture 6" descr="DSCN0019_2"/>
          <p:cNvPicPr>
            <a:picLocks noChangeAspect="1" noChangeArrowheads="1"/>
          </p:cNvPicPr>
          <p:nvPr/>
        </p:nvPicPr>
        <p:blipFill>
          <a:blip r:embed="rId3" cstate="print"/>
          <a:srcRect/>
          <a:stretch>
            <a:fillRect/>
          </a:stretch>
        </p:blipFill>
        <p:spPr bwMode="auto">
          <a:xfrm>
            <a:off x="1295400" y="1276350"/>
            <a:ext cx="4495800" cy="3371850"/>
          </a:xfrm>
          <a:prstGeom prst="rect">
            <a:avLst/>
          </a:prstGeom>
          <a:noFill/>
          <a:ln w="9525">
            <a:noFill/>
            <a:miter lim="800000"/>
            <a:headEnd/>
            <a:tailEnd/>
          </a:ln>
        </p:spPr>
      </p:pic>
      <p:pic>
        <p:nvPicPr>
          <p:cNvPr id="100357" name="Picture 7" descr="DSCN0007_2"/>
          <p:cNvPicPr>
            <a:picLocks noChangeAspect="1" noChangeArrowheads="1"/>
          </p:cNvPicPr>
          <p:nvPr/>
        </p:nvPicPr>
        <p:blipFill>
          <a:blip r:embed="rId4" cstate="print"/>
          <a:srcRect/>
          <a:stretch>
            <a:fillRect/>
          </a:stretch>
        </p:blipFill>
        <p:spPr bwMode="auto">
          <a:xfrm>
            <a:off x="5867400" y="1295400"/>
            <a:ext cx="251460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6" descr="bedzed-site"/>
          <p:cNvPicPr>
            <a:picLocks noChangeAspect="1" noChangeArrowheads="1"/>
          </p:cNvPicPr>
          <p:nvPr/>
        </p:nvPicPr>
        <p:blipFill>
          <a:blip r:embed="rId3" cstate="print"/>
          <a:srcRect/>
          <a:stretch>
            <a:fillRect/>
          </a:stretch>
        </p:blipFill>
        <p:spPr bwMode="auto">
          <a:xfrm>
            <a:off x="5419725" y="1371600"/>
            <a:ext cx="3390900" cy="4800600"/>
          </a:xfrm>
          <a:prstGeom prst="rect">
            <a:avLst/>
          </a:prstGeom>
          <a:noFill/>
          <a:ln w="9525">
            <a:noFill/>
            <a:miter lim="800000"/>
            <a:headEnd/>
            <a:tailEnd/>
          </a:ln>
        </p:spPr>
      </p:pic>
      <p:sp>
        <p:nvSpPr>
          <p:cNvPr id="102403" name="Text Box 7"/>
          <p:cNvSpPr txBox="1">
            <a:spLocks noChangeArrowheads="1"/>
          </p:cNvSpPr>
          <p:nvPr/>
        </p:nvSpPr>
        <p:spPr bwMode="auto">
          <a:xfrm rot="-5400000">
            <a:off x="7846218" y="4802982"/>
            <a:ext cx="1681163" cy="304800"/>
          </a:xfrm>
          <a:prstGeom prst="rect">
            <a:avLst/>
          </a:prstGeom>
          <a:noFill/>
          <a:ln w="9525">
            <a:noFill/>
            <a:miter lim="800000"/>
            <a:headEnd/>
            <a:tailEnd/>
          </a:ln>
        </p:spPr>
        <p:txBody>
          <a:bodyPr wrap="none">
            <a:prstTxWarp prst="textNoShape">
              <a:avLst/>
            </a:prstTxWarp>
            <a:spAutoFit/>
          </a:bodyPr>
          <a:lstStyle/>
          <a:p>
            <a:pPr eaLnBrk="0" hangingPunct="0"/>
            <a:r>
              <a:rPr lang="en-US" sz="1400">
                <a:solidFill>
                  <a:schemeClr val="bg2"/>
                </a:solidFill>
                <a:ea typeface="ヒラギノ角ゴ Pro W3" charset="-128"/>
                <a:cs typeface="ヒラギノ角ゴ Pro W3" charset="-128"/>
              </a:rPr>
              <a:t>Source: Zedfactory</a:t>
            </a:r>
          </a:p>
        </p:txBody>
      </p:sp>
      <p:sp>
        <p:nvSpPr>
          <p:cNvPr id="109571" name="Rectangle 3"/>
          <p:cNvSpPr>
            <a:spLocks noGrp="1" noChangeArrowheads="1"/>
          </p:cNvSpPr>
          <p:nvPr>
            <p:ph type="body" idx="1"/>
          </p:nvPr>
        </p:nvSpPr>
        <p:spPr>
          <a:xfrm>
            <a:off x="1295400" y="1295400"/>
            <a:ext cx="4191000" cy="4724400"/>
          </a:xfrm>
        </p:spPr>
        <p:txBody>
          <a:bodyPr/>
          <a:lstStyle/>
          <a:p>
            <a:pPr marL="0" indent="0" eaLnBrk="1" hangingPunct="1">
              <a:lnSpc>
                <a:spcPct val="90000"/>
              </a:lnSpc>
            </a:pPr>
            <a:r>
              <a:rPr lang="en-US" sz="1800" i="1">
                <a:cs typeface="ヒラギノ角ゴ Pro W3" charset="-128"/>
              </a:rPr>
              <a:t>Starts with </a:t>
            </a:r>
            <a:r>
              <a:rPr lang="en-US" sz="1800" b="1" i="1">
                <a:cs typeface="ヒラギノ角ゴ Pro W3" charset="-128"/>
              </a:rPr>
              <a:t>basic</a:t>
            </a:r>
            <a:r>
              <a:rPr lang="en-US" sz="1800" i="1">
                <a:cs typeface="ヒラギノ角ゴ Pro W3" charset="-128"/>
              </a:rPr>
              <a:t> sustainable principles of design:</a:t>
            </a:r>
            <a:r>
              <a:rPr lang="en-US" sz="1800">
                <a:cs typeface="ヒラギノ角ゴ Pro W3" charset="-128"/>
              </a:rPr>
              <a:t> </a:t>
            </a:r>
          </a:p>
          <a:p>
            <a:pPr marL="0" indent="0" eaLnBrk="1" hangingPunct="1">
              <a:lnSpc>
                <a:spcPct val="90000"/>
              </a:lnSpc>
              <a:buFontTx/>
              <a:buChar char="•"/>
            </a:pPr>
            <a:r>
              <a:rPr lang="en-US" sz="1800">
                <a:cs typeface="ヒラギノ角ゴ Pro W3" charset="-128"/>
              </a:rPr>
              <a:t> ORIENTATION </a:t>
            </a:r>
          </a:p>
          <a:p>
            <a:pPr marL="0" indent="0" eaLnBrk="1" hangingPunct="1">
              <a:lnSpc>
                <a:spcPct val="90000"/>
              </a:lnSpc>
              <a:buFontTx/>
              <a:buChar char="•"/>
            </a:pPr>
            <a:r>
              <a:rPr lang="en-US" sz="1600">
                <a:cs typeface="ヒラギノ角ゴ Pro W3" charset="-128"/>
              </a:rPr>
              <a:t> very high environmental standards</a:t>
            </a:r>
          </a:p>
          <a:p>
            <a:pPr marL="0" indent="0" eaLnBrk="1" hangingPunct="1">
              <a:lnSpc>
                <a:spcPct val="90000"/>
              </a:lnSpc>
              <a:buFontTx/>
              <a:buChar char="•"/>
            </a:pPr>
            <a:r>
              <a:rPr lang="en-US" sz="1600">
                <a:cs typeface="ヒラギノ角ゴ Pro W3" charset="-128"/>
              </a:rPr>
              <a:t> high thermal insulation levels</a:t>
            </a:r>
          </a:p>
          <a:p>
            <a:pPr marL="0" indent="0" eaLnBrk="1" hangingPunct="1">
              <a:lnSpc>
                <a:spcPct val="90000"/>
              </a:lnSpc>
              <a:buFontTx/>
              <a:buChar char="•"/>
            </a:pPr>
            <a:r>
              <a:rPr lang="en-US" sz="1600">
                <a:cs typeface="ヒラギノ角ゴ Pro W3" charset="-128"/>
              </a:rPr>
              <a:t> triple glazed windows</a:t>
            </a:r>
          </a:p>
          <a:p>
            <a:pPr marL="0" indent="0" eaLnBrk="1" hangingPunct="1">
              <a:lnSpc>
                <a:spcPct val="90000"/>
              </a:lnSpc>
              <a:buFontTx/>
              <a:buChar char="•"/>
            </a:pPr>
            <a:r>
              <a:rPr lang="en-US" sz="1600">
                <a:cs typeface="ヒラギノ角ゴ Pro W3" charset="-128"/>
              </a:rPr>
              <a:t> sunlight / daylighting</a:t>
            </a:r>
          </a:p>
          <a:p>
            <a:pPr marL="0" indent="0" eaLnBrk="1" hangingPunct="1">
              <a:lnSpc>
                <a:spcPct val="90000"/>
              </a:lnSpc>
              <a:buFontTx/>
              <a:buChar char="•"/>
            </a:pPr>
            <a:r>
              <a:rPr lang="en-US" sz="1600">
                <a:cs typeface="ヒラギノ角ゴ Pro W3" charset="-128"/>
              </a:rPr>
              <a:t> solar energy (direct gain + PV) </a:t>
            </a:r>
          </a:p>
          <a:p>
            <a:pPr marL="0" indent="0" eaLnBrk="1" hangingPunct="1">
              <a:lnSpc>
                <a:spcPct val="90000"/>
              </a:lnSpc>
              <a:buFontTx/>
              <a:buChar char="•"/>
            </a:pPr>
            <a:r>
              <a:rPr lang="en-US" sz="1600">
                <a:cs typeface="ヒラギノ角ゴ Pro W3" charset="-128"/>
              </a:rPr>
              <a:t> reduction of energy consumption</a:t>
            </a:r>
          </a:p>
          <a:p>
            <a:pPr marL="0" indent="0" eaLnBrk="1" hangingPunct="1">
              <a:lnSpc>
                <a:spcPct val="90000"/>
              </a:lnSpc>
              <a:buFontTx/>
              <a:buChar char="•"/>
            </a:pPr>
            <a:r>
              <a:rPr lang="en-US" sz="1600">
                <a:cs typeface="ヒラギノ角ゴ Pro W3" charset="-128"/>
              </a:rPr>
              <a:t> natural ventilation </a:t>
            </a:r>
          </a:p>
          <a:p>
            <a:pPr marL="0" indent="0" eaLnBrk="1" hangingPunct="1">
              <a:lnSpc>
                <a:spcPct val="90000"/>
              </a:lnSpc>
              <a:buFontTx/>
              <a:buChar char="•"/>
            </a:pPr>
            <a:r>
              <a:rPr lang="en-US" sz="1600">
                <a:cs typeface="ヒラギノ角ゴ Pro W3" charset="-128"/>
              </a:rPr>
              <a:t> waste water recycling</a:t>
            </a:r>
          </a:p>
          <a:p>
            <a:pPr marL="0" indent="0" eaLnBrk="1" hangingPunct="1">
              <a:lnSpc>
                <a:spcPct val="90000"/>
              </a:lnSpc>
              <a:buFontTx/>
              <a:buChar char="•"/>
            </a:pPr>
            <a:r>
              <a:rPr lang="en-US" sz="1600">
                <a:cs typeface="ヒラギノ角ゴ Pro W3" charset="-128"/>
              </a:rPr>
              <a:t> strong emphasis on roof gardens</a:t>
            </a:r>
          </a:p>
          <a:p>
            <a:pPr marL="0" indent="0" eaLnBrk="1" hangingPunct="1">
              <a:lnSpc>
                <a:spcPct val="90000"/>
              </a:lnSpc>
              <a:buFontTx/>
              <a:buChar char="•"/>
            </a:pPr>
            <a:r>
              <a:rPr lang="en-US" sz="1600">
                <a:cs typeface="ヒラギノ角ゴ Pro W3" charset="-128"/>
              </a:rPr>
              <a:t> built from natural, recycled, or reclaimed materials</a:t>
            </a:r>
          </a:p>
          <a:p>
            <a:pPr marL="0" indent="0" eaLnBrk="1" hangingPunct="1">
              <a:lnSpc>
                <a:spcPct val="90000"/>
              </a:lnSpc>
              <a:buFontTx/>
              <a:buChar char="•"/>
            </a:pPr>
            <a:r>
              <a:rPr lang="en-US" sz="1600">
                <a:cs typeface="ヒラギノ角ゴ Pro W3" charset="-128"/>
              </a:rPr>
              <a:t> reduction in parking – pedestrian oriented</a:t>
            </a:r>
          </a:p>
          <a:p>
            <a:pPr marL="0" indent="0" eaLnBrk="1" hangingPunct="1">
              <a:lnSpc>
                <a:spcPct val="90000"/>
              </a:lnSpc>
              <a:buFontTx/>
              <a:buChar char="•"/>
            </a:pPr>
            <a:r>
              <a:rPr lang="en-US" sz="1600">
                <a:cs typeface="ヒラギノ角ゴ Pro W3" charset="-128"/>
              </a:rPr>
              <a:t> re-allocation of site/use distribution for community’s best interests</a:t>
            </a:r>
          </a:p>
        </p:txBody>
      </p:sp>
      <p:sp>
        <p:nvSpPr>
          <p:cNvPr id="102405" name="Rectangle 4"/>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Beddington Zero Energy Development</a:t>
            </a:r>
          </a:p>
        </p:txBody>
      </p:sp>
      <p:pic>
        <p:nvPicPr>
          <p:cNvPr id="109573" name="Picture 5" descr="DSCN0041_2"/>
          <p:cNvPicPr>
            <a:picLocks noChangeAspect="1" noChangeArrowheads="1"/>
          </p:cNvPicPr>
          <p:nvPr/>
        </p:nvPicPr>
        <p:blipFill>
          <a:blip r:embed="rId4" cstate="print"/>
          <a:srcRect/>
          <a:stretch>
            <a:fillRect/>
          </a:stretch>
        </p:blipFill>
        <p:spPr bwMode="auto">
          <a:xfrm>
            <a:off x="5486400" y="1371600"/>
            <a:ext cx="3314700" cy="441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9571">
                                            <p:txEl>
                                              <p:pRg st="1" end="1"/>
                                            </p:txEl>
                                          </p:spTgt>
                                        </p:tgtEl>
                                        <p:attrNameLst>
                                          <p:attrName>style.visibility</p:attrName>
                                        </p:attrNameLst>
                                      </p:cBhvr>
                                      <p:to>
                                        <p:strVal val="visible"/>
                                      </p:to>
                                    </p:set>
                                    <p:anim calcmode="lin" valueType="num">
                                      <p:cBhvr additive="base">
                                        <p:cTn id="7" dur="500" fill="hold"/>
                                        <p:tgtEl>
                                          <p:spTgt spid="10957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95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9571">
                                            <p:txEl>
                                              <p:pRg st="2" end="2"/>
                                            </p:txEl>
                                          </p:spTgt>
                                        </p:tgtEl>
                                        <p:attrNameLst>
                                          <p:attrName>style.visibility</p:attrName>
                                        </p:attrNameLst>
                                      </p:cBhvr>
                                      <p:to>
                                        <p:strVal val="visible"/>
                                      </p:to>
                                    </p:set>
                                    <p:anim calcmode="lin" valueType="num">
                                      <p:cBhvr additive="base">
                                        <p:cTn id="13" dur="500" fill="hold"/>
                                        <p:tgtEl>
                                          <p:spTgt spid="10957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95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09571">
                                            <p:txEl>
                                              <p:pRg st="3" end="3"/>
                                            </p:txEl>
                                          </p:spTgt>
                                        </p:tgtEl>
                                        <p:attrNameLst>
                                          <p:attrName>style.visibility</p:attrName>
                                        </p:attrNameLst>
                                      </p:cBhvr>
                                      <p:to>
                                        <p:strVal val="visible"/>
                                      </p:to>
                                    </p:set>
                                    <p:anim calcmode="lin" valueType="num">
                                      <p:cBhvr additive="base">
                                        <p:cTn id="19" dur="500" fill="hold"/>
                                        <p:tgtEl>
                                          <p:spTgt spid="10957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95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9571">
                                            <p:txEl>
                                              <p:pRg st="4" end="4"/>
                                            </p:txEl>
                                          </p:spTgt>
                                        </p:tgtEl>
                                        <p:attrNameLst>
                                          <p:attrName>style.visibility</p:attrName>
                                        </p:attrNameLst>
                                      </p:cBhvr>
                                      <p:to>
                                        <p:strVal val="visible"/>
                                      </p:to>
                                    </p:set>
                                    <p:anim calcmode="lin" valueType="num">
                                      <p:cBhvr additive="base">
                                        <p:cTn id="25" dur="500" fill="hold"/>
                                        <p:tgtEl>
                                          <p:spTgt spid="109571">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95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9571">
                                            <p:txEl>
                                              <p:pRg st="5" end="5"/>
                                            </p:txEl>
                                          </p:spTgt>
                                        </p:tgtEl>
                                        <p:attrNameLst>
                                          <p:attrName>style.visibility</p:attrName>
                                        </p:attrNameLst>
                                      </p:cBhvr>
                                      <p:to>
                                        <p:strVal val="visible"/>
                                      </p:to>
                                    </p:set>
                                    <p:anim calcmode="lin" valueType="num">
                                      <p:cBhvr additive="base">
                                        <p:cTn id="31" dur="500" fill="hold"/>
                                        <p:tgtEl>
                                          <p:spTgt spid="109571">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957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09571">
                                            <p:txEl>
                                              <p:pRg st="6" end="6"/>
                                            </p:txEl>
                                          </p:spTgt>
                                        </p:tgtEl>
                                        <p:attrNameLst>
                                          <p:attrName>style.visibility</p:attrName>
                                        </p:attrNameLst>
                                      </p:cBhvr>
                                      <p:to>
                                        <p:strVal val="visible"/>
                                      </p:to>
                                    </p:set>
                                    <p:anim calcmode="lin" valueType="num">
                                      <p:cBhvr additive="base">
                                        <p:cTn id="37" dur="500" fill="hold"/>
                                        <p:tgtEl>
                                          <p:spTgt spid="109571">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957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09571">
                                            <p:txEl>
                                              <p:pRg st="7" end="7"/>
                                            </p:txEl>
                                          </p:spTgt>
                                        </p:tgtEl>
                                        <p:attrNameLst>
                                          <p:attrName>style.visibility</p:attrName>
                                        </p:attrNameLst>
                                      </p:cBhvr>
                                      <p:to>
                                        <p:strVal val="visible"/>
                                      </p:to>
                                    </p:set>
                                    <p:anim calcmode="lin" valueType="num">
                                      <p:cBhvr additive="base">
                                        <p:cTn id="43" dur="500" fill="hold"/>
                                        <p:tgtEl>
                                          <p:spTgt spid="109571">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0957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09571">
                                            <p:txEl>
                                              <p:pRg st="8" end="8"/>
                                            </p:txEl>
                                          </p:spTgt>
                                        </p:tgtEl>
                                        <p:attrNameLst>
                                          <p:attrName>style.visibility</p:attrName>
                                        </p:attrNameLst>
                                      </p:cBhvr>
                                      <p:to>
                                        <p:strVal val="visible"/>
                                      </p:to>
                                    </p:set>
                                    <p:anim calcmode="lin" valueType="num">
                                      <p:cBhvr additive="base">
                                        <p:cTn id="49" dur="500" fill="hold"/>
                                        <p:tgtEl>
                                          <p:spTgt spid="109571">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0957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9571">
                                            <p:txEl>
                                              <p:pRg st="9" end="9"/>
                                            </p:txEl>
                                          </p:spTgt>
                                        </p:tgtEl>
                                        <p:attrNameLst>
                                          <p:attrName>style.visibility</p:attrName>
                                        </p:attrNameLst>
                                      </p:cBhvr>
                                      <p:to>
                                        <p:strVal val="visible"/>
                                      </p:to>
                                    </p:set>
                                    <p:anim calcmode="lin" valueType="num">
                                      <p:cBhvr additive="base">
                                        <p:cTn id="55" dur="500" fill="hold"/>
                                        <p:tgtEl>
                                          <p:spTgt spid="109571">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0957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09571">
                                            <p:txEl>
                                              <p:pRg st="10" end="10"/>
                                            </p:txEl>
                                          </p:spTgt>
                                        </p:tgtEl>
                                        <p:attrNameLst>
                                          <p:attrName>style.visibility</p:attrName>
                                        </p:attrNameLst>
                                      </p:cBhvr>
                                      <p:to>
                                        <p:strVal val="visible"/>
                                      </p:to>
                                    </p:set>
                                    <p:anim calcmode="lin" valueType="num">
                                      <p:cBhvr additive="base">
                                        <p:cTn id="61" dur="500" fill="hold"/>
                                        <p:tgtEl>
                                          <p:spTgt spid="109571">
                                            <p:txEl>
                                              <p:pRg st="10" end="1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0957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109571">
                                            <p:txEl>
                                              <p:pRg st="11" end="11"/>
                                            </p:txEl>
                                          </p:spTgt>
                                        </p:tgtEl>
                                        <p:attrNameLst>
                                          <p:attrName>style.visibility</p:attrName>
                                        </p:attrNameLst>
                                      </p:cBhvr>
                                      <p:to>
                                        <p:strVal val="visible"/>
                                      </p:to>
                                    </p:set>
                                    <p:anim calcmode="lin" valueType="num">
                                      <p:cBhvr additive="base">
                                        <p:cTn id="67" dur="500" fill="hold"/>
                                        <p:tgtEl>
                                          <p:spTgt spid="109571">
                                            <p:txEl>
                                              <p:pRg st="11" end="11"/>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109571">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6" fill="hold" nodeType="clickEffect">
                                  <p:stCondLst>
                                    <p:cond delay="0"/>
                                  </p:stCondLst>
                                  <p:childTnLst>
                                    <p:set>
                                      <p:cBhvr>
                                        <p:cTn id="72" dur="1" fill="hold">
                                          <p:stCondLst>
                                            <p:cond delay="0"/>
                                          </p:stCondLst>
                                        </p:cTn>
                                        <p:tgtEl>
                                          <p:spTgt spid="109573"/>
                                        </p:tgtEl>
                                        <p:attrNameLst>
                                          <p:attrName>style.visibility</p:attrName>
                                        </p:attrNameLst>
                                      </p:cBhvr>
                                      <p:to>
                                        <p:strVal val="visible"/>
                                      </p:to>
                                    </p:set>
                                    <p:anim calcmode="lin" valueType="num">
                                      <p:cBhvr additive="base">
                                        <p:cTn id="73" dur="500" fill="hold"/>
                                        <p:tgtEl>
                                          <p:spTgt spid="109573"/>
                                        </p:tgtEl>
                                        <p:attrNameLst>
                                          <p:attrName>ppt_x</p:attrName>
                                        </p:attrNameLst>
                                      </p:cBhvr>
                                      <p:tavLst>
                                        <p:tav tm="0">
                                          <p:val>
                                            <p:strVal val="1+#ppt_w/2"/>
                                          </p:val>
                                        </p:tav>
                                        <p:tav tm="100000">
                                          <p:val>
                                            <p:strVal val="#ppt_x"/>
                                          </p:val>
                                        </p:tav>
                                      </p:tavLst>
                                    </p:anim>
                                    <p:anim calcmode="lin" valueType="num">
                                      <p:cBhvr additive="base">
                                        <p:cTn id="74" dur="500" fill="hold"/>
                                        <p:tgtEl>
                                          <p:spTgt spid="10957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nodeType="clickEffect">
                                  <p:stCondLst>
                                    <p:cond delay="0"/>
                                  </p:stCondLst>
                                  <p:childTnLst>
                                    <p:set>
                                      <p:cBhvr>
                                        <p:cTn id="78" dur="1" fill="hold">
                                          <p:stCondLst>
                                            <p:cond delay="0"/>
                                          </p:stCondLst>
                                        </p:cTn>
                                        <p:tgtEl>
                                          <p:spTgt spid="109571">
                                            <p:txEl>
                                              <p:pRg st="12" end="12"/>
                                            </p:txEl>
                                          </p:spTgt>
                                        </p:tgtEl>
                                        <p:attrNameLst>
                                          <p:attrName>style.visibility</p:attrName>
                                        </p:attrNameLst>
                                      </p:cBhvr>
                                      <p:to>
                                        <p:strVal val="visible"/>
                                      </p:to>
                                    </p:set>
                                    <p:anim calcmode="lin" valueType="num">
                                      <p:cBhvr additive="base">
                                        <p:cTn id="79" dur="500" fill="hold"/>
                                        <p:tgtEl>
                                          <p:spTgt spid="109571">
                                            <p:txEl>
                                              <p:pRg st="12" end="12"/>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109571">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09571">
                                            <p:txEl>
                                              <p:pRg st="13" end="13"/>
                                            </p:txEl>
                                          </p:spTgt>
                                        </p:tgtEl>
                                        <p:attrNameLst>
                                          <p:attrName>style.visibility</p:attrName>
                                        </p:attrNameLst>
                                      </p:cBhvr>
                                      <p:to>
                                        <p:strVal val="visible"/>
                                      </p:to>
                                    </p:set>
                                    <p:anim calcmode="lin" valueType="num">
                                      <p:cBhvr additive="base">
                                        <p:cTn id="85" dur="500" fill="hold"/>
                                        <p:tgtEl>
                                          <p:spTgt spid="109571">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09571">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body" idx="1"/>
          </p:nvPr>
        </p:nvSpPr>
        <p:spPr>
          <a:xfrm>
            <a:off x="1295400" y="1295400"/>
            <a:ext cx="1371600" cy="4724400"/>
          </a:xfrm>
        </p:spPr>
        <p:txBody>
          <a:bodyPr/>
          <a:lstStyle/>
          <a:p>
            <a:pPr marL="0" indent="0" eaLnBrk="1" hangingPunct="1">
              <a:lnSpc>
                <a:spcPct val="100000"/>
              </a:lnSpc>
            </a:pPr>
            <a:r>
              <a:rPr lang="en-US" sz="1600" b="1">
                <a:solidFill>
                  <a:schemeClr val="tx1"/>
                </a:solidFill>
                <a:cs typeface="ヒラギノ角ゴ Pro W3" charset="-128"/>
              </a:rPr>
              <a:t>#1.</a:t>
            </a:r>
            <a:r>
              <a:rPr lang="en-US" sz="1600">
                <a:cs typeface="ヒラギノ角ゴ Pro W3" charset="-128"/>
              </a:rPr>
              <a:t> </a:t>
            </a:r>
          </a:p>
          <a:p>
            <a:pPr marL="0" indent="0" eaLnBrk="1" hangingPunct="1">
              <a:lnSpc>
                <a:spcPct val="100000"/>
              </a:lnSpc>
            </a:pPr>
            <a:r>
              <a:rPr lang="en-US" sz="1600">
                <a:cs typeface="ヒラギノ角ゴ Pro W3" charset="-128"/>
              </a:rPr>
              <a:t>The development uses a higher density than typical.</a:t>
            </a:r>
          </a:p>
          <a:p>
            <a:pPr marL="0" indent="0" eaLnBrk="1" hangingPunct="1">
              <a:lnSpc>
                <a:spcPct val="100000"/>
              </a:lnSpc>
            </a:pPr>
            <a:r>
              <a:rPr lang="en-US" sz="1600" b="1">
                <a:solidFill>
                  <a:schemeClr val="tx1"/>
                </a:solidFill>
                <a:cs typeface="ヒラギノ角ゴ Pro W3" charset="-128"/>
              </a:rPr>
              <a:t>#2.</a:t>
            </a:r>
          </a:p>
          <a:p>
            <a:pPr marL="0" indent="0" eaLnBrk="1" hangingPunct="1">
              <a:lnSpc>
                <a:spcPct val="100000"/>
              </a:lnSpc>
            </a:pPr>
            <a:r>
              <a:rPr lang="en-US" sz="1600">
                <a:cs typeface="ヒラギノ角ゴ Pro W3" charset="-128"/>
              </a:rPr>
              <a:t>This separates parking from housing.</a:t>
            </a:r>
          </a:p>
          <a:p>
            <a:pPr marL="0" indent="0" eaLnBrk="1" hangingPunct="1">
              <a:lnSpc>
                <a:spcPct val="100000"/>
              </a:lnSpc>
            </a:pPr>
            <a:r>
              <a:rPr lang="en-US" sz="1600" b="1">
                <a:solidFill>
                  <a:schemeClr val="tx1"/>
                </a:solidFill>
                <a:cs typeface="ヒラギノ角ゴ Pro W3" charset="-128"/>
              </a:rPr>
              <a:t>#3.</a:t>
            </a:r>
          </a:p>
          <a:p>
            <a:pPr marL="0" indent="0" eaLnBrk="1" hangingPunct="1">
              <a:lnSpc>
                <a:spcPct val="100000"/>
              </a:lnSpc>
            </a:pPr>
            <a:r>
              <a:rPr lang="en-US" sz="1600">
                <a:cs typeface="ヒラギノ角ゴ Pro W3" charset="-128"/>
              </a:rPr>
              <a:t>And consolidates significant green space.</a:t>
            </a:r>
          </a:p>
        </p:txBody>
      </p:sp>
      <p:sp>
        <p:nvSpPr>
          <p:cNvPr id="104451" name="Rectangle 3"/>
          <p:cNvSpPr>
            <a:spLocks noGrp="1" noChangeArrowheads="1"/>
          </p:cNvSpPr>
          <p:nvPr>
            <p:ph type="title"/>
          </p:nvPr>
        </p:nvSpPr>
        <p:spPr/>
        <p:txBody>
          <a:bodyPr/>
          <a:lstStyle/>
          <a:p>
            <a:pPr eaLnBrk="1" hangingPunct="1"/>
            <a:r>
              <a:rPr lang="en-US" sz="2600">
                <a:cs typeface="ヒラギノ角ゴ Pro W3" charset="-128"/>
              </a:rPr>
              <a:t>BedZED: Then goes for Zero Energy…. </a:t>
            </a:r>
            <a:br>
              <a:rPr lang="en-US" sz="2600">
                <a:cs typeface="ヒラギノ角ゴ Pro W3" charset="-128"/>
              </a:rPr>
            </a:br>
            <a:r>
              <a:rPr lang="en-US" sz="2000">
                <a:cs typeface="ヒラギノ角ゴ Pro W3" charset="-128"/>
              </a:rPr>
              <a:t>Density and General Site Strategies</a:t>
            </a:r>
          </a:p>
        </p:txBody>
      </p:sp>
      <p:pic>
        <p:nvPicPr>
          <p:cNvPr id="104452" name="Picture 4" descr="bedzed-google"/>
          <p:cNvPicPr>
            <a:picLocks noChangeAspect="1" noChangeArrowheads="1"/>
          </p:cNvPicPr>
          <p:nvPr/>
        </p:nvPicPr>
        <p:blipFill>
          <a:blip r:embed="rId3" cstate="print"/>
          <a:srcRect/>
          <a:stretch>
            <a:fillRect/>
          </a:stretch>
        </p:blipFill>
        <p:spPr bwMode="auto">
          <a:xfrm>
            <a:off x="2667000" y="1295400"/>
            <a:ext cx="5791200" cy="4752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594">
                                            <p:txEl>
                                              <p:pRg st="0" end="0"/>
                                            </p:txEl>
                                          </p:spTgt>
                                        </p:tgtEl>
                                        <p:attrNameLst>
                                          <p:attrName>style.visibility</p:attrName>
                                        </p:attrNameLst>
                                      </p:cBhvr>
                                      <p:to>
                                        <p:strVal val="visible"/>
                                      </p:to>
                                    </p:set>
                                    <p:anim calcmode="lin" valueType="num">
                                      <p:cBhvr additive="base">
                                        <p:cTn id="7" dur="500" fill="hold"/>
                                        <p:tgtEl>
                                          <p:spTgt spid="1105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59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0594">
                                            <p:txEl>
                                              <p:pRg st="1" end="1"/>
                                            </p:txEl>
                                          </p:spTgt>
                                        </p:tgtEl>
                                        <p:attrNameLst>
                                          <p:attrName>style.visibility</p:attrName>
                                        </p:attrNameLst>
                                      </p:cBhvr>
                                      <p:to>
                                        <p:strVal val="visible"/>
                                      </p:to>
                                    </p:set>
                                    <p:anim calcmode="lin" valueType="num">
                                      <p:cBhvr additive="base">
                                        <p:cTn id="11" dur="500" fill="hold"/>
                                        <p:tgtEl>
                                          <p:spTgt spid="11059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059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0594">
                                            <p:txEl>
                                              <p:pRg st="2" end="2"/>
                                            </p:txEl>
                                          </p:spTgt>
                                        </p:tgtEl>
                                        <p:attrNameLst>
                                          <p:attrName>style.visibility</p:attrName>
                                        </p:attrNameLst>
                                      </p:cBhvr>
                                      <p:to>
                                        <p:strVal val="visible"/>
                                      </p:to>
                                    </p:set>
                                    <p:anim calcmode="lin" valueType="num">
                                      <p:cBhvr additive="base">
                                        <p:cTn id="17" dur="500" fill="hold"/>
                                        <p:tgtEl>
                                          <p:spTgt spid="11059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059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0594">
                                            <p:txEl>
                                              <p:pRg st="3" end="3"/>
                                            </p:txEl>
                                          </p:spTgt>
                                        </p:tgtEl>
                                        <p:attrNameLst>
                                          <p:attrName>style.visibility</p:attrName>
                                        </p:attrNameLst>
                                      </p:cBhvr>
                                      <p:to>
                                        <p:strVal val="visible"/>
                                      </p:to>
                                    </p:set>
                                    <p:anim calcmode="lin" valueType="num">
                                      <p:cBhvr additive="base">
                                        <p:cTn id="21" dur="500" fill="hold"/>
                                        <p:tgtEl>
                                          <p:spTgt spid="11059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05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0594">
                                            <p:txEl>
                                              <p:pRg st="4" end="4"/>
                                            </p:txEl>
                                          </p:spTgt>
                                        </p:tgtEl>
                                        <p:attrNameLst>
                                          <p:attrName>style.visibility</p:attrName>
                                        </p:attrNameLst>
                                      </p:cBhvr>
                                      <p:to>
                                        <p:strVal val="visible"/>
                                      </p:to>
                                    </p:set>
                                    <p:anim calcmode="lin" valueType="num">
                                      <p:cBhvr additive="base">
                                        <p:cTn id="27" dur="500" fill="hold"/>
                                        <p:tgtEl>
                                          <p:spTgt spid="11059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059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0594">
                                            <p:txEl>
                                              <p:pRg st="5" end="5"/>
                                            </p:txEl>
                                          </p:spTgt>
                                        </p:tgtEl>
                                        <p:attrNameLst>
                                          <p:attrName>style.visibility</p:attrName>
                                        </p:attrNameLst>
                                      </p:cBhvr>
                                      <p:to>
                                        <p:strVal val="visible"/>
                                      </p:to>
                                    </p:set>
                                    <p:anim calcmode="lin" valueType="num">
                                      <p:cBhvr additive="base">
                                        <p:cTn id="31" dur="500" fill="hold"/>
                                        <p:tgtEl>
                                          <p:spTgt spid="11059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059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body" idx="1"/>
          </p:nvPr>
        </p:nvSpPr>
        <p:spPr>
          <a:xfrm>
            <a:off x="1295400" y="1295400"/>
            <a:ext cx="2362200" cy="4953000"/>
          </a:xfrm>
        </p:spPr>
        <p:txBody>
          <a:bodyPr/>
          <a:lstStyle/>
          <a:p>
            <a:pPr marL="0" indent="0" eaLnBrk="1" hangingPunct="1">
              <a:lnSpc>
                <a:spcPct val="90000"/>
              </a:lnSpc>
            </a:pPr>
            <a:r>
              <a:rPr lang="en-US" sz="1400" b="1">
                <a:solidFill>
                  <a:schemeClr val="tx1"/>
                </a:solidFill>
                <a:cs typeface="ヒラギノ角ゴ Pro W3" charset="-128"/>
              </a:rPr>
              <a:t>#1.</a:t>
            </a:r>
          </a:p>
          <a:p>
            <a:pPr marL="0" indent="0" eaLnBrk="1" hangingPunct="1">
              <a:lnSpc>
                <a:spcPct val="90000"/>
              </a:lnSpc>
            </a:pPr>
            <a:r>
              <a:rPr lang="en-US" sz="1400">
                <a:cs typeface="ヒラギノ角ゴ Pro W3" charset="-128"/>
              </a:rPr>
              <a:t>Designed to encourage alternatives to car use. </a:t>
            </a:r>
          </a:p>
          <a:p>
            <a:pPr marL="0" indent="0" eaLnBrk="1" hangingPunct="1">
              <a:lnSpc>
                <a:spcPct val="90000"/>
              </a:lnSpc>
            </a:pPr>
            <a:r>
              <a:rPr lang="en-US" sz="1400" b="1">
                <a:solidFill>
                  <a:schemeClr val="tx1"/>
                </a:solidFill>
                <a:cs typeface="ヒラギノ角ゴ Pro W3" charset="-128"/>
              </a:rPr>
              <a:t>#2.</a:t>
            </a:r>
          </a:p>
          <a:p>
            <a:pPr marL="0" indent="0" eaLnBrk="1" hangingPunct="1">
              <a:lnSpc>
                <a:spcPct val="90000"/>
              </a:lnSpc>
            </a:pPr>
            <a:r>
              <a:rPr lang="en-US" sz="1400">
                <a:cs typeface="ヒラギノ角ゴ Pro W3" charset="-128"/>
              </a:rPr>
              <a:t>A green transport plan promotes walking, cycling, and use of public transport. </a:t>
            </a:r>
          </a:p>
          <a:p>
            <a:pPr marL="0" indent="0" eaLnBrk="1" hangingPunct="1">
              <a:lnSpc>
                <a:spcPct val="90000"/>
              </a:lnSpc>
            </a:pPr>
            <a:r>
              <a:rPr lang="en-US" sz="1400" b="1">
                <a:solidFill>
                  <a:schemeClr val="tx1"/>
                </a:solidFill>
                <a:cs typeface="ヒラギノ角ゴ Pro W3" charset="-128"/>
              </a:rPr>
              <a:t>#3.</a:t>
            </a:r>
          </a:p>
          <a:p>
            <a:pPr marL="0" indent="0" eaLnBrk="1" hangingPunct="1">
              <a:lnSpc>
                <a:spcPct val="90000"/>
              </a:lnSpc>
            </a:pPr>
            <a:r>
              <a:rPr lang="en-US" sz="1400">
                <a:cs typeface="ヒラギノ角ゴ Pro W3" charset="-128"/>
              </a:rPr>
              <a:t>A car pool for residents has been established. BedZED’s target is a 50% reduction in fossil-fuel consumption by private car use over the next 10 years compared with a conventional development. </a:t>
            </a:r>
          </a:p>
          <a:p>
            <a:pPr marL="0" indent="0" eaLnBrk="1" hangingPunct="1">
              <a:lnSpc>
                <a:spcPct val="90000"/>
              </a:lnSpc>
            </a:pPr>
            <a:r>
              <a:rPr lang="en-US" sz="1400" b="1">
                <a:solidFill>
                  <a:schemeClr val="tx1"/>
                </a:solidFill>
                <a:cs typeface="ヒラギノ角ゴ Pro W3" charset="-128"/>
              </a:rPr>
              <a:t>#4.</a:t>
            </a:r>
          </a:p>
          <a:p>
            <a:pPr marL="0" indent="0" eaLnBrk="1" hangingPunct="1">
              <a:lnSpc>
                <a:spcPct val="90000"/>
              </a:lnSpc>
            </a:pPr>
            <a:r>
              <a:rPr lang="en-US" sz="1400">
                <a:cs typeface="ヒラギノ角ゴ Pro W3" charset="-128"/>
              </a:rPr>
              <a:t>A “pedestrian first” policy with good lighting, drop curbs for prams (strollers) and wheelchairs, and a road layout that keeps vehicles to walking speed. </a:t>
            </a:r>
          </a:p>
        </p:txBody>
      </p:sp>
      <p:sp>
        <p:nvSpPr>
          <p:cNvPr id="106499"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Alternative Parking/Car Strategies</a:t>
            </a:r>
          </a:p>
        </p:txBody>
      </p:sp>
      <p:pic>
        <p:nvPicPr>
          <p:cNvPr id="106500" name="Picture 4" descr="DSCN0197"/>
          <p:cNvPicPr>
            <a:picLocks noChangeAspect="1" noChangeArrowheads="1"/>
          </p:cNvPicPr>
          <p:nvPr/>
        </p:nvPicPr>
        <p:blipFill>
          <a:blip r:embed="rId3" cstate="print"/>
          <a:srcRect/>
          <a:stretch>
            <a:fillRect/>
          </a:stretch>
        </p:blipFill>
        <p:spPr bwMode="auto">
          <a:xfrm>
            <a:off x="3581400" y="1371600"/>
            <a:ext cx="5181600" cy="3886200"/>
          </a:xfrm>
          <a:prstGeom prst="rect">
            <a:avLst/>
          </a:prstGeom>
          <a:noFill/>
          <a:ln w="9525">
            <a:noFill/>
            <a:miter lim="800000"/>
            <a:headEnd/>
            <a:tailEnd/>
          </a:ln>
        </p:spPr>
      </p:pic>
      <p:pic>
        <p:nvPicPr>
          <p:cNvPr id="114693" name="Picture 5" descr="DSCN0081"/>
          <p:cNvPicPr>
            <a:picLocks noChangeAspect="1" noChangeArrowheads="1"/>
          </p:cNvPicPr>
          <p:nvPr/>
        </p:nvPicPr>
        <p:blipFill>
          <a:blip r:embed="rId4" cstate="print"/>
          <a:srcRect/>
          <a:stretch>
            <a:fillRect/>
          </a:stretch>
        </p:blipFill>
        <p:spPr bwMode="auto">
          <a:xfrm>
            <a:off x="3657600" y="1524000"/>
            <a:ext cx="5181600" cy="3886200"/>
          </a:xfrm>
          <a:prstGeom prst="rect">
            <a:avLst/>
          </a:prstGeom>
          <a:noFill/>
          <a:ln w="9525">
            <a:noFill/>
            <a:miter lim="800000"/>
            <a:headEnd/>
            <a:tailEnd/>
          </a:ln>
        </p:spPr>
      </p:pic>
      <p:pic>
        <p:nvPicPr>
          <p:cNvPr id="114695" name="Picture 7" descr="DSCN0020_2"/>
          <p:cNvPicPr>
            <a:picLocks noChangeAspect="1" noChangeArrowheads="1"/>
          </p:cNvPicPr>
          <p:nvPr/>
        </p:nvPicPr>
        <p:blipFill>
          <a:blip r:embed="rId5" cstate="print"/>
          <a:srcRect/>
          <a:stretch>
            <a:fillRect/>
          </a:stretch>
        </p:blipFill>
        <p:spPr bwMode="auto">
          <a:xfrm>
            <a:off x="3733800" y="1676400"/>
            <a:ext cx="5181600" cy="3886200"/>
          </a:xfrm>
          <a:prstGeom prst="rect">
            <a:avLst/>
          </a:prstGeom>
          <a:noFill/>
          <a:ln w="9525">
            <a:noFill/>
            <a:miter lim="800000"/>
            <a:headEnd/>
            <a:tailEnd/>
          </a:ln>
        </p:spPr>
      </p:pic>
      <p:pic>
        <p:nvPicPr>
          <p:cNvPr id="114696" name="Picture 8" descr="DSCN0080"/>
          <p:cNvPicPr>
            <a:picLocks noChangeAspect="1" noChangeArrowheads="1"/>
          </p:cNvPicPr>
          <p:nvPr/>
        </p:nvPicPr>
        <p:blipFill>
          <a:blip r:embed="rId6" cstate="print"/>
          <a:srcRect/>
          <a:stretch>
            <a:fillRect/>
          </a:stretch>
        </p:blipFill>
        <p:spPr bwMode="auto">
          <a:xfrm>
            <a:off x="3810000" y="1828800"/>
            <a:ext cx="5181600" cy="3886200"/>
          </a:xfrm>
          <a:prstGeom prst="rect">
            <a:avLst/>
          </a:prstGeom>
          <a:noFill/>
          <a:ln w="9525">
            <a:noFill/>
            <a:miter lim="800000"/>
            <a:headEnd/>
            <a:tailEnd/>
          </a:ln>
        </p:spPr>
      </p:pic>
      <p:pic>
        <p:nvPicPr>
          <p:cNvPr id="114697" name="Picture 9" descr="DSCN0026_2"/>
          <p:cNvPicPr>
            <a:picLocks noChangeAspect="1" noChangeArrowheads="1"/>
          </p:cNvPicPr>
          <p:nvPr/>
        </p:nvPicPr>
        <p:blipFill>
          <a:blip r:embed="rId7" cstate="print"/>
          <a:srcRect/>
          <a:stretch>
            <a:fillRect/>
          </a:stretch>
        </p:blipFill>
        <p:spPr bwMode="auto">
          <a:xfrm>
            <a:off x="3886200" y="1981200"/>
            <a:ext cx="5181600"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14693"/>
                                        </p:tgtEl>
                                        <p:attrNameLst>
                                          <p:attrName>style.visibility</p:attrName>
                                        </p:attrNameLst>
                                      </p:cBhvr>
                                      <p:to>
                                        <p:strVal val="visible"/>
                                      </p:to>
                                    </p:set>
                                    <p:anim calcmode="lin" valueType="num">
                                      <p:cBhvr additive="base">
                                        <p:cTn id="7" dur="500" fill="hold"/>
                                        <p:tgtEl>
                                          <p:spTgt spid="114693"/>
                                        </p:tgtEl>
                                        <p:attrNameLst>
                                          <p:attrName>ppt_x</p:attrName>
                                        </p:attrNameLst>
                                      </p:cBhvr>
                                      <p:tavLst>
                                        <p:tav tm="0">
                                          <p:val>
                                            <p:strVal val="1+#ppt_w/2"/>
                                          </p:val>
                                        </p:tav>
                                        <p:tav tm="100000">
                                          <p:val>
                                            <p:strVal val="#ppt_x"/>
                                          </p:val>
                                        </p:tav>
                                      </p:tavLst>
                                    </p:anim>
                                    <p:anim calcmode="lin" valueType="num">
                                      <p:cBhvr additive="base">
                                        <p:cTn id="8" dur="500" fill="hold"/>
                                        <p:tgtEl>
                                          <p:spTgt spid="1146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4690">
                                            <p:txEl>
                                              <p:pRg st="2" end="2"/>
                                            </p:txEl>
                                          </p:spTgt>
                                        </p:tgtEl>
                                        <p:attrNameLst>
                                          <p:attrName>style.visibility</p:attrName>
                                        </p:attrNameLst>
                                      </p:cBhvr>
                                      <p:to>
                                        <p:strVal val="visible"/>
                                      </p:to>
                                    </p:set>
                                    <p:anim calcmode="lin" valueType="num">
                                      <p:cBhvr additive="base">
                                        <p:cTn id="13" dur="500" fill="hold"/>
                                        <p:tgtEl>
                                          <p:spTgt spid="11469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469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4690">
                                            <p:txEl>
                                              <p:pRg st="3" end="3"/>
                                            </p:txEl>
                                          </p:spTgt>
                                        </p:tgtEl>
                                        <p:attrNameLst>
                                          <p:attrName>style.visibility</p:attrName>
                                        </p:attrNameLst>
                                      </p:cBhvr>
                                      <p:to>
                                        <p:strVal val="visible"/>
                                      </p:to>
                                    </p:set>
                                    <p:anim calcmode="lin" valueType="num">
                                      <p:cBhvr additive="base">
                                        <p:cTn id="17" dur="500" fill="hold"/>
                                        <p:tgtEl>
                                          <p:spTgt spid="11469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469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114695"/>
                                        </p:tgtEl>
                                        <p:attrNameLst>
                                          <p:attrName>style.visibility</p:attrName>
                                        </p:attrNameLst>
                                      </p:cBhvr>
                                      <p:to>
                                        <p:strVal val="visible"/>
                                      </p:to>
                                    </p:set>
                                    <p:anim calcmode="lin" valueType="num">
                                      <p:cBhvr additive="base">
                                        <p:cTn id="21" dur="500" fill="hold"/>
                                        <p:tgtEl>
                                          <p:spTgt spid="114695"/>
                                        </p:tgtEl>
                                        <p:attrNameLst>
                                          <p:attrName>ppt_x</p:attrName>
                                        </p:attrNameLst>
                                      </p:cBhvr>
                                      <p:tavLst>
                                        <p:tav tm="0">
                                          <p:val>
                                            <p:strVal val="1+#ppt_w/2"/>
                                          </p:val>
                                        </p:tav>
                                        <p:tav tm="100000">
                                          <p:val>
                                            <p:strVal val="#ppt_x"/>
                                          </p:val>
                                        </p:tav>
                                      </p:tavLst>
                                    </p:anim>
                                    <p:anim calcmode="lin" valueType="num">
                                      <p:cBhvr additive="base">
                                        <p:cTn id="22" dur="500" fill="hold"/>
                                        <p:tgtEl>
                                          <p:spTgt spid="11469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4690">
                                            <p:txEl>
                                              <p:pRg st="4" end="4"/>
                                            </p:txEl>
                                          </p:spTgt>
                                        </p:tgtEl>
                                        <p:attrNameLst>
                                          <p:attrName>style.visibility</p:attrName>
                                        </p:attrNameLst>
                                      </p:cBhvr>
                                      <p:to>
                                        <p:strVal val="visible"/>
                                      </p:to>
                                    </p:set>
                                    <p:anim calcmode="lin" valueType="num">
                                      <p:cBhvr additive="base">
                                        <p:cTn id="27" dur="500" fill="hold"/>
                                        <p:tgtEl>
                                          <p:spTgt spid="114690">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4690">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4690">
                                            <p:txEl>
                                              <p:pRg st="5" end="5"/>
                                            </p:txEl>
                                          </p:spTgt>
                                        </p:tgtEl>
                                        <p:attrNameLst>
                                          <p:attrName>style.visibility</p:attrName>
                                        </p:attrNameLst>
                                      </p:cBhvr>
                                      <p:to>
                                        <p:strVal val="visible"/>
                                      </p:to>
                                    </p:set>
                                    <p:anim calcmode="lin" valueType="num">
                                      <p:cBhvr additive="base">
                                        <p:cTn id="31" dur="500" fill="hold"/>
                                        <p:tgtEl>
                                          <p:spTgt spid="114690">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4690">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stCondLst>
                                    <p:cond delay="0"/>
                                  </p:stCondLst>
                                  <p:childTnLst>
                                    <p:set>
                                      <p:cBhvr>
                                        <p:cTn id="34" dur="1" fill="hold">
                                          <p:stCondLst>
                                            <p:cond delay="0"/>
                                          </p:stCondLst>
                                        </p:cTn>
                                        <p:tgtEl>
                                          <p:spTgt spid="114696"/>
                                        </p:tgtEl>
                                        <p:attrNameLst>
                                          <p:attrName>style.visibility</p:attrName>
                                        </p:attrNameLst>
                                      </p:cBhvr>
                                      <p:to>
                                        <p:strVal val="visible"/>
                                      </p:to>
                                    </p:set>
                                    <p:anim calcmode="lin" valueType="num">
                                      <p:cBhvr additive="base">
                                        <p:cTn id="35" dur="500" fill="hold"/>
                                        <p:tgtEl>
                                          <p:spTgt spid="114696"/>
                                        </p:tgtEl>
                                        <p:attrNameLst>
                                          <p:attrName>ppt_x</p:attrName>
                                        </p:attrNameLst>
                                      </p:cBhvr>
                                      <p:tavLst>
                                        <p:tav tm="0">
                                          <p:val>
                                            <p:strVal val="1+#ppt_w/2"/>
                                          </p:val>
                                        </p:tav>
                                        <p:tav tm="100000">
                                          <p:val>
                                            <p:strVal val="#ppt_x"/>
                                          </p:val>
                                        </p:tav>
                                      </p:tavLst>
                                    </p:anim>
                                    <p:anim calcmode="lin" valueType="num">
                                      <p:cBhvr additive="base">
                                        <p:cTn id="36" dur="500" fill="hold"/>
                                        <p:tgtEl>
                                          <p:spTgt spid="11469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14690">
                                            <p:txEl>
                                              <p:pRg st="6" end="6"/>
                                            </p:txEl>
                                          </p:spTgt>
                                        </p:tgtEl>
                                        <p:attrNameLst>
                                          <p:attrName>style.visibility</p:attrName>
                                        </p:attrNameLst>
                                      </p:cBhvr>
                                      <p:to>
                                        <p:strVal val="visible"/>
                                      </p:to>
                                    </p:set>
                                    <p:anim calcmode="lin" valueType="num">
                                      <p:cBhvr additive="base">
                                        <p:cTn id="41" dur="500" fill="hold"/>
                                        <p:tgtEl>
                                          <p:spTgt spid="114690">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4690">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4690">
                                            <p:txEl>
                                              <p:pRg st="7" end="7"/>
                                            </p:txEl>
                                          </p:spTgt>
                                        </p:tgtEl>
                                        <p:attrNameLst>
                                          <p:attrName>style.visibility</p:attrName>
                                        </p:attrNameLst>
                                      </p:cBhvr>
                                      <p:to>
                                        <p:strVal val="visible"/>
                                      </p:to>
                                    </p:set>
                                    <p:anim calcmode="lin" valueType="num">
                                      <p:cBhvr additive="base">
                                        <p:cTn id="45" dur="500" fill="hold"/>
                                        <p:tgtEl>
                                          <p:spTgt spid="114690">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4690">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stCondLst>
                                    <p:cond delay="0"/>
                                  </p:stCondLst>
                                  <p:childTnLst>
                                    <p:set>
                                      <p:cBhvr>
                                        <p:cTn id="48" dur="1" fill="hold">
                                          <p:stCondLst>
                                            <p:cond delay="0"/>
                                          </p:stCondLst>
                                        </p:cTn>
                                        <p:tgtEl>
                                          <p:spTgt spid="114697"/>
                                        </p:tgtEl>
                                        <p:attrNameLst>
                                          <p:attrName>style.visibility</p:attrName>
                                        </p:attrNameLst>
                                      </p:cBhvr>
                                      <p:to>
                                        <p:strVal val="visible"/>
                                      </p:to>
                                    </p:set>
                                    <p:anim calcmode="lin" valueType="num">
                                      <p:cBhvr additive="base">
                                        <p:cTn id="49" dur="500" fill="hold"/>
                                        <p:tgtEl>
                                          <p:spTgt spid="114697"/>
                                        </p:tgtEl>
                                        <p:attrNameLst>
                                          <p:attrName>ppt_x</p:attrName>
                                        </p:attrNameLst>
                                      </p:cBhvr>
                                      <p:tavLst>
                                        <p:tav tm="0">
                                          <p:val>
                                            <p:strVal val="1+#ppt_w/2"/>
                                          </p:val>
                                        </p:tav>
                                        <p:tav tm="100000">
                                          <p:val>
                                            <p:strVal val="#ppt_x"/>
                                          </p:val>
                                        </p:tav>
                                      </p:tavLst>
                                    </p:anim>
                                    <p:anim calcmode="lin" valueType="num">
                                      <p:cBhvr additive="base">
                                        <p:cTn id="50" dur="500" fill="hold"/>
                                        <p:tgtEl>
                                          <p:spTgt spid="1146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body" idx="1"/>
          </p:nvPr>
        </p:nvSpPr>
        <p:spPr>
          <a:xfrm>
            <a:off x="1295400" y="1295400"/>
            <a:ext cx="2133600" cy="4953000"/>
          </a:xfrm>
        </p:spPr>
        <p:txBody>
          <a:bodyPr/>
          <a:lstStyle/>
          <a:p>
            <a:pPr marL="0" indent="0" eaLnBrk="1" hangingPunct="1">
              <a:lnSpc>
                <a:spcPct val="90000"/>
              </a:lnSpc>
            </a:pPr>
            <a:r>
              <a:rPr lang="en-US" sz="1600" b="1">
                <a:solidFill>
                  <a:schemeClr val="tx1"/>
                </a:solidFill>
                <a:cs typeface="ヒラギノ角ゴ Pro W3" charset="-128"/>
              </a:rPr>
              <a:t>#1.</a:t>
            </a:r>
          </a:p>
          <a:p>
            <a:pPr marL="0" indent="0" eaLnBrk="1" hangingPunct="1">
              <a:lnSpc>
                <a:spcPct val="90000"/>
              </a:lnSpc>
            </a:pPr>
            <a:r>
              <a:rPr lang="en-US" sz="1600">
                <a:cs typeface="ヒラギノ角ゴ Pro W3" charset="-128"/>
              </a:rPr>
              <a:t>Green space divided into large communal spaces + personal gardens/terraces.</a:t>
            </a:r>
          </a:p>
          <a:p>
            <a:pPr marL="0" indent="0" eaLnBrk="1" hangingPunct="1">
              <a:lnSpc>
                <a:spcPct val="90000"/>
              </a:lnSpc>
            </a:pPr>
            <a:r>
              <a:rPr lang="en-US" sz="1600" b="1">
                <a:solidFill>
                  <a:schemeClr val="tx1"/>
                </a:solidFill>
                <a:cs typeface="ヒラギノ角ゴ Pro W3" charset="-128"/>
              </a:rPr>
              <a:t>#2.</a:t>
            </a:r>
          </a:p>
          <a:p>
            <a:pPr marL="0" indent="0" eaLnBrk="1" hangingPunct="1">
              <a:lnSpc>
                <a:spcPct val="90000"/>
              </a:lnSpc>
            </a:pPr>
            <a:r>
              <a:rPr lang="en-US" sz="1600">
                <a:cs typeface="ヒラギノ角ゴ Pro W3" charset="-128"/>
              </a:rPr>
              <a:t>Green space at grade assists in lowering overall overheating in summer.</a:t>
            </a:r>
          </a:p>
          <a:p>
            <a:pPr marL="0" indent="0" eaLnBrk="1" hangingPunct="1">
              <a:lnSpc>
                <a:spcPct val="90000"/>
              </a:lnSpc>
            </a:pPr>
            <a:r>
              <a:rPr lang="en-US" sz="1600" b="1">
                <a:solidFill>
                  <a:schemeClr val="tx1"/>
                </a:solidFill>
                <a:cs typeface="ヒラギノ角ゴ Pro W3" charset="-128"/>
              </a:rPr>
              <a:t>#3.</a:t>
            </a:r>
          </a:p>
          <a:p>
            <a:pPr marL="0" indent="0" eaLnBrk="1" hangingPunct="1">
              <a:lnSpc>
                <a:spcPct val="90000"/>
              </a:lnSpc>
            </a:pPr>
            <a:r>
              <a:rPr lang="en-US" sz="1600">
                <a:cs typeface="ヒラギノ角ゴ Pro W3" charset="-128"/>
              </a:rPr>
              <a:t>Green space at the roof level is private, and also incorporates seedum roofs. </a:t>
            </a:r>
          </a:p>
          <a:p>
            <a:pPr marL="0" indent="0" eaLnBrk="1" hangingPunct="1">
              <a:lnSpc>
                <a:spcPct val="90000"/>
              </a:lnSpc>
            </a:pPr>
            <a:r>
              <a:rPr lang="en-US" sz="1600" b="1">
                <a:solidFill>
                  <a:schemeClr val="tx1"/>
                </a:solidFill>
                <a:cs typeface="ヒラギノ角ゴ Pro W3" charset="-128"/>
              </a:rPr>
              <a:t>#4.</a:t>
            </a:r>
          </a:p>
          <a:p>
            <a:pPr marL="0" indent="0" eaLnBrk="1" hangingPunct="1">
              <a:lnSpc>
                <a:spcPct val="90000"/>
              </a:lnSpc>
            </a:pPr>
            <a:r>
              <a:rPr lang="en-US" sz="1600">
                <a:cs typeface="ヒラギノ角ゴ Pro W3" charset="-128"/>
              </a:rPr>
              <a:t>Vegetable and edible crops are encouraged. </a:t>
            </a:r>
          </a:p>
        </p:txBody>
      </p:sp>
      <p:sp>
        <p:nvSpPr>
          <p:cNvPr id="108547"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Landscape and Vegetation</a:t>
            </a:r>
          </a:p>
        </p:txBody>
      </p:sp>
      <p:pic>
        <p:nvPicPr>
          <p:cNvPr id="108548" name="Picture 9" descr="DSCN0158"/>
          <p:cNvPicPr>
            <a:picLocks noChangeAspect="1" noChangeArrowheads="1"/>
          </p:cNvPicPr>
          <p:nvPr/>
        </p:nvPicPr>
        <p:blipFill>
          <a:blip r:embed="rId3" cstate="print"/>
          <a:srcRect/>
          <a:stretch>
            <a:fillRect/>
          </a:stretch>
        </p:blipFill>
        <p:spPr bwMode="auto">
          <a:xfrm>
            <a:off x="3352800" y="1333500"/>
            <a:ext cx="5334000" cy="4000500"/>
          </a:xfrm>
          <a:prstGeom prst="rect">
            <a:avLst/>
          </a:prstGeom>
          <a:noFill/>
          <a:ln w="9525">
            <a:noFill/>
            <a:miter lim="800000"/>
            <a:headEnd/>
            <a:tailEnd/>
          </a:ln>
        </p:spPr>
      </p:pic>
      <p:pic>
        <p:nvPicPr>
          <p:cNvPr id="136203" name="Picture 11" descr="DSCN0173"/>
          <p:cNvPicPr>
            <a:picLocks noChangeAspect="1" noChangeArrowheads="1"/>
          </p:cNvPicPr>
          <p:nvPr/>
        </p:nvPicPr>
        <p:blipFill>
          <a:blip r:embed="rId4" cstate="print"/>
          <a:srcRect/>
          <a:stretch>
            <a:fillRect/>
          </a:stretch>
        </p:blipFill>
        <p:spPr bwMode="auto">
          <a:xfrm>
            <a:off x="3429000" y="1563688"/>
            <a:ext cx="5334000" cy="3998912"/>
          </a:xfrm>
          <a:prstGeom prst="rect">
            <a:avLst/>
          </a:prstGeom>
          <a:noFill/>
          <a:ln w="9525">
            <a:noFill/>
            <a:miter lim="800000"/>
            <a:headEnd/>
            <a:tailEnd/>
          </a:ln>
        </p:spPr>
      </p:pic>
      <p:pic>
        <p:nvPicPr>
          <p:cNvPr id="136204" name="Picture 12" descr="DSCN0139"/>
          <p:cNvPicPr>
            <a:picLocks noChangeAspect="1" noChangeArrowheads="1"/>
          </p:cNvPicPr>
          <p:nvPr/>
        </p:nvPicPr>
        <p:blipFill>
          <a:blip r:embed="rId5" cstate="print"/>
          <a:srcRect/>
          <a:stretch>
            <a:fillRect/>
          </a:stretch>
        </p:blipFill>
        <p:spPr bwMode="auto">
          <a:xfrm>
            <a:off x="3505200" y="1752600"/>
            <a:ext cx="5334000" cy="4000500"/>
          </a:xfrm>
          <a:prstGeom prst="rect">
            <a:avLst/>
          </a:prstGeom>
          <a:noFill/>
          <a:ln w="9525">
            <a:noFill/>
            <a:miter lim="800000"/>
            <a:headEnd/>
            <a:tailEnd/>
          </a:ln>
        </p:spPr>
      </p:pic>
      <p:pic>
        <p:nvPicPr>
          <p:cNvPr id="136202" name="Picture 10" descr="DSCN0017_2"/>
          <p:cNvPicPr>
            <a:picLocks noChangeAspect="1" noChangeArrowheads="1"/>
          </p:cNvPicPr>
          <p:nvPr/>
        </p:nvPicPr>
        <p:blipFill>
          <a:blip r:embed="rId6" cstate="print"/>
          <a:srcRect/>
          <a:stretch>
            <a:fillRect/>
          </a:stretch>
        </p:blipFill>
        <p:spPr bwMode="auto">
          <a:xfrm>
            <a:off x="3581400" y="1943100"/>
            <a:ext cx="5334000" cy="4000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6194">
                                            <p:txEl>
                                              <p:pRg st="2" end="2"/>
                                            </p:txEl>
                                          </p:spTgt>
                                        </p:tgtEl>
                                        <p:attrNameLst>
                                          <p:attrName>style.visibility</p:attrName>
                                        </p:attrNameLst>
                                      </p:cBhvr>
                                      <p:to>
                                        <p:strVal val="visible"/>
                                      </p:to>
                                    </p:set>
                                    <p:anim calcmode="lin" valueType="num">
                                      <p:cBhvr additive="base">
                                        <p:cTn id="7" dur="500" fill="hold"/>
                                        <p:tgtEl>
                                          <p:spTgt spid="13619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6194">
                                            <p:txEl>
                                              <p:pRg st="3" end="3"/>
                                            </p:txEl>
                                          </p:spTgt>
                                        </p:tgtEl>
                                        <p:attrNameLst>
                                          <p:attrName>style.visibility</p:attrName>
                                        </p:attrNameLst>
                                      </p:cBhvr>
                                      <p:to>
                                        <p:strVal val="visible"/>
                                      </p:to>
                                    </p:set>
                                    <p:anim calcmode="lin" valueType="num">
                                      <p:cBhvr additive="base">
                                        <p:cTn id="11" dur="500" fill="hold"/>
                                        <p:tgtEl>
                                          <p:spTgt spid="13619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6194">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36203"/>
                                        </p:tgtEl>
                                        <p:attrNameLst>
                                          <p:attrName>style.visibility</p:attrName>
                                        </p:attrNameLst>
                                      </p:cBhvr>
                                      <p:to>
                                        <p:strVal val="visible"/>
                                      </p:to>
                                    </p:set>
                                    <p:anim calcmode="lin" valueType="num">
                                      <p:cBhvr additive="base">
                                        <p:cTn id="15" dur="500" fill="hold"/>
                                        <p:tgtEl>
                                          <p:spTgt spid="136203"/>
                                        </p:tgtEl>
                                        <p:attrNameLst>
                                          <p:attrName>ppt_x</p:attrName>
                                        </p:attrNameLst>
                                      </p:cBhvr>
                                      <p:tavLst>
                                        <p:tav tm="0">
                                          <p:val>
                                            <p:strVal val="1+#ppt_w/2"/>
                                          </p:val>
                                        </p:tav>
                                        <p:tav tm="100000">
                                          <p:val>
                                            <p:strVal val="#ppt_x"/>
                                          </p:val>
                                        </p:tav>
                                      </p:tavLst>
                                    </p:anim>
                                    <p:anim calcmode="lin" valueType="num">
                                      <p:cBhvr additive="base">
                                        <p:cTn id="16" dur="500" fill="hold"/>
                                        <p:tgtEl>
                                          <p:spTgt spid="13620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36194">
                                            <p:txEl>
                                              <p:pRg st="4" end="4"/>
                                            </p:txEl>
                                          </p:spTgt>
                                        </p:tgtEl>
                                        <p:attrNameLst>
                                          <p:attrName>style.visibility</p:attrName>
                                        </p:attrNameLst>
                                      </p:cBhvr>
                                      <p:to>
                                        <p:strVal val="visible"/>
                                      </p:to>
                                    </p:set>
                                    <p:anim calcmode="lin" valueType="num">
                                      <p:cBhvr additive="base">
                                        <p:cTn id="21" dur="500" fill="hold"/>
                                        <p:tgtEl>
                                          <p:spTgt spid="13619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6194">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6194">
                                            <p:txEl>
                                              <p:pRg st="5" end="5"/>
                                            </p:txEl>
                                          </p:spTgt>
                                        </p:tgtEl>
                                        <p:attrNameLst>
                                          <p:attrName>style.visibility</p:attrName>
                                        </p:attrNameLst>
                                      </p:cBhvr>
                                      <p:to>
                                        <p:strVal val="visible"/>
                                      </p:to>
                                    </p:set>
                                    <p:anim calcmode="lin" valueType="num">
                                      <p:cBhvr additive="base">
                                        <p:cTn id="25" dur="500" fill="hold"/>
                                        <p:tgtEl>
                                          <p:spTgt spid="13619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6194">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136204"/>
                                        </p:tgtEl>
                                        <p:attrNameLst>
                                          <p:attrName>style.visibility</p:attrName>
                                        </p:attrNameLst>
                                      </p:cBhvr>
                                      <p:to>
                                        <p:strVal val="visible"/>
                                      </p:to>
                                    </p:set>
                                    <p:anim calcmode="lin" valueType="num">
                                      <p:cBhvr additive="base">
                                        <p:cTn id="29" dur="500" fill="hold"/>
                                        <p:tgtEl>
                                          <p:spTgt spid="136204"/>
                                        </p:tgtEl>
                                        <p:attrNameLst>
                                          <p:attrName>ppt_x</p:attrName>
                                        </p:attrNameLst>
                                      </p:cBhvr>
                                      <p:tavLst>
                                        <p:tav tm="0">
                                          <p:val>
                                            <p:strVal val="1+#ppt_w/2"/>
                                          </p:val>
                                        </p:tav>
                                        <p:tav tm="100000">
                                          <p:val>
                                            <p:strVal val="#ppt_x"/>
                                          </p:val>
                                        </p:tav>
                                      </p:tavLst>
                                    </p:anim>
                                    <p:anim calcmode="lin" valueType="num">
                                      <p:cBhvr additive="base">
                                        <p:cTn id="30" dur="500" fill="hold"/>
                                        <p:tgtEl>
                                          <p:spTgt spid="13620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36194">
                                            <p:txEl>
                                              <p:pRg st="6" end="6"/>
                                            </p:txEl>
                                          </p:spTgt>
                                        </p:tgtEl>
                                        <p:attrNameLst>
                                          <p:attrName>style.visibility</p:attrName>
                                        </p:attrNameLst>
                                      </p:cBhvr>
                                      <p:to>
                                        <p:strVal val="visible"/>
                                      </p:to>
                                    </p:set>
                                    <p:anim calcmode="lin" valueType="num">
                                      <p:cBhvr additive="base">
                                        <p:cTn id="35" dur="500" fill="hold"/>
                                        <p:tgtEl>
                                          <p:spTgt spid="136194">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6194">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6194">
                                            <p:txEl>
                                              <p:pRg st="7" end="7"/>
                                            </p:txEl>
                                          </p:spTgt>
                                        </p:tgtEl>
                                        <p:attrNameLst>
                                          <p:attrName>style.visibility</p:attrName>
                                        </p:attrNameLst>
                                      </p:cBhvr>
                                      <p:to>
                                        <p:strVal val="visible"/>
                                      </p:to>
                                    </p:set>
                                    <p:anim calcmode="lin" valueType="num">
                                      <p:cBhvr additive="base">
                                        <p:cTn id="39" dur="500" fill="hold"/>
                                        <p:tgtEl>
                                          <p:spTgt spid="136194">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6194">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36202"/>
                                        </p:tgtEl>
                                        <p:attrNameLst>
                                          <p:attrName>style.visibility</p:attrName>
                                        </p:attrNameLst>
                                      </p:cBhvr>
                                      <p:to>
                                        <p:strVal val="visible"/>
                                      </p:to>
                                    </p:set>
                                    <p:anim calcmode="lin" valueType="num">
                                      <p:cBhvr additive="base">
                                        <p:cTn id="43" dur="500" fill="hold"/>
                                        <p:tgtEl>
                                          <p:spTgt spid="136202"/>
                                        </p:tgtEl>
                                        <p:attrNameLst>
                                          <p:attrName>ppt_x</p:attrName>
                                        </p:attrNameLst>
                                      </p:cBhvr>
                                      <p:tavLst>
                                        <p:tav tm="0">
                                          <p:val>
                                            <p:strVal val="1+#ppt_w/2"/>
                                          </p:val>
                                        </p:tav>
                                        <p:tav tm="100000">
                                          <p:val>
                                            <p:strVal val="#ppt_x"/>
                                          </p:val>
                                        </p:tav>
                                      </p:tavLst>
                                    </p:anim>
                                    <p:anim calcmode="lin" valueType="num">
                                      <p:cBhvr additive="base">
                                        <p:cTn id="44" dur="500" fill="hold"/>
                                        <p:tgtEl>
                                          <p:spTgt spid="1362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body" idx="1"/>
          </p:nvPr>
        </p:nvSpPr>
        <p:spPr>
          <a:xfrm>
            <a:off x="1295400" y="1295400"/>
            <a:ext cx="2133600" cy="4724400"/>
          </a:xfrm>
        </p:spPr>
        <p:txBody>
          <a:bodyPr/>
          <a:lstStyle/>
          <a:p>
            <a:pPr marL="0" indent="0" eaLnBrk="1" hangingPunct="1"/>
            <a:r>
              <a:rPr lang="en-US" sz="1600" b="1">
                <a:solidFill>
                  <a:schemeClr val="tx1"/>
                </a:solidFill>
                <a:cs typeface="ヒラギノ角ゴ Pro W3" charset="-128"/>
              </a:rPr>
              <a:t>#1.</a:t>
            </a:r>
          </a:p>
          <a:p>
            <a:pPr marL="0" indent="0" eaLnBrk="1" hangingPunct="1"/>
            <a:r>
              <a:rPr lang="en-US" sz="1600">
                <a:cs typeface="ヒラギノ角ゴ Pro W3" charset="-128"/>
              </a:rPr>
              <a:t>Uses passive solar techniques to maximize heat gain for cool months </a:t>
            </a:r>
          </a:p>
          <a:p>
            <a:pPr marL="0" indent="0" eaLnBrk="1" hangingPunct="1"/>
            <a:r>
              <a:rPr lang="en-US" sz="1600" b="1">
                <a:solidFill>
                  <a:schemeClr val="tx1"/>
                </a:solidFill>
                <a:cs typeface="ヒラギノ角ゴ Pro W3" charset="-128"/>
              </a:rPr>
              <a:t>#2.</a:t>
            </a:r>
          </a:p>
          <a:p>
            <a:pPr marL="0" indent="0" eaLnBrk="1" hangingPunct="1"/>
            <a:r>
              <a:rPr lang="en-US" sz="1600">
                <a:cs typeface="ヒラギノ角ゴ Pro W3" charset="-128"/>
              </a:rPr>
              <a:t>Houses are arranged in south facing terraces to maximize direct solar gain</a:t>
            </a:r>
          </a:p>
          <a:p>
            <a:pPr marL="0" indent="0" eaLnBrk="1" hangingPunct="1"/>
            <a:r>
              <a:rPr lang="en-US" sz="1600" b="1">
                <a:solidFill>
                  <a:schemeClr val="tx1"/>
                </a:solidFill>
                <a:cs typeface="ヒラギノ角ゴ Pro W3" charset="-128"/>
              </a:rPr>
              <a:t>#3.</a:t>
            </a:r>
          </a:p>
          <a:p>
            <a:pPr marL="0" indent="0" eaLnBrk="1" hangingPunct="1"/>
            <a:r>
              <a:rPr lang="en-US" sz="1600">
                <a:cs typeface="ヒラギノ角ゴ Pro W3" charset="-128"/>
              </a:rPr>
              <a:t>Glass is maximized on south face (minimized on north side to prevent losses).</a:t>
            </a:r>
          </a:p>
          <a:p>
            <a:pPr marL="0" indent="0" eaLnBrk="1" hangingPunct="1"/>
            <a:endParaRPr lang="en-US" sz="1600">
              <a:cs typeface="ヒラギノ角ゴ Pro W3" charset="-128"/>
            </a:endParaRPr>
          </a:p>
          <a:p>
            <a:pPr marL="0" indent="0" eaLnBrk="1" hangingPunct="1"/>
            <a:endParaRPr lang="en-US" sz="1600">
              <a:cs typeface="ヒラギノ角ゴ Pro W3" charset="-128"/>
            </a:endParaRPr>
          </a:p>
        </p:txBody>
      </p:sp>
      <p:sp>
        <p:nvSpPr>
          <p:cNvPr id="110595"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Passive Solar Strategies</a:t>
            </a:r>
          </a:p>
        </p:txBody>
      </p:sp>
      <p:pic>
        <p:nvPicPr>
          <p:cNvPr id="110596" name="Picture 4" descr="DSCN0047_2"/>
          <p:cNvPicPr>
            <a:picLocks noChangeAspect="1" noChangeArrowheads="1"/>
          </p:cNvPicPr>
          <p:nvPr/>
        </p:nvPicPr>
        <p:blipFill>
          <a:blip r:embed="rId3" cstate="print"/>
          <a:srcRect/>
          <a:stretch>
            <a:fillRect/>
          </a:stretch>
        </p:blipFill>
        <p:spPr bwMode="auto">
          <a:xfrm>
            <a:off x="3657600" y="1371600"/>
            <a:ext cx="5181600" cy="3886200"/>
          </a:xfrm>
          <a:prstGeom prst="rect">
            <a:avLst/>
          </a:prstGeom>
          <a:noFill/>
          <a:ln w="9525">
            <a:noFill/>
            <a:miter lim="800000"/>
            <a:headEnd/>
            <a:tailEnd/>
          </a:ln>
        </p:spPr>
      </p:pic>
      <p:pic>
        <p:nvPicPr>
          <p:cNvPr id="111621" name="Picture 5" descr="DSCN0121"/>
          <p:cNvPicPr>
            <a:picLocks noChangeAspect="1" noChangeArrowheads="1"/>
          </p:cNvPicPr>
          <p:nvPr/>
        </p:nvPicPr>
        <p:blipFill>
          <a:blip r:embed="rId4" cstate="print"/>
          <a:srcRect/>
          <a:stretch>
            <a:fillRect/>
          </a:stretch>
        </p:blipFill>
        <p:spPr bwMode="auto">
          <a:xfrm>
            <a:off x="3733800" y="1524000"/>
            <a:ext cx="5181600" cy="3886200"/>
          </a:xfrm>
          <a:prstGeom prst="rect">
            <a:avLst/>
          </a:prstGeom>
          <a:noFill/>
          <a:ln w="9525">
            <a:noFill/>
            <a:miter lim="800000"/>
            <a:headEnd/>
            <a:tailEnd/>
          </a:ln>
        </p:spPr>
      </p:pic>
      <p:pic>
        <p:nvPicPr>
          <p:cNvPr id="111622" name="Picture 6" descr="DSCN0133"/>
          <p:cNvPicPr>
            <a:picLocks noChangeAspect="1" noChangeArrowheads="1"/>
          </p:cNvPicPr>
          <p:nvPr/>
        </p:nvPicPr>
        <p:blipFill>
          <a:blip r:embed="rId5" cstate="print"/>
          <a:srcRect/>
          <a:stretch>
            <a:fillRect/>
          </a:stretch>
        </p:blipFill>
        <p:spPr bwMode="auto">
          <a:xfrm>
            <a:off x="3810000" y="1676400"/>
            <a:ext cx="5181600"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1618">
                                            <p:txEl>
                                              <p:pRg st="0" end="0"/>
                                            </p:txEl>
                                          </p:spTgt>
                                        </p:tgtEl>
                                        <p:attrNameLst>
                                          <p:attrName>style.visibility</p:attrName>
                                        </p:attrNameLst>
                                      </p:cBhvr>
                                      <p:to>
                                        <p:strVal val="visible"/>
                                      </p:to>
                                    </p:set>
                                    <p:anim calcmode="lin" valueType="num">
                                      <p:cBhvr additive="base">
                                        <p:cTn id="7" dur="500" fill="hold"/>
                                        <p:tgtEl>
                                          <p:spTgt spid="1116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1618">
                                            <p:txEl>
                                              <p:pRg st="1" end="1"/>
                                            </p:txEl>
                                          </p:spTgt>
                                        </p:tgtEl>
                                        <p:attrNameLst>
                                          <p:attrName>style.visibility</p:attrName>
                                        </p:attrNameLst>
                                      </p:cBhvr>
                                      <p:to>
                                        <p:strVal val="visible"/>
                                      </p:to>
                                    </p:set>
                                    <p:anim calcmode="lin" valueType="num">
                                      <p:cBhvr additive="base">
                                        <p:cTn id="11" dur="500" fill="hold"/>
                                        <p:tgtEl>
                                          <p:spTgt spid="11161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16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1618">
                                            <p:txEl>
                                              <p:pRg st="2" end="2"/>
                                            </p:txEl>
                                          </p:spTgt>
                                        </p:tgtEl>
                                        <p:attrNameLst>
                                          <p:attrName>style.visibility</p:attrName>
                                        </p:attrNameLst>
                                      </p:cBhvr>
                                      <p:to>
                                        <p:strVal val="visible"/>
                                      </p:to>
                                    </p:set>
                                    <p:anim calcmode="lin" valueType="num">
                                      <p:cBhvr additive="base">
                                        <p:cTn id="17" dur="500" fill="hold"/>
                                        <p:tgtEl>
                                          <p:spTgt spid="11161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1618">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1618">
                                            <p:txEl>
                                              <p:pRg st="3" end="3"/>
                                            </p:txEl>
                                          </p:spTgt>
                                        </p:tgtEl>
                                        <p:attrNameLst>
                                          <p:attrName>style.visibility</p:attrName>
                                        </p:attrNameLst>
                                      </p:cBhvr>
                                      <p:to>
                                        <p:strVal val="visible"/>
                                      </p:to>
                                    </p:set>
                                    <p:anim calcmode="lin" valueType="num">
                                      <p:cBhvr additive="base">
                                        <p:cTn id="21" dur="500" fill="hold"/>
                                        <p:tgtEl>
                                          <p:spTgt spid="111618">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1618">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11621"/>
                                        </p:tgtEl>
                                        <p:attrNameLst>
                                          <p:attrName>style.visibility</p:attrName>
                                        </p:attrNameLst>
                                      </p:cBhvr>
                                      <p:to>
                                        <p:strVal val="visible"/>
                                      </p:to>
                                    </p:set>
                                    <p:anim calcmode="lin" valueType="num">
                                      <p:cBhvr additive="base">
                                        <p:cTn id="25" dur="500" fill="hold"/>
                                        <p:tgtEl>
                                          <p:spTgt spid="111621"/>
                                        </p:tgtEl>
                                        <p:attrNameLst>
                                          <p:attrName>ppt_x</p:attrName>
                                        </p:attrNameLst>
                                      </p:cBhvr>
                                      <p:tavLst>
                                        <p:tav tm="0">
                                          <p:val>
                                            <p:strVal val="1+#ppt_w/2"/>
                                          </p:val>
                                        </p:tav>
                                        <p:tav tm="100000">
                                          <p:val>
                                            <p:strVal val="#ppt_x"/>
                                          </p:val>
                                        </p:tav>
                                      </p:tavLst>
                                    </p:anim>
                                    <p:anim calcmode="lin" valueType="num">
                                      <p:cBhvr additive="base">
                                        <p:cTn id="26" dur="500" fill="hold"/>
                                        <p:tgtEl>
                                          <p:spTgt spid="1116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1618">
                                            <p:txEl>
                                              <p:pRg st="4" end="4"/>
                                            </p:txEl>
                                          </p:spTgt>
                                        </p:tgtEl>
                                        <p:attrNameLst>
                                          <p:attrName>style.visibility</p:attrName>
                                        </p:attrNameLst>
                                      </p:cBhvr>
                                      <p:to>
                                        <p:strVal val="visible"/>
                                      </p:to>
                                    </p:set>
                                    <p:anim calcmode="lin" valueType="num">
                                      <p:cBhvr additive="base">
                                        <p:cTn id="31" dur="500" fill="hold"/>
                                        <p:tgtEl>
                                          <p:spTgt spid="11161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1618">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1618">
                                            <p:txEl>
                                              <p:pRg st="5" end="5"/>
                                            </p:txEl>
                                          </p:spTgt>
                                        </p:tgtEl>
                                        <p:attrNameLst>
                                          <p:attrName>style.visibility</p:attrName>
                                        </p:attrNameLst>
                                      </p:cBhvr>
                                      <p:to>
                                        <p:strVal val="visible"/>
                                      </p:to>
                                    </p:set>
                                    <p:anim calcmode="lin" valueType="num">
                                      <p:cBhvr additive="base">
                                        <p:cTn id="35" dur="500" fill="hold"/>
                                        <p:tgtEl>
                                          <p:spTgt spid="111618">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1618">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0"/>
                                  </p:stCondLst>
                                  <p:childTnLst>
                                    <p:set>
                                      <p:cBhvr>
                                        <p:cTn id="38" dur="1" fill="hold">
                                          <p:stCondLst>
                                            <p:cond delay="0"/>
                                          </p:stCondLst>
                                        </p:cTn>
                                        <p:tgtEl>
                                          <p:spTgt spid="111622"/>
                                        </p:tgtEl>
                                        <p:attrNameLst>
                                          <p:attrName>style.visibility</p:attrName>
                                        </p:attrNameLst>
                                      </p:cBhvr>
                                      <p:to>
                                        <p:strVal val="visible"/>
                                      </p:to>
                                    </p:set>
                                    <p:anim calcmode="lin" valueType="num">
                                      <p:cBhvr additive="base">
                                        <p:cTn id="39" dur="500" fill="hold"/>
                                        <p:tgtEl>
                                          <p:spTgt spid="111622"/>
                                        </p:tgtEl>
                                        <p:attrNameLst>
                                          <p:attrName>ppt_x</p:attrName>
                                        </p:attrNameLst>
                                      </p:cBhvr>
                                      <p:tavLst>
                                        <p:tav tm="0">
                                          <p:val>
                                            <p:strVal val="1+#ppt_w/2"/>
                                          </p:val>
                                        </p:tav>
                                        <p:tav tm="100000">
                                          <p:val>
                                            <p:strVal val="#ppt_x"/>
                                          </p:val>
                                        </p:tav>
                                      </p:tavLst>
                                    </p:anim>
                                    <p:anim calcmode="lin" valueType="num">
                                      <p:cBhvr additive="base">
                                        <p:cTn id="40" dur="500" fill="hold"/>
                                        <p:tgtEl>
                                          <p:spTgt spid="1116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body" idx="1"/>
          </p:nvPr>
        </p:nvSpPr>
        <p:spPr>
          <a:xfrm>
            <a:off x="1295400" y="1295400"/>
            <a:ext cx="2057400" cy="4953000"/>
          </a:xfrm>
        </p:spPr>
        <p:txBody>
          <a:bodyPr/>
          <a:lstStyle/>
          <a:p>
            <a:pPr marL="0" indent="0" eaLnBrk="1" hangingPunct="1">
              <a:lnSpc>
                <a:spcPct val="90000"/>
              </a:lnSpc>
            </a:pPr>
            <a:r>
              <a:rPr lang="en-US" sz="1600" b="1">
                <a:solidFill>
                  <a:schemeClr val="tx1"/>
                </a:solidFill>
                <a:cs typeface="ヒラギノ角ゴ Pro W3" charset="-128"/>
              </a:rPr>
              <a:t>#1.</a:t>
            </a:r>
          </a:p>
          <a:p>
            <a:pPr marL="0" indent="0" eaLnBrk="1" hangingPunct="1">
              <a:lnSpc>
                <a:spcPct val="90000"/>
              </a:lnSpc>
            </a:pPr>
            <a:r>
              <a:rPr lang="en-US" sz="1600">
                <a:cs typeface="ヒラギノ角ゴ Pro W3" charset="-128"/>
              </a:rPr>
              <a:t>Each terrace is backed by north facing offices, which reduces the tendency to overheat and the need for air conditioning. </a:t>
            </a:r>
          </a:p>
          <a:p>
            <a:pPr marL="0" indent="0" eaLnBrk="1" hangingPunct="1">
              <a:lnSpc>
                <a:spcPct val="90000"/>
              </a:lnSpc>
            </a:pPr>
            <a:r>
              <a:rPr lang="en-US" sz="1600" b="1">
                <a:solidFill>
                  <a:schemeClr val="tx1"/>
                </a:solidFill>
                <a:cs typeface="ヒラギノ角ゴ Pro W3" charset="-128"/>
              </a:rPr>
              <a:t>#2.</a:t>
            </a:r>
          </a:p>
          <a:p>
            <a:pPr marL="0" indent="0" eaLnBrk="1" hangingPunct="1">
              <a:lnSpc>
                <a:spcPct val="90000"/>
              </a:lnSpc>
            </a:pPr>
            <a:r>
              <a:rPr lang="en-US" sz="1600">
                <a:cs typeface="ヒラギノ角ゴ Pro W3" charset="-128"/>
              </a:rPr>
              <a:t>Large quantities of operable windows encourage natural ventilation.</a:t>
            </a:r>
          </a:p>
          <a:p>
            <a:pPr marL="0" indent="0" eaLnBrk="1" hangingPunct="1">
              <a:lnSpc>
                <a:spcPct val="90000"/>
              </a:lnSpc>
            </a:pPr>
            <a:r>
              <a:rPr lang="en-US" sz="1600" b="1">
                <a:solidFill>
                  <a:schemeClr val="tx1"/>
                </a:solidFill>
                <a:cs typeface="ヒラギノ角ゴ Pro W3" charset="-128"/>
              </a:rPr>
              <a:t>#3.</a:t>
            </a:r>
          </a:p>
          <a:p>
            <a:pPr marL="0" indent="0" eaLnBrk="1" hangingPunct="1">
              <a:lnSpc>
                <a:spcPct val="90000"/>
              </a:lnSpc>
            </a:pPr>
            <a:r>
              <a:rPr lang="en-US" sz="1600">
                <a:solidFill>
                  <a:schemeClr val="bg2"/>
                </a:solidFill>
                <a:cs typeface="ヒラギノ角ゴ Pro W3" charset="-128"/>
              </a:rPr>
              <a:t>PV is used to shade windows.</a:t>
            </a:r>
          </a:p>
          <a:p>
            <a:pPr marL="0" indent="0" eaLnBrk="1" hangingPunct="1">
              <a:lnSpc>
                <a:spcPct val="90000"/>
              </a:lnSpc>
            </a:pPr>
            <a:r>
              <a:rPr lang="en-US" sz="1600" b="1">
                <a:solidFill>
                  <a:schemeClr val="tx1"/>
                </a:solidFill>
                <a:cs typeface="ヒラギノ角ゴ Pro W3" charset="-128"/>
              </a:rPr>
              <a:t>#4.</a:t>
            </a:r>
          </a:p>
          <a:p>
            <a:pPr marL="0" indent="0" eaLnBrk="1" hangingPunct="1">
              <a:lnSpc>
                <a:spcPct val="90000"/>
              </a:lnSpc>
            </a:pPr>
            <a:r>
              <a:rPr lang="en-US" sz="1600">
                <a:cs typeface="ヒラギノ角ゴ Pro W3" charset="-128"/>
              </a:rPr>
              <a:t>Wind cowls direct ventilation flow.</a:t>
            </a:r>
          </a:p>
        </p:txBody>
      </p:sp>
      <p:sp>
        <p:nvSpPr>
          <p:cNvPr id="112643"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Passive Cooling Strategies</a:t>
            </a:r>
          </a:p>
        </p:txBody>
      </p:sp>
      <p:pic>
        <p:nvPicPr>
          <p:cNvPr id="112644" name="Picture 4" descr="DSCN0178"/>
          <p:cNvPicPr>
            <a:picLocks noChangeAspect="1" noChangeArrowheads="1"/>
          </p:cNvPicPr>
          <p:nvPr/>
        </p:nvPicPr>
        <p:blipFill>
          <a:blip r:embed="rId3" cstate="print"/>
          <a:srcRect/>
          <a:stretch>
            <a:fillRect/>
          </a:stretch>
        </p:blipFill>
        <p:spPr bwMode="auto">
          <a:xfrm>
            <a:off x="3352800" y="1371600"/>
            <a:ext cx="5410200" cy="4057650"/>
          </a:xfrm>
          <a:prstGeom prst="rect">
            <a:avLst/>
          </a:prstGeom>
          <a:noFill/>
          <a:ln w="9525">
            <a:noFill/>
            <a:miter lim="800000"/>
            <a:headEnd/>
            <a:tailEnd/>
          </a:ln>
        </p:spPr>
      </p:pic>
      <p:pic>
        <p:nvPicPr>
          <p:cNvPr id="112645" name="Picture 5" descr="DSCN0194"/>
          <p:cNvPicPr>
            <a:picLocks noChangeAspect="1" noChangeArrowheads="1"/>
          </p:cNvPicPr>
          <p:nvPr/>
        </p:nvPicPr>
        <p:blipFill>
          <a:blip r:embed="rId4" cstate="print"/>
          <a:srcRect/>
          <a:stretch>
            <a:fillRect/>
          </a:stretch>
        </p:blipFill>
        <p:spPr bwMode="auto">
          <a:xfrm>
            <a:off x="3429000" y="1504950"/>
            <a:ext cx="5410200" cy="4057650"/>
          </a:xfrm>
          <a:prstGeom prst="rect">
            <a:avLst/>
          </a:prstGeom>
          <a:noFill/>
          <a:ln w="9525">
            <a:noFill/>
            <a:miter lim="800000"/>
            <a:headEnd/>
            <a:tailEnd/>
          </a:ln>
        </p:spPr>
      </p:pic>
      <p:pic>
        <p:nvPicPr>
          <p:cNvPr id="112646" name="Picture 6" descr="DSCN0198"/>
          <p:cNvPicPr>
            <a:picLocks noChangeAspect="1" noChangeArrowheads="1"/>
          </p:cNvPicPr>
          <p:nvPr/>
        </p:nvPicPr>
        <p:blipFill>
          <a:blip r:embed="rId5" cstate="print"/>
          <a:srcRect/>
          <a:stretch>
            <a:fillRect/>
          </a:stretch>
        </p:blipFill>
        <p:spPr bwMode="auto">
          <a:xfrm>
            <a:off x="3505200" y="1657350"/>
            <a:ext cx="5410200" cy="4057650"/>
          </a:xfrm>
          <a:prstGeom prst="rect">
            <a:avLst/>
          </a:prstGeom>
          <a:noFill/>
          <a:ln w="9525">
            <a:noFill/>
            <a:miter lim="800000"/>
            <a:headEnd/>
            <a:tailEnd/>
          </a:ln>
        </p:spPr>
      </p:pic>
      <p:pic>
        <p:nvPicPr>
          <p:cNvPr id="112647" name="Picture 7" descr="DSCN0126"/>
          <p:cNvPicPr>
            <a:picLocks noChangeAspect="1" noChangeArrowheads="1"/>
          </p:cNvPicPr>
          <p:nvPr/>
        </p:nvPicPr>
        <p:blipFill>
          <a:blip r:embed="rId6" cstate="print"/>
          <a:srcRect/>
          <a:stretch>
            <a:fillRect/>
          </a:stretch>
        </p:blipFill>
        <p:spPr bwMode="auto">
          <a:xfrm>
            <a:off x="3581400" y="1809750"/>
            <a:ext cx="5410200" cy="4057650"/>
          </a:xfrm>
          <a:prstGeom prst="rect">
            <a:avLst/>
          </a:prstGeom>
          <a:noFill/>
          <a:ln w="9525">
            <a:noFill/>
            <a:miter lim="800000"/>
            <a:headEnd/>
            <a:tailEnd/>
          </a:ln>
        </p:spPr>
      </p:pic>
      <p:sp>
        <p:nvSpPr>
          <p:cNvPr id="112648" name="Text Box 8"/>
          <p:cNvSpPr txBox="1">
            <a:spLocks noChangeArrowheads="1"/>
          </p:cNvSpPr>
          <p:nvPr/>
        </p:nvSpPr>
        <p:spPr bwMode="auto">
          <a:xfrm>
            <a:off x="3429000" y="6019800"/>
            <a:ext cx="5562600" cy="304800"/>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1400">
                <a:ea typeface="ヒラギノ角ゴ Pro W3" charset="-128"/>
                <a:cs typeface="ヒラギノ角ゴ Pro W3" charset="-128"/>
              </a:rPr>
              <a:t>No A/C is provided.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42">
                                            <p:txEl>
                                              <p:pRg st="0" end="0"/>
                                            </p:txEl>
                                          </p:spTgt>
                                        </p:tgtEl>
                                        <p:attrNameLst>
                                          <p:attrName>style.visibility</p:attrName>
                                        </p:attrNameLst>
                                      </p:cBhvr>
                                      <p:to>
                                        <p:strVal val="visible"/>
                                      </p:to>
                                    </p:set>
                                    <p:anim calcmode="lin" valueType="num">
                                      <p:cBhvr additive="base">
                                        <p:cTn id="7" dur="500" fill="hold"/>
                                        <p:tgtEl>
                                          <p:spTgt spid="1126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4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2642">
                                            <p:txEl>
                                              <p:pRg st="1" end="1"/>
                                            </p:txEl>
                                          </p:spTgt>
                                        </p:tgtEl>
                                        <p:attrNameLst>
                                          <p:attrName>style.visibility</p:attrName>
                                        </p:attrNameLst>
                                      </p:cBhvr>
                                      <p:to>
                                        <p:strVal val="visible"/>
                                      </p:to>
                                    </p:set>
                                    <p:anim calcmode="lin" valueType="num">
                                      <p:cBhvr additive="base">
                                        <p:cTn id="11" dur="500" fill="hold"/>
                                        <p:tgtEl>
                                          <p:spTgt spid="11264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2642">
                                            <p:txEl>
                                              <p:pRg st="2" end="2"/>
                                            </p:txEl>
                                          </p:spTgt>
                                        </p:tgtEl>
                                        <p:attrNameLst>
                                          <p:attrName>style.visibility</p:attrName>
                                        </p:attrNameLst>
                                      </p:cBhvr>
                                      <p:to>
                                        <p:strVal val="visible"/>
                                      </p:to>
                                    </p:set>
                                    <p:anim calcmode="lin" valueType="num">
                                      <p:cBhvr additive="base">
                                        <p:cTn id="17" dur="500" fill="hold"/>
                                        <p:tgtEl>
                                          <p:spTgt spid="11264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64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2642">
                                            <p:txEl>
                                              <p:pRg st="3" end="3"/>
                                            </p:txEl>
                                          </p:spTgt>
                                        </p:tgtEl>
                                        <p:attrNameLst>
                                          <p:attrName>style.visibility</p:attrName>
                                        </p:attrNameLst>
                                      </p:cBhvr>
                                      <p:to>
                                        <p:strVal val="visible"/>
                                      </p:to>
                                    </p:set>
                                    <p:anim calcmode="lin" valueType="num">
                                      <p:cBhvr additive="base">
                                        <p:cTn id="21" dur="500" fill="hold"/>
                                        <p:tgtEl>
                                          <p:spTgt spid="11264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264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12645"/>
                                        </p:tgtEl>
                                        <p:attrNameLst>
                                          <p:attrName>style.visibility</p:attrName>
                                        </p:attrNameLst>
                                      </p:cBhvr>
                                      <p:to>
                                        <p:strVal val="visible"/>
                                      </p:to>
                                    </p:set>
                                    <p:anim calcmode="lin" valueType="num">
                                      <p:cBhvr additive="base">
                                        <p:cTn id="25" dur="500" fill="hold"/>
                                        <p:tgtEl>
                                          <p:spTgt spid="112645"/>
                                        </p:tgtEl>
                                        <p:attrNameLst>
                                          <p:attrName>ppt_x</p:attrName>
                                        </p:attrNameLst>
                                      </p:cBhvr>
                                      <p:tavLst>
                                        <p:tav tm="0">
                                          <p:val>
                                            <p:strVal val="1+#ppt_w/2"/>
                                          </p:val>
                                        </p:tav>
                                        <p:tav tm="100000">
                                          <p:val>
                                            <p:strVal val="#ppt_x"/>
                                          </p:val>
                                        </p:tav>
                                      </p:tavLst>
                                    </p:anim>
                                    <p:anim calcmode="lin" valueType="num">
                                      <p:cBhvr additive="base">
                                        <p:cTn id="26" dur="500" fill="hold"/>
                                        <p:tgtEl>
                                          <p:spTgt spid="11264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42">
                                            <p:txEl>
                                              <p:pRg st="4" end="4"/>
                                            </p:txEl>
                                          </p:spTgt>
                                        </p:tgtEl>
                                        <p:attrNameLst>
                                          <p:attrName>style.visibility</p:attrName>
                                        </p:attrNameLst>
                                      </p:cBhvr>
                                      <p:to>
                                        <p:strVal val="visible"/>
                                      </p:to>
                                    </p:set>
                                    <p:anim calcmode="lin" valueType="num">
                                      <p:cBhvr additive="base">
                                        <p:cTn id="31" dur="500" fill="hold"/>
                                        <p:tgtEl>
                                          <p:spTgt spid="11264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4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2642">
                                            <p:txEl>
                                              <p:pRg st="5" end="5"/>
                                            </p:txEl>
                                          </p:spTgt>
                                        </p:tgtEl>
                                        <p:attrNameLst>
                                          <p:attrName>style.visibility</p:attrName>
                                        </p:attrNameLst>
                                      </p:cBhvr>
                                      <p:to>
                                        <p:strVal val="visible"/>
                                      </p:to>
                                    </p:set>
                                    <p:anim calcmode="lin" valueType="num">
                                      <p:cBhvr additive="base">
                                        <p:cTn id="35" dur="500" fill="hold"/>
                                        <p:tgtEl>
                                          <p:spTgt spid="11264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264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0"/>
                                  </p:stCondLst>
                                  <p:childTnLst>
                                    <p:set>
                                      <p:cBhvr>
                                        <p:cTn id="38" dur="1" fill="hold">
                                          <p:stCondLst>
                                            <p:cond delay="0"/>
                                          </p:stCondLst>
                                        </p:cTn>
                                        <p:tgtEl>
                                          <p:spTgt spid="112646"/>
                                        </p:tgtEl>
                                        <p:attrNameLst>
                                          <p:attrName>style.visibility</p:attrName>
                                        </p:attrNameLst>
                                      </p:cBhvr>
                                      <p:to>
                                        <p:strVal val="visible"/>
                                      </p:to>
                                    </p:set>
                                    <p:anim calcmode="lin" valueType="num">
                                      <p:cBhvr additive="base">
                                        <p:cTn id="39" dur="500" fill="hold"/>
                                        <p:tgtEl>
                                          <p:spTgt spid="112646"/>
                                        </p:tgtEl>
                                        <p:attrNameLst>
                                          <p:attrName>ppt_x</p:attrName>
                                        </p:attrNameLst>
                                      </p:cBhvr>
                                      <p:tavLst>
                                        <p:tav tm="0">
                                          <p:val>
                                            <p:strVal val="1+#ppt_w/2"/>
                                          </p:val>
                                        </p:tav>
                                        <p:tav tm="100000">
                                          <p:val>
                                            <p:strVal val="#ppt_x"/>
                                          </p:val>
                                        </p:tav>
                                      </p:tavLst>
                                    </p:anim>
                                    <p:anim calcmode="lin" valueType="num">
                                      <p:cBhvr additive="base">
                                        <p:cTn id="40" dur="500" fill="hold"/>
                                        <p:tgtEl>
                                          <p:spTgt spid="11264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2642">
                                            <p:txEl>
                                              <p:pRg st="6" end="6"/>
                                            </p:txEl>
                                          </p:spTgt>
                                        </p:tgtEl>
                                        <p:attrNameLst>
                                          <p:attrName>style.visibility</p:attrName>
                                        </p:attrNameLst>
                                      </p:cBhvr>
                                      <p:to>
                                        <p:strVal val="visible"/>
                                      </p:to>
                                    </p:set>
                                    <p:anim calcmode="lin" valueType="num">
                                      <p:cBhvr additive="base">
                                        <p:cTn id="45" dur="500" fill="hold"/>
                                        <p:tgtEl>
                                          <p:spTgt spid="112642">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2642">
                                            <p:txEl>
                                              <p:pRg st="6" end="6"/>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12642">
                                            <p:txEl>
                                              <p:pRg st="7" end="7"/>
                                            </p:txEl>
                                          </p:spTgt>
                                        </p:tgtEl>
                                        <p:attrNameLst>
                                          <p:attrName>style.visibility</p:attrName>
                                        </p:attrNameLst>
                                      </p:cBhvr>
                                      <p:to>
                                        <p:strVal val="visible"/>
                                      </p:to>
                                    </p:set>
                                    <p:anim calcmode="lin" valueType="num">
                                      <p:cBhvr additive="base">
                                        <p:cTn id="49" dur="500" fill="hold"/>
                                        <p:tgtEl>
                                          <p:spTgt spid="11264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2642">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6" fill="hold" nodeType="withEffect">
                                  <p:stCondLst>
                                    <p:cond delay="0"/>
                                  </p:stCondLst>
                                  <p:childTnLst>
                                    <p:set>
                                      <p:cBhvr>
                                        <p:cTn id="52" dur="1" fill="hold">
                                          <p:stCondLst>
                                            <p:cond delay="0"/>
                                          </p:stCondLst>
                                        </p:cTn>
                                        <p:tgtEl>
                                          <p:spTgt spid="112647"/>
                                        </p:tgtEl>
                                        <p:attrNameLst>
                                          <p:attrName>style.visibility</p:attrName>
                                        </p:attrNameLst>
                                      </p:cBhvr>
                                      <p:to>
                                        <p:strVal val="visible"/>
                                      </p:to>
                                    </p:set>
                                    <p:anim calcmode="lin" valueType="num">
                                      <p:cBhvr additive="base">
                                        <p:cTn id="53" dur="500" fill="hold"/>
                                        <p:tgtEl>
                                          <p:spTgt spid="112647"/>
                                        </p:tgtEl>
                                        <p:attrNameLst>
                                          <p:attrName>ppt_x</p:attrName>
                                        </p:attrNameLst>
                                      </p:cBhvr>
                                      <p:tavLst>
                                        <p:tav tm="0">
                                          <p:val>
                                            <p:strVal val="1+#ppt_w/2"/>
                                          </p:val>
                                        </p:tav>
                                        <p:tav tm="100000">
                                          <p:val>
                                            <p:strVal val="#ppt_x"/>
                                          </p:val>
                                        </p:tav>
                                      </p:tavLst>
                                    </p:anim>
                                    <p:anim calcmode="lin" valueType="num">
                                      <p:cBhvr additive="base">
                                        <p:cTn id="54" dur="500" fill="hold"/>
                                        <p:tgtEl>
                                          <p:spTgt spid="11264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12648"/>
                                        </p:tgtEl>
                                        <p:attrNameLst>
                                          <p:attrName>style.visibility</p:attrName>
                                        </p:attrNameLst>
                                      </p:cBhvr>
                                      <p:to>
                                        <p:strVal val="visible"/>
                                      </p:to>
                                    </p:set>
                                    <p:anim calcmode="lin" valueType="num">
                                      <p:cBhvr additive="base">
                                        <p:cTn id="59" dur="500" fill="hold"/>
                                        <p:tgtEl>
                                          <p:spTgt spid="112648"/>
                                        </p:tgtEl>
                                        <p:attrNameLst>
                                          <p:attrName>ppt_x</p:attrName>
                                        </p:attrNameLst>
                                      </p:cBhvr>
                                      <p:tavLst>
                                        <p:tav tm="0">
                                          <p:val>
                                            <p:strVal val="#ppt_x"/>
                                          </p:val>
                                        </p:tav>
                                        <p:tav tm="100000">
                                          <p:val>
                                            <p:strVal val="#ppt_x"/>
                                          </p:val>
                                        </p:tav>
                                      </p:tavLst>
                                    </p:anim>
                                    <p:anim calcmode="lin" valueType="num">
                                      <p:cBhvr additive="base">
                                        <p:cTn id="60" dur="500" fill="hold"/>
                                        <p:tgtEl>
                                          <p:spTgt spid="1126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body" idx="1"/>
          </p:nvPr>
        </p:nvSpPr>
        <p:spPr>
          <a:xfrm>
            <a:off x="1295400" y="1295400"/>
            <a:ext cx="1905000" cy="5105400"/>
          </a:xfrm>
        </p:spPr>
        <p:txBody>
          <a:bodyPr/>
          <a:lstStyle/>
          <a:p>
            <a:pPr marL="0" indent="0" eaLnBrk="1" hangingPunct="1">
              <a:lnSpc>
                <a:spcPct val="90000"/>
              </a:lnSpc>
            </a:pPr>
            <a:r>
              <a:rPr lang="en-US" sz="1600" i="1">
                <a:cs typeface="ヒラギノ角ゴ Pro W3" charset="-128"/>
              </a:rPr>
              <a:t>Once needs have been reduced passively…</a:t>
            </a:r>
          </a:p>
          <a:p>
            <a:pPr marL="0" indent="0" eaLnBrk="1" hangingPunct="1">
              <a:lnSpc>
                <a:spcPct val="90000"/>
              </a:lnSpc>
            </a:pPr>
            <a:r>
              <a:rPr lang="en-US" sz="1600" b="1">
                <a:solidFill>
                  <a:schemeClr val="tx1"/>
                </a:solidFill>
                <a:cs typeface="ヒラギノ角ゴ Pro W3" charset="-128"/>
              </a:rPr>
              <a:t>#1.</a:t>
            </a:r>
          </a:p>
          <a:p>
            <a:pPr marL="0" indent="0" eaLnBrk="1" hangingPunct="1">
              <a:lnSpc>
                <a:spcPct val="90000"/>
              </a:lnSpc>
            </a:pPr>
            <a:r>
              <a:rPr lang="en-US" sz="1600">
                <a:cs typeface="ヒラギノ角ゴ Pro W3" charset="-128"/>
              </a:rPr>
              <a:t>A centralized heat and power plant (CHP) provides hot water, which is distributed around the site via a district heating system of super-insulated pipes. </a:t>
            </a:r>
          </a:p>
          <a:p>
            <a:pPr marL="0" indent="0" eaLnBrk="1" hangingPunct="1">
              <a:lnSpc>
                <a:spcPct val="90000"/>
              </a:lnSpc>
            </a:pPr>
            <a:r>
              <a:rPr lang="en-US" sz="1600" b="1">
                <a:solidFill>
                  <a:schemeClr val="tx1"/>
                </a:solidFill>
                <a:cs typeface="ヒラギノ角ゴ Pro W3" charset="-128"/>
              </a:rPr>
              <a:t>#2.</a:t>
            </a:r>
          </a:p>
          <a:p>
            <a:pPr marL="0" indent="0" eaLnBrk="1" hangingPunct="1">
              <a:lnSpc>
                <a:spcPct val="90000"/>
              </a:lnSpc>
            </a:pPr>
            <a:r>
              <a:rPr lang="en-US" sz="1600">
                <a:cs typeface="ヒラギノ角ゴ Pro W3" charset="-128"/>
              </a:rPr>
              <a:t>The CHP plant at BedZED is powered by off-cuts from tree surgery waste that would otherwise go to landfill.</a:t>
            </a:r>
          </a:p>
          <a:p>
            <a:pPr marL="0" indent="0" eaLnBrk="1" hangingPunct="1">
              <a:lnSpc>
                <a:spcPct val="90000"/>
              </a:lnSpc>
            </a:pPr>
            <a:endParaRPr lang="en-US" sz="1600">
              <a:cs typeface="ヒラギノ角ゴ Pro W3" charset="-128"/>
            </a:endParaRPr>
          </a:p>
        </p:txBody>
      </p:sp>
      <p:sp>
        <p:nvSpPr>
          <p:cNvPr id="114691"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Non-fossil fuel heating for space and water</a:t>
            </a:r>
          </a:p>
        </p:txBody>
      </p:sp>
      <p:pic>
        <p:nvPicPr>
          <p:cNvPr id="114692" name="Picture 4" descr="DSCN0109"/>
          <p:cNvPicPr>
            <a:picLocks noChangeAspect="1" noChangeArrowheads="1"/>
          </p:cNvPicPr>
          <p:nvPr/>
        </p:nvPicPr>
        <p:blipFill>
          <a:blip r:embed="rId3" cstate="print"/>
          <a:srcRect/>
          <a:stretch>
            <a:fillRect/>
          </a:stretch>
        </p:blipFill>
        <p:spPr bwMode="auto">
          <a:xfrm>
            <a:off x="3276600" y="1371600"/>
            <a:ext cx="5287963" cy="3965575"/>
          </a:xfrm>
          <a:prstGeom prst="rect">
            <a:avLst/>
          </a:prstGeom>
          <a:noFill/>
          <a:ln w="9525">
            <a:noFill/>
            <a:miter lim="800000"/>
            <a:headEnd/>
            <a:tailEnd/>
          </a:ln>
        </p:spPr>
      </p:pic>
      <p:pic>
        <p:nvPicPr>
          <p:cNvPr id="113670" name="Picture 6" descr="woodchip"/>
          <p:cNvPicPr>
            <a:picLocks noChangeAspect="1" noChangeArrowheads="1"/>
          </p:cNvPicPr>
          <p:nvPr/>
        </p:nvPicPr>
        <p:blipFill>
          <a:blip r:embed="rId4" cstate="print"/>
          <a:srcRect/>
          <a:stretch>
            <a:fillRect/>
          </a:stretch>
        </p:blipFill>
        <p:spPr bwMode="auto">
          <a:xfrm>
            <a:off x="4876800" y="2667000"/>
            <a:ext cx="3354388" cy="3587750"/>
          </a:xfrm>
          <a:prstGeom prst="rect">
            <a:avLst/>
          </a:prstGeom>
          <a:noFill/>
          <a:ln w="9525">
            <a:noFill/>
            <a:miter lim="800000"/>
            <a:headEnd/>
            <a:tailEnd/>
          </a:ln>
        </p:spPr>
      </p:pic>
      <p:sp>
        <p:nvSpPr>
          <p:cNvPr id="113671" name="Text Box 7"/>
          <p:cNvSpPr txBox="1">
            <a:spLocks noChangeArrowheads="1"/>
          </p:cNvSpPr>
          <p:nvPr/>
        </p:nvSpPr>
        <p:spPr bwMode="auto">
          <a:xfrm>
            <a:off x="3276600" y="6324600"/>
            <a:ext cx="5638800" cy="304800"/>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1400">
                <a:ea typeface="ヒラギノ角ゴ Pro W3" charset="-128"/>
                <a:cs typeface="ヒラギノ角ゴ Pro W3" charset="-128"/>
              </a:rPr>
              <a:t>The target was for zero fossil fuel 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3666">
                                            <p:txEl>
                                              <p:pRg st="1" end="1"/>
                                            </p:txEl>
                                          </p:spTgt>
                                        </p:tgtEl>
                                        <p:attrNameLst>
                                          <p:attrName>style.visibility</p:attrName>
                                        </p:attrNameLst>
                                      </p:cBhvr>
                                      <p:to>
                                        <p:strVal val="visible"/>
                                      </p:to>
                                    </p:set>
                                    <p:anim calcmode="lin" valueType="num">
                                      <p:cBhvr additive="base">
                                        <p:cTn id="7" dur="500" fill="hold"/>
                                        <p:tgtEl>
                                          <p:spTgt spid="11366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366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3666">
                                            <p:txEl>
                                              <p:pRg st="2" end="2"/>
                                            </p:txEl>
                                          </p:spTgt>
                                        </p:tgtEl>
                                        <p:attrNameLst>
                                          <p:attrName>style.visibility</p:attrName>
                                        </p:attrNameLst>
                                      </p:cBhvr>
                                      <p:to>
                                        <p:strVal val="visible"/>
                                      </p:to>
                                    </p:set>
                                    <p:anim calcmode="lin" valueType="num">
                                      <p:cBhvr additive="base">
                                        <p:cTn id="11" dur="500" fill="hold"/>
                                        <p:tgtEl>
                                          <p:spTgt spid="11366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36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3666">
                                            <p:txEl>
                                              <p:pRg st="3" end="3"/>
                                            </p:txEl>
                                          </p:spTgt>
                                        </p:tgtEl>
                                        <p:attrNameLst>
                                          <p:attrName>style.visibility</p:attrName>
                                        </p:attrNameLst>
                                      </p:cBhvr>
                                      <p:to>
                                        <p:strVal val="visible"/>
                                      </p:to>
                                    </p:set>
                                    <p:anim calcmode="lin" valueType="num">
                                      <p:cBhvr additive="base">
                                        <p:cTn id="17" dur="500" fill="hold"/>
                                        <p:tgtEl>
                                          <p:spTgt spid="11366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3666">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3666">
                                            <p:txEl>
                                              <p:pRg st="4" end="4"/>
                                            </p:txEl>
                                          </p:spTgt>
                                        </p:tgtEl>
                                        <p:attrNameLst>
                                          <p:attrName>style.visibility</p:attrName>
                                        </p:attrNameLst>
                                      </p:cBhvr>
                                      <p:to>
                                        <p:strVal val="visible"/>
                                      </p:to>
                                    </p:set>
                                    <p:anim calcmode="lin" valueType="num">
                                      <p:cBhvr additive="base">
                                        <p:cTn id="21" dur="500" fill="hold"/>
                                        <p:tgtEl>
                                          <p:spTgt spid="11366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3666">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13670"/>
                                        </p:tgtEl>
                                        <p:attrNameLst>
                                          <p:attrName>style.visibility</p:attrName>
                                        </p:attrNameLst>
                                      </p:cBhvr>
                                      <p:to>
                                        <p:strVal val="visible"/>
                                      </p:to>
                                    </p:set>
                                    <p:anim calcmode="lin" valueType="num">
                                      <p:cBhvr additive="base">
                                        <p:cTn id="25" dur="500" fill="hold"/>
                                        <p:tgtEl>
                                          <p:spTgt spid="113670"/>
                                        </p:tgtEl>
                                        <p:attrNameLst>
                                          <p:attrName>ppt_x</p:attrName>
                                        </p:attrNameLst>
                                      </p:cBhvr>
                                      <p:tavLst>
                                        <p:tav tm="0">
                                          <p:val>
                                            <p:strVal val="1+#ppt_w/2"/>
                                          </p:val>
                                        </p:tav>
                                        <p:tav tm="100000">
                                          <p:val>
                                            <p:strVal val="#ppt_x"/>
                                          </p:val>
                                        </p:tav>
                                      </p:tavLst>
                                    </p:anim>
                                    <p:anim calcmode="lin" valueType="num">
                                      <p:cBhvr additive="base">
                                        <p:cTn id="26" dur="500" fill="hold"/>
                                        <p:tgtEl>
                                          <p:spTgt spid="11367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3671"/>
                                        </p:tgtEl>
                                        <p:attrNameLst>
                                          <p:attrName>style.visibility</p:attrName>
                                        </p:attrNameLst>
                                      </p:cBhvr>
                                      <p:to>
                                        <p:strVal val="visible"/>
                                      </p:to>
                                    </p:set>
                                    <p:anim calcmode="lin" valueType="num">
                                      <p:cBhvr additive="base">
                                        <p:cTn id="31" dur="500" fill="hold"/>
                                        <p:tgtEl>
                                          <p:spTgt spid="113671"/>
                                        </p:tgtEl>
                                        <p:attrNameLst>
                                          <p:attrName>ppt_x</p:attrName>
                                        </p:attrNameLst>
                                      </p:cBhvr>
                                      <p:tavLst>
                                        <p:tav tm="0">
                                          <p:val>
                                            <p:strVal val="#ppt_x"/>
                                          </p:val>
                                        </p:tav>
                                        <p:tav tm="100000">
                                          <p:val>
                                            <p:strVal val="#ppt_x"/>
                                          </p:val>
                                        </p:tav>
                                      </p:tavLst>
                                    </p:anim>
                                    <p:anim calcmode="lin" valueType="num">
                                      <p:cBhvr additive="base">
                                        <p:cTn id="32" dur="500" fill="hold"/>
                                        <p:tgtEl>
                                          <p:spTgt spid="1136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body" idx="1"/>
          </p:nvPr>
        </p:nvSpPr>
        <p:spPr>
          <a:xfrm>
            <a:off x="1295400" y="1295400"/>
            <a:ext cx="2209800" cy="4953000"/>
          </a:xfrm>
        </p:spPr>
        <p:txBody>
          <a:bodyPr/>
          <a:lstStyle/>
          <a:p>
            <a:pPr marL="0" indent="0" eaLnBrk="1" hangingPunct="1">
              <a:lnSpc>
                <a:spcPct val="90000"/>
              </a:lnSpc>
            </a:pPr>
            <a:r>
              <a:rPr lang="en-US" sz="1600" b="1">
                <a:solidFill>
                  <a:schemeClr val="tx1"/>
                </a:solidFill>
                <a:cs typeface="ヒラギノ角ゴ Pro W3" charset="-128"/>
              </a:rPr>
              <a:t>#1.</a:t>
            </a:r>
          </a:p>
          <a:p>
            <a:pPr marL="0" indent="0" eaLnBrk="1" hangingPunct="1">
              <a:lnSpc>
                <a:spcPct val="90000"/>
              </a:lnSpc>
            </a:pPr>
            <a:r>
              <a:rPr lang="en-US" sz="1600">
                <a:cs typeface="ヒラギノ角ゴ Pro W3" charset="-128"/>
              </a:rPr>
              <a:t>Embodied energy (a measure of the energy required to manufacture a product) was key in choosing materials.</a:t>
            </a:r>
            <a:br>
              <a:rPr lang="en-US" sz="1600">
                <a:cs typeface="ヒラギノ角ゴ Pro W3" charset="-128"/>
              </a:rPr>
            </a:br>
            <a:r>
              <a:rPr lang="en-US" sz="1600">
                <a:cs typeface="ヒラギノ角ゴ Pro W3" charset="-128"/>
              </a:rPr>
              <a:t/>
            </a:r>
            <a:br>
              <a:rPr lang="en-US" sz="1600">
                <a:cs typeface="ヒラギノ角ゴ Pro W3" charset="-128"/>
              </a:rPr>
            </a:br>
            <a:r>
              <a:rPr lang="en-US" sz="1600" b="1">
                <a:solidFill>
                  <a:schemeClr val="tx1"/>
                </a:solidFill>
                <a:cs typeface="ヒラギノ角ゴ Pro W3" charset="-128"/>
              </a:rPr>
              <a:t>#2.</a:t>
            </a:r>
          </a:p>
          <a:p>
            <a:pPr marL="0" indent="0" eaLnBrk="1" hangingPunct="1">
              <a:lnSpc>
                <a:spcPct val="90000"/>
              </a:lnSpc>
            </a:pPr>
            <a:r>
              <a:rPr lang="en-US" sz="1600">
                <a:cs typeface="ヒラギノ角ゴ Pro W3" charset="-128"/>
              </a:rPr>
              <a:t>They were sourced within a 35-mile radius of the site when possible, reducing transportation energy.</a:t>
            </a:r>
          </a:p>
          <a:p>
            <a:pPr marL="0" indent="0" eaLnBrk="1" hangingPunct="1">
              <a:lnSpc>
                <a:spcPct val="90000"/>
              </a:lnSpc>
            </a:pPr>
            <a:endParaRPr lang="en-US" sz="1600" b="1">
              <a:solidFill>
                <a:schemeClr val="tx1"/>
              </a:solidFill>
              <a:cs typeface="ヒラギノ角ゴ Pro W3" charset="-128"/>
            </a:endParaRPr>
          </a:p>
          <a:p>
            <a:pPr marL="0" indent="0" eaLnBrk="1" hangingPunct="1">
              <a:lnSpc>
                <a:spcPct val="90000"/>
              </a:lnSpc>
            </a:pPr>
            <a:r>
              <a:rPr lang="en-US" sz="1600" b="1">
                <a:solidFill>
                  <a:schemeClr val="tx1"/>
                </a:solidFill>
                <a:cs typeface="ヒラギノ角ゴ Pro W3" charset="-128"/>
              </a:rPr>
              <a:t>#3.</a:t>
            </a:r>
          </a:p>
          <a:p>
            <a:pPr marL="0" indent="0" eaLnBrk="1" hangingPunct="1">
              <a:lnSpc>
                <a:spcPct val="90000"/>
              </a:lnSpc>
            </a:pPr>
            <a:r>
              <a:rPr lang="en-US" sz="1600">
                <a:cs typeface="ヒラギノ角ゴ Pro W3" charset="-128"/>
              </a:rPr>
              <a:t>Recycled materials and high recycled content were key.</a:t>
            </a:r>
          </a:p>
          <a:p>
            <a:pPr marL="0" indent="0" eaLnBrk="1" hangingPunct="1">
              <a:lnSpc>
                <a:spcPct val="90000"/>
              </a:lnSpc>
            </a:pPr>
            <a:r>
              <a:rPr lang="en-US" sz="1600">
                <a:cs typeface="ヒラギノ角ゴ Pro W3" charset="-128"/>
              </a:rPr>
              <a:t> </a:t>
            </a:r>
          </a:p>
        </p:txBody>
      </p:sp>
      <p:sp>
        <p:nvSpPr>
          <p:cNvPr id="116739"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Material choices</a:t>
            </a:r>
          </a:p>
        </p:txBody>
      </p:sp>
      <p:sp>
        <p:nvSpPr>
          <p:cNvPr id="131076" name="Text Box 4"/>
          <p:cNvSpPr txBox="1">
            <a:spLocks noChangeArrowheads="1"/>
          </p:cNvSpPr>
          <p:nvPr/>
        </p:nvSpPr>
        <p:spPr bwMode="auto">
          <a:xfrm>
            <a:off x="3429000" y="5791200"/>
            <a:ext cx="5410200" cy="304800"/>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1400">
                <a:ea typeface="ヒラギノ角ゴ Pro W3" charset="-128"/>
                <a:cs typeface="ヒラギノ角ゴ Pro W3" charset="-128"/>
              </a:rPr>
              <a:t>75 year minimum target design life.</a:t>
            </a:r>
          </a:p>
        </p:txBody>
      </p:sp>
      <p:pic>
        <p:nvPicPr>
          <p:cNvPr id="116741" name="Picture 5" descr="DSCN0003_2"/>
          <p:cNvPicPr>
            <a:picLocks noChangeAspect="1" noChangeArrowheads="1"/>
          </p:cNvPicPr>
          <p:nvPr/>
        </p:nvPicPr>
        <p:blipFill>
          <a:blip r:embed="rId3" cstate="print"/>
          <a:srcRect/>
          <a:stretch>
            <a:fillRect/>
          </a:stretch>
        </p:blipFill>
        <p:spPr bwMode="auto">
          <a:xfrm>
            <a:off x="3429000" y="1219200"/>
            <a:ext cx="5410200" cy="4057650"/>
          </a:xfrm>
          <a:prstGeom prst="rect">
            <a:avLst/>
          </a:prstGeom>
          <a:noFill/>
          <a:ln w="9525">
            <a:noFill/>
            <a:miter lim="800000"/>
            <a:headEnd/>
            <a:tailEnd/>
          </a:ln>
        </p:spPr>
      </p:pic>
      <p:pic>
        <p:nvPicPr>
          <p:cNvPr id="131078" name="Picture 6" descr="DSCN0011_2"/>
          <p:cNvPicPr>
            <a:picLocks noChangeAspect="1" noChangeArrowheads="1"/>
          </p:cNvPicPr>
          <p:nvPr/>
        </p:nvPicPr>
        <p:blipFill>
          <a:blip r:embed="rId4" cstate="print"/>
          <a:srcRect/>
          <a:stretch>
            <a:fillRect/>
          </a:stretch>
        </p:blipFill>
        <p:spPr bwMode="auto">
          <a:xfrm>
            <a:off x="3505200" y="1352550"/>
            <a:ext cx="5410200" cy="4057650"/>
          </a:xfrm>
          <a:prstGeom prst="rect">
            <a:avLst/>
          </a:prstGeom>
          <a:noFill/>
          <a:ln w="9525">
            <a:noFill/>
            <a:miter lim="800000"/>
            <a:headEnd/>
            <a:tailEnd/>
          </a:ln>
        </p:spPr>
      </p:pic>
      <p:pic>
        <p:nvPicPr>
          <p:cNvPr id="131079" name="Picture 7" descr="DSCN0052_2"/>
          <p:cNvPicPr>
            <a:picLocks noChangeAspect="1" noChangeArrowheads="1"/>
          </p:cNvPicPr>
          <p:nvPr/>
        </p:nvPicPr>
        <p:blipFill>
          <a:blip r:embed="rId5" cstate="print"/>
          <a:srcRect/>
          <a:stretch>
            <a:fillRect/>
          </a:stretch>
        </p:blipFill>
        <p:spPr bwMode="auto">
          <a:xfrm>
            <a:off x="3581400" y="1504950"/>
            <a:ext cx="5410200" cy="40576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31078"/>
                                        </p:tgtEl>
                                        <p:attrNameLst>
                                          <p:attrName>style.visibility</p:attrName>
                                        </p:attrNameLst>
                                      </p:cBhvr>
                                      <p:to>
                                        <p:strVal val="visible"/>
                                      </p:to>
                                    </p:set>
                                    <p:anim calcmode="lin" valueType="num">
                                      <p:cBhvr additive="base">
                                        <p:cTn id="7" dur="500" fill="hold"/>
                                        <p:tgtEl>
                                          <p:spTgt spid="131078"/>
                                        </p:tgtEl>
                                        <p:attrNameLst>
                                          <p:attrName>ppt_x</p:attrName>
                                        </p:attrNameLst>
                                      </p:cBhvr>
                                      <p:tavLst>
                                        <p:tav tm="0">
                                          <p:val>
                                            <p:strVal val="1+#ppt_w/2"/>
                                          </p:val>
                                        </p:tav>
                                        <p:tav tm="100000">
                                          <p:val>
                                            <p:strVal val="#ppt_x"/>
                                          </p:val>
                                        </p:tav>
                                      </p:tavLst>
                                    </p:anim>
                                    <p:anim calcmode="lin" valueType="num">
                                      <p:cBhvr additive="base">
                                        <p:cTn id="8" dur="500" fill="hold"/>
                                        <p:tgtEl>
                                          <p:spTgt spid="1310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1074">
                                            <p:txEl>
                                              <p:pRg st="4" end="4"/>
                                            </p:txEl>
                                          </p:spTgt>
                                        </p:tgtEl>
                                        <p:attrNameLst>
                                          <p:attrName>style.visibility</p:attrName>
                                        </p:attrNameLst>
                                      </p:cBhvr>
                                      <p:to>
                                        <p:strVal val="visible"/>
                                      </p:to>
                                    </p:set>
                                    <p:anim calcmode="lin" valueType="num">
                                      <p:cBhvr additive="base">
                                        <p:cTn id="13" dur="500" fill="hold"/>
                                        <p:tgtEl>
                                          <p:spTgt spid="13107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4">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1074">
                                            <p:txEl>
                                              <p:pRg st="5" end="5"/>
                                            </p:txEl>
                                          </p:spTgt>
                                        </p:tgtEl>
                                        <p:attrNameLst>
                                          <p:attrName>style.visibility</p:attrName>
                                        </p:attrNameLst>
                                      </p:cBhvr>
                                      <p:to>
                                        <p:strVal val="visible"/>
                                      </p:to>
                                    </p:set>
                                    <p:anim calcmode="lin" valueType="num">
                                      <p:cBhvr additive="base">
                                        <p:cTn id="17" dur="500" fill="hold"/>
                                        <p:tgtEl>
                                          <p:spTgt spid="131074">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1074">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131079"/>
                                        </p:tgtEl>
                                        <p:attrNameLst>
                                          <p:attrName>style.visibility</p:attrName>
                                        </p:attrNameLst>
                                      </p:cBhvr>
                                      <p:to>
                                        <p:strVal val="visible"/>
                                      </p:to>
                                    </p:set>
                                    <p:anim calcmode="lin" valueType="num">
                                      <p:cBhvr additive="base">
                                        <p:cTn id="21" dur="500" fill="hold"/>
                                        <p:tgtEl>
                                          <p:spTgt spid="131079"/>
                                        </p:tgtEl>
                                        <p:attrNameLst>
                                          <p:attrName>ppt_x</p:attrName>
                                        </p:attrNameLst>
                                      </p:cBhvr>
                                      <p:tavLst>
                                        <p:tav tm="0">
                                          <p:val>
                                            <p:strVal val="1+#ppt_w/2"/>
                                          </p:val>
                                        </p:tav>
                                        <p:tav tm="100000">
                                          <p:val>
                                            <p:strVal val="#ppt_x"/>
                                          </p:val>
                                        </p:tav>
                                      </p:tavLst>
                                    </p:anim>
                                    <p:anim calcmode="lin" valueType="num">
                                      <p:cBhvr additive="base">
                                        <p:cTn id="22" dur="500" fill="hold"/>
                                        <p:tgtEl>
                                          <p:spTgt spid="13107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1076"/>
                                        </p:tgtEl>
                                        <p:attrNameLst>
                                          <p:attrName>style.visibility</p:attrName>
                                        </p:attrNameLst>
                                      </p:cBhvr>
                                      <p:to>
                                        <p:strVal val="visible"/>
                                      </p:to>
                                    </p:set>
                                    <p:anim calcmode="lin" valueType="num">
                                      <p:cBhvr additive="base">
                                        <p:cTn id="27" dur="500" fill="hold"/>
                                        <p:tgtEl>
                                          <p:spTgt spid="131076"/>
                                        </p:tgtEl>
                                        <p:attrNameLst>
                                          <p:attrName>ppt_x</p:attrName>
                                        </p:attrNameLst>
                                      </p:cBhvr>
                                      <p:tavLst>
                                        <p:tav tm="0">
                                          <p:val>
                                            <p:strVal val="#ppt_x"/>
                                          </p:val>
                                        </p:tav>
                                        <p:tav tm="100000">
                                          <p:val>
                                            <p:strVal val="#ppt_x"/>
                                          </p:val>
                                        </p:tav>
                                      </p:tavLst>
                                    </p:anim>
                                    <p:anim calcmode="lin" valueType="num">
                                      <p:cBhvr additive="base">
                                        <p:cTn id="28" dur="500" fill="hold"/>
                                        <p:tgtEl>
                                          <p:spTgt spid="131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5" descr="DSCN0142"/>
          <p:cNvPicPr>
            <a:picLocks noChangeAspect="1" noChangeArrowheads="1"/>
          </p:cNvPicPr>
          <p:nvPr/>
        </p:nvPicPr>
        <p:blipFill>
          <a:blip r:embed="rId3" cstate="print"/>
          <a:srcRect/>
          <a:stretch>
            <a:fillRect/>
          </a:stretch>
        </p:blipFill>
        <p:spPr bwMode="auto">
          <a:xfrm>
            <a:off x="3581400" y="1562100"/>
            <a:ext cx="5197475" cy="3897313"/>
          </a:xfrm>
          <a:prstGeom prst="rect">
            <a:avLst/>
          </a:prstGeom>
          <a:noFill/>
          <a:ln w="9525">
            <a:noFill/>
            <a:miter lim="800000"/>
            <a:headEnd/>
            <a:tailEnd/>
          </a:ln>
        </p:spPr>
      </p:pic>
      <p:sp>
        <p:nvSpPr>
          <p:cNvPr id="133122" name="Rectangle 2"/>
          <p:cNvSpPr>
            <a:spLocks noGrp="1" noChangeArrowheads="1"/>
          </p:cNvSpPr>
          <p:nvPr>
            <p:ph type="body" idx="1"/>
          </p:nvPr>
        </p:nvSpPr>
        <p:spPr>
          <a:xfrm>
            <a:off x="1295400" y="1295400"/>
            <a:ext cx="2209800" cy="4953000"/>
          </a:xfrm>
        </p:spPr>
        <p:txBody>
          <a:bodyPr/>
          <a:lstStyle/>
          <a:p>
            <a:pPr marL="0" indent="0" eaLnBrk="1" hangingPunct="1">
              <a:lnSpc>
                <a:spcPct val="90000"/>
              </a:lnSpc>
            </a:pPr>
            <a:r>
              <a:rPr lang="en-US" sz="1800" b="1">
                <a:solidFill>
                  <a:schemeClr val="tx1"/>
                </a:solidFill>
                <a:cs typeface="ヒラギノ角ゴ Pro W3" charset="-128"/>
              </a:rPr>
              <a:t>#1.</a:t>
            </a:r>
          </a:p>
          <a:p>
            <a:pPr marL="0" indent="0" eaLnBrk="1" hangingPunct="1">
              <a:lnSpc>
                <a:spcPct val="90000"/>
              </a:lnSpc>
            </a:pPr>
            <a:r>
              <a:rPr lang="en-US" sz="1800">
                <a:cs typeface="ヒラギノ角ゴ Pro W3" charset="-128"/>
              </a:rPr>
              <a:t>It was felt to be more efficient to generate electricity with the CHP facility.</a:t>
            </a:r>
          </a:p>
          <a:p>
            <a:pPr marL="0" indent="0" eaLnBrk="1" hangingPunct="1">
              <a:lnSpc>
                <a:spcPct val="90000"/>
              </a:lnSpc>
            </a:pPr>
            <a:endParaRPr lang="en-US" sz="1800" b="1">
              <a:solidFill>
                <a:schemeClr val="tx1"/>
              </a:solidFill>
              <a:cs typeface="ヒラギノ角ゴ Pro W3" charset="-128"/>
            </a:endParaRPr>
          </a:p>
          <a:p>
            <a:pPr marL="0" indent="0" eaLnBrk="1" hangingPunct="1">
              <a:lnSpc>
                <a:spcPct val="90000"/>
              </a:lnSpc>
            </a:pPr>
            <a:r>
              <a:rPr lang="en-US" sz="1800" b="1">
                <a:solidFill>
                  <a:schemeClr val="tx1"/>
                </a:solidFill>
                <a:cs typeface="ヒラギノ角ゴ Pro W3" charset="-128"/>
              </a:rPr>
              <a:t>#2.</a:t>
            </a:r>
          </a:p>
          <a:p>
            <a:pPr marL="0" indent="0" eaLnBrk="1" hangingPunct="1">
              <a:lnSpc>
                <a:spcPct val="90000"/>
              </a:lnSpc>
            </a:pPr>
            <a:r>
              <a:rPr lang="en-US" sz="1800">
                <a:cs typeface="ヒラギノ角ゴ Pro W3" charset="-128"/>
              </a:rPr>
              <a:t>PV panels were targeted at fueling electric vehicles.</a:t>
            </a:r>
          </a:p>
          <a:p>
            <a:pPr marL="0" indent="0" eaLnBrk="1" hangingPunct="1">
              <a:lnSpc>
                <a:spcPct val="90000"/>
              </a:lnSpc>
            </a:pPr>
            <a:endParaRPr lang="en-US" sz="1800" b="1">
              <a:solidFill>
                <a:schemeClr val="tx1"/>
              </a:solidFill>
              <a:cs typeface="ヒラギノ角ゴ Pro W3" charset="-128"/>
            </a:endParaRPr>
          </a:p>
          <a:p>
            <a:pPr marL="0" indent="0" eaLnBrk="1" hangingPunct="1">
              <a:lnSpc>
                <a:spcPct val="90000"/>
              </a:lnSpc>
            </a:pPr>
            <a:r>
              <a:rPr lang="en-US" sz="1800" b="1">
                <a:solidFill>
                  <a:schemeClr val="tx1"/>
                </a:solidFill>
                <a:cs typeface="ヒラギノ角ゴ Pro W3" charset="-128"/>
              </a:rPr>
              <a:t>#3.</a:t>
            </a:r>
          </a:p>
          <a:p>
            <a:pPr marL="0" indent="0" eaLnBrk="1" hangingPunct="1">
              <a:lnSpc>
                <a:spcPct val="90000"/>
              </a:lnSpc>
            </a:pPr>
            <a:r>
              <a:rPr lang="en-US" sz="1800">
                <a:cs typeface="ヒラギノ角ゴ Pro W3" charset="-128"/>
              </a:rPr>
              <a:t>PV was installed over 777m2 and was also used for shading.</a:t>
            </a:r>
          </a:p>
          <a:p>
            <a:pPr marL="0" indent="0" eaLnBrk="1" hangingPunct="1">
              <a:lnSpc>
                <a:spcPct val="90000"/>
              </a:lnSpc>
            </a:pPr>
            <a:r>
              <a:rPr lang="en-US" sz="1800">
                <a:cs typeface="ヒラギノ角ゴ Pro W3" charset="-128"/>
              </a:rPr>
              <a:t> </a:t>
            </a:r>
          </a:p>
        </p:txBody>
      </p:sp>
      <p:sp>
        <p:nvSpPr>
          <p:cNvPr id="118788"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Generation of on Site Electricity</a:t>
            </a:r>
          </a:p>
        </p:txBody>
      </p:sp>
      <p:pic>
        <p:nvPicPr>
          <p:cNvPr id="133124" name="Picture 4" descr="DSCN0110"/>
          <p:cNvPicPr>
            <a:picLocks noChangeAspect="1" noChangeArrowheads="1"/>
          </p:cNvPicPr>
          <p:nvPr/>
        </p:nvPicPr>
        <p:blipFill>
          <a:blip r:embed="rId4" cstate="print"/>
          <a:srcRect/>
          <a:stretch>
            <a:fillRect/>
          </a:stretch>
        </p:blipFill>
        <p:spPr bwMode="auto">
          <a:xfrm>
            <a:off x="3657600" y="1752600"/>
            <a:ext cx="5181600" cy="3886200"/>
          </a:xfrm>
          <a:prstGeom prst="rect">
            <a:avLst/>
          </a:prstGeom>
          <a:noFill/>
          <a:ln w="9525">
            <a:noFill/>
            <a:miter lim="800000"/>
            <a:headEnd/>
            <a:tailEnd/>
          </a:ln>
        </p:spPr>
      </p:pic>
      <p:pic>
        <p:nvPicPr>
          <p:cNvPr id="133126" name="Picture 6" descr="DSCN0049_2"/>
          <p:cNvPicPr>
            <a:picLocks noChangeAspect="1" noChangeArrowheads="1"/>
          </p:cNvPicPr>
          <p:nvPr/>
        </p:nvPicPr>
        <p:blipFill>
          <a:blip r:embed="rId5" cstate="print"/>
          <a:srcRect/>
          <a:stretch>
            <a:fillRect/>
          </a:stretch>
        </p:blipFill>
        <p:spPr bwMode="auto">
          <a:xfrm>
            <a:off x="3733800" y="1905000"/>
            <a:ext cx="5181600" cy="3886200"/>
          </a:xfrm>
          <a:prstGeom prst="rect">
            <a:avLst/>
          </a:prstGeom>
          <a:noFill/>
          <a:ln w="9525">
            <a:noFill/>
            <a:miter lim="800000"/>
            <a:headEnd/>
            <a:tailEnd/>
          </a:ln>
        </p:spPr>
      </p:pic>
      <p:sp>
        <p:nvSpPr>
          <p:cNvPr id="133127" name="Text Box 7"/>
          <p:cNvSpPr txBox="1">
            <a:spLocks noChangeArrowheads="1"/>
          </p:cNvSpPr>
          <p:nvPr/>
        </p:nvSpPr>
        <p:spPr bwMode="auto">
          <a:xfrm>
            <a:off x="3581400" y="5943600"/>
            <a:ext cx="5334000" cy="304800"/>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1400">
                <a:ea typeface="ヒラギノ角ゴ Pro W3" charset="-128"/>
                <a:cs typeface="ヒラギノ角ゴ Pro W3" charset="-128"/>
              </a:rPr>
              <a:t>Excess electricity is sold back to the grid.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22">
                                            <p:txEl>
                                              <p:pRg st="3" end="3"/>
                                            </p:txEl>
                                          </p:spTgt>
                                        </p:tgtEl>
                                        <p:attrNameLst>
                                          <p:attrName>style.visibility</p:attrName>
                                        </p:attrNameLst>
                                      </p:cBhvr>
                                      <p:to>
                                        <p:strVal val="visible"/>
                                      </p:to>
                                    </p:set>
                                    <p:anim calcmode="lin" valueType="num">
                                      <p:cBhvr additive="base">
                                        <p:cTn id="7" dur="500" fill="hold"/>
                                        <p:tgtEl>
                                          <p:spTgt spid="13312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2">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3122">
                                            <p:txEl>
                                              <p:pRg st="4" end="4"/>
                                            </p:txEl>
                                          </p:spTgt>
                                        </p:tgtEl>
                                        <p:attrNameLst>
                                          <p:attrName>style.visibility</p:attrName>
                                        </p:attrNameLst>
                                      </p:cBhvr>
                                      <p:to>
                                        <p:strVal val="visible"/>
                                      </p:to>
                                    </p:set>
                                    <p:anim calcmode="lin" valueType="num">
                                      <p:cBhvr additive="base">
                                        <p:cTn id="11" dur="500" fill="hold"/>
                                        <p:tgtEl>
                                          <p:spTgt spid="133122">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3122">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33124"/>
                                        </p:tgtEl>
                                        <p:attrNameLst>
                                          <p:attrName>style.visibility</p:attrName>
                                        </p:attrNameLst>
                                      </p:cBhvr>
                                      <p:to>
                                        <p:strVal val="visible"/>
                                      </p:to>
                                    </p:set>
                                    <p:anim calcmode="lin" valueType="num">
                                      <p:cBhvr additive="base">
                                        <p:cTn id="15" dur="500" fill="hold"/>
                                        <p:tgtEl>
                                          <p:spTgt spid="133124"/>
                                        </p:tgtEl>
                                        <p:attrNameLst>
                                          <p:attrName>ppt_x</p:attrName>
                                        </p:attrNameLst>
                                      </p:cBhvr>
                                      <p:tavLst>
                                        <p:tav tm="0">
                                          <p:val>
                                            <p:strVal val="1+#ppt_w/2"/>
                                          </p:val>
                                        </p:tav>
                                        <p:tav tm="100000">
                                          <p:val>
                                            <p:strVal val="#ppt_x"/>
                                          </p:val>
                                        </p:tav>
                                      </p:tavLst>
                                    </p:anim>
                                    <p:anim calcmode="lin" valueType="num">
                                      <p:cBhvr additive="base">
                                        <p:cTn id="16" dur="500" fill="hold"/>
                                        <p:tgtEl>
                                          <p:spTgt spid="1331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33122">
                                            <p:txEl>
                                              <p:pRg st="6" end="6"/>
                                            </p:txEl>
                                          </p:spTgt>
                                        </p:tgtEl>
                                        <p:attrNameLst>
                                          <p:attrName>style.visibility</p:attrName>
                                        </p:attrNameLst>
                                      </p:cBhvr>
                                      <p:to>
                                        <p:strVal val="visible"/>
                                      </p:to>
                                    </p:set>
                                    <p:anim calcmode="lin" valueType="num">
                                      <p:cBhvr additive="base">
                                        <p:cTn id="21" dur="500" fill="hold"/>
                                        <p:tgtEl>
                                          <p:spTgt spid="133122">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22">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22">
                                            <p:txEl>
                                              <p:pRg st="7" end="7"/>
                                            </p:txEl>
                                          </p:spTgt>
                                        </p:tgtEl>
                                        <p:attrNameLst>
                                          <p:attrName>style.visibility</p:attrName>
                                        </p:attrNameLst>
                                      </p:cBhvr>
                                      <p:to>
                                        <p:strVal val="visible"/>
                                      </p:to>
                                    </p:set>
                                    <p:anim calcmode="lin" valueType="num">
                                      <p:cBhvr additive="base">
                                        <p:cTn id="25" dur="500" fill="hold"/>
                                        <p:tgtEl>
                                          <p:spTgt spid="13312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22">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133126"/>
                                        </p:tgtEl>
                                        <p:attrNameLst>
                                          <p:attrName>style.visibility</p:attrName>
                                        </p:attrNameLst>
                                      </p:cBhvr>
                                      <p:to>
                                        <p:strVal val="visible"/>
                                      </p:to>
                                    </p:set>
                                    <p:anim calcmode="lin" valueType="num">
                                      <p:cBhvr additive="base">
                                        <p:cTn id="29" dur="500" fill="hold"/>
                                        <p:tgtEl>
                                          <p:spTgt spid="133126"/>
                                        </p:tgtEl>
                                        <p:attrNameLst>
                                          <p:attrName>ppt_x</p:attrName>
                                        </p:attrNameLst>
                                      </p:cBhvr>
                                      <p:tavLst>
                                        <p:tav tm="0">
                                          <p:val>
                                            <p:strVal val="1+#ppt_w/2"/>
                                          </p:val>
                                        </p:tav>
                                        <p:tav tm="100000">
                                          <p:val>
                                            <p:strVal val="#ppt_x"/>
                                          </p:val>
                                        </p:tav>
                                      </p:tavLst>
                                    </p:anim>
                                    <p:anim calcmode="lin" valueType="num">
                                      <p:cBhvr additive="base">
                                        <p:cTn id="30" dur="500" fill="hold"/>
                                        <p:tgtEl>
                                          <p:spTgt spid="13312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3127"/>
                                        </p:tgtEl>
                                        <p:attrNameLst>
                                          <p:attrName>style.visibility</p:attrName>
                                        </p:attrNameLst>
                                      </p:cBhvr>
                                      <p:to>
                                        <p:strVal val="visible"/>
                                      </p:to>
                                    </p:set>
                                    <p:anim calcmode="lin" valueType="num">
                                      <p:cBhvr additive="base">
                                        <p:cTn id="35" dur="500" fill="hold"/>
                                        <p:tgtEl>
                                          <p:spTgt spid="133127"/>
                                        </p:tgtEl>
                                        <p:attrNameLst>
                                          <p:attrName>ppt_x</p:attrName>
                                        </p:attrNameLst>
                                      </p:cBhvr>
                                      <p:tavLst>
                                        <p:tav tm="0">
                                          <p:val>
                                            <p:strVal val="#ppt_x"/>
                                          </p:val>
                                        </p:tav>
                                        <p:tav tm="100000">
                                          <p:val>
                                            <p:strVal val="#ppt_x"/>
                                          </p:val>
                                        </p:tav>
                                      </p:tavLst>
                                    </p:anim>
                                    <p:anim calcmode="lin" valueType="num">
                                      <p:cBhvr additive="base">
                                        <p:cTn id="36" dur="500" fill="hold"/>
                                        <p:tgtEl>
                                          <p:spTgt spid="133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xfrm>
            <a:off x="1295400" y="1295400"/>
            <a:ext cx="2209800" cy="4953000"/>
          </a:xfrm>
        </p:spPr>
        <p:txBody>
          <a:bodyPr/>
          <a:lstStyle/>
          <a:p>
            <a:pPr marL="0" indent="0" eaLnBrk="1" hangingPunct="1">
              <a:lnSpc>
                <a:spcPct val="90000"/>
              </a:lnSpc>
            </a:pPr>
            <a:r>
              <a:rPr lang="en-US" sz="1600" i="1">
                <a:solidFill>
                  <a:schemeClr val="bg2"/>
                </a:solidFill>
                <a:cs typeface="ヒラギノ角ゴ Pro W3" charset="-128"/>
              </a:rPr>
              <a:t>Water use is carefully planned…</a:t>
            </a:r>
          </a:p>
          <a:p>
            <a:pPr marL="0" indent="0" eaLnBrk="1" hangingPunct="1">
              <a:lnSpc>
                <a:spcPct val="90000"/>
              </a:lnSpc>
            </a:pPr>
            <a:r>
              <a:rPr lang="en-US" sz="1600" b="1">
                <a:solidFill>
                  <a:schemeClr val="tx1"/>
                </a:solidFill>
                <a:cs typeface="ヒラギノ角ゴ Pro W3" charset="-128"/>
              </a:rPr>
              <a:t>#1.</a:t>
            </a:r>
          </a:p>
          <a:p>
            <a:pPr marL="0" indent="0" eaLnBrk="1" hangingPunct="1">
              <a:lnSpc>
                <a:spcPct val="90000"/>
              </a:lnSpc>
            </a:pPr>
            <a:r>
              <a:rPr lang="en-US" sz="1600">
                <a:cs typeface="ヒラギノ角ゴ Pro W3" charset="-128"/>
              </a:rPr>
              <a:t>Rainwater is collected and used for irrigation and toilet flushing.</a:t>
            </a:r>
          </a:p>
          <a:p>
            <a:pPr marL="0" indent="0" eaLnBrk="1" hangingPunct="1">
              <a:lnSpc>
                <a:spcPct val="90000"/>
              </a:lnSpc>
            </a:pPr>
            <a:r>
              <a:rPr lang="en-US" sz="1600" b="1">
                <a:solidFill>
                  <a:schemeClr val="tx1"/>
                </a:solidFill>
                <a:cs typeface="ヒラギノ角ゴ Pro W3" charset="-128"/>
              </a:rPr>
              <a:t>#2.</a:t>
            </a:r>
          </a:p>
          <a:p>
            <a:pPr marL="0" indent="0" eaLnBrk="1" hangingPunct="1">
              <a:lnSpc>
                <a:spcPct val="90000"/>
              </a:lnSpc>
            </a:pPr>
            <a:r>
              <a:rPr lang="en-US" sz="1600">
                <a:cs typeface="ヒラギノ角ゴ Pro W3" charset="-128"/>
              </a:rPr>
              <a:t>Black water is treated on site and cycled into the irrigation system.</a:t>
            </a:r>
          </a:p>
          <a:p>
            <a:pPr marL="0" indent="0" eaLnBrk="1" hangingPunct="1">
              <a:lnSpc>
                <a:spcPct val="90000"/>
              </a:lnSpc>
            </a:pPr>
            <a:r>
              <a:rPr lang="en-US" sz="1600" b="1">
                <a:solidFill>
                  <a:schemeClr val="tx1"/>
                </a:solidFill>
                <a:cs typeface="ヒラギノ角ゴ Pro W3" charset="-128"/>
              </a:rPr>
              <a:t>#3.</a:t>
            </a:r>
          </a:p>
          <a:p>
            <a:pPr marL="0" indent="0" eaLnBrk="1" hangingPunct="1">
              <a:lnSpc>
                <a:spcPct val="90000"/>
              </a:lnSpc>
            </a:pPr>
            <a:r>
              <a:rPr lang="en-US" sz="1600">
                <a:cs typeface="ヒラギノ角ゴ Pro W3" charset="-128"/>
              </a:rPr>
              <a:t>Dual flush toilets reduce water consumption.</a:t>
            </a:r>
          </a:p>
          <a:p>
            <a:pPr marL="0" indent="0" eaLnBrk="1" hangingPunct="1">
              <a:lnSpc>
                <a:spcPct val="90000"/>
              </a:lnSpc>
            </a:pPr>
            <a:r>
              <a:rPr lang="en-US" sz="1600" b="1">
                <a:solidFill>
                  <a:schemeClr val="tx1"/>
                </a:solidFill>
                <a:cs typeface="ヒラギノ角ゴ Pro W3" charset="-128"/>
              </a:rPr>
              <a:t>#4.</a:t>
            </a:r>
          </a:p>
          <a:p>
            <a:pPr marL="0" indent="0" eaLnBrk="1" hangingPunct="1">
              <a:lnSpc>
                <a:spcPct val="90000"/>
              </a:lnSpc>
            </a:pPr>
            <a:r>
              <a:rPr lang="en-US" sz="1600">
                <a:cs typeface="ヒラギノ角ゴ Pro W3" charset="-128"/>
              </a:rPr>
              <a:t>Shaped bathtubs reduce water requirement.</a:t>
            </a:r>
          </a:p>
          <a:p>
            <a:pPr marL="0" indent="0" eaLnBrk="1" hangingPunct="1">
              <a:lnSpc>
                <a:spcPct val="90000"/>
              </a:lnSpc>
            </a:pPr>
            <a:r>
              <a:rPr lang="en-US" sz="1600">
                <a:cs typeface="ヒラギノ角ゴ Pro W3" charset="-128"/>
              </a:rPr>
              <a:t> </a:t>
            </a:r>
          </a:p>
        </p:txBody>
      </p:sp>
      <p:sp>
        <p:nvSpPr>
          <p:cNvPr id="120835"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Water Systems</a:t>
            </a:r>
          </a:p>
        </p:txBody>
      </p:sp>
      <p:pic>
        <p:nvPicPr>
          <p:cNvPr id="120836" name="Picture 4" descr="BedZED ME systems 500kB"/>
          <p:cNvPicPr>
            <a:picLocks noChangeAspect="1" noChangeArrowheads="1"/>
          </p:cNvPicPr>
          <p:nvPr/>
        </p:nvPicPr>
        <p:blipFill>
          <a:blip r:embed="rId3" cstate="print"/>
          <a:srcRect/>
          <a:stretch>
            <a:fillRect/>
          </a:stretch>
        </p:blipFill>
        <p:spPr bwMode="auto">
          <a:xfrm>
            <a:off x="3505200" y="1371600"/>
            <a:ext cx="5334000" cy="3654425"/>
          </a:xfrm>
          <a:prstGeom prst="rect">
            <a:avLst/>
          </a:prstGeom>
          <a:noFill/>
          <a:ln w="9525">
            <a:noFill/>
            <a:miter lim="800000"/>
            <a:headEnd/>
            <a:tailEnd/>
          </a:ln>
        </p:spPr>
      </p:pic>
      <p:pic>
        <p:nvPicPr>
          <p:cNvPr id="134151" name="Picture 7" descr="DSCN0010_2"/>
          <p:cNvPicPr>
            <a:picLocks noChangeAspect="1" noChangeArrowheads="1"/>
          </p:cNvPicPr>
          <p:nvPr/>
        </p:nvPicPr>
        <p:blipFill>
          <a:blip r:embed="rId4" cstate="print"/>
          <a:srcRect/>
          <a:stretch>
            <a:fillRect/>
          </a:stretch>
        </p:blipFill>
        <p:spPr bwMode="auto">
          <a:xfrm>
            <a:off x="3581400" y="1524000"/>
            <a:ext cx="5257800" cy="3943350"/>
          </a:xfrm>
          <a:prstGeom prst="rect">
            <a:avLst/>
          </a:prstGeom>
          <a:noFill/>
          <a:ln w="9525">
            <a:noFill/>
            <a:miter lim="800000"/>
            <a:headEnd/>
            <a:tailEnd/>
          </a:ln>
        </p:spPr>
      </p:pic>
      <p:pic>
        <p:nvPicPr>
          <p:cNvPr id="134150" name="Picture 6" descr="DSCN0161"/>
          <p:cNvPicPr>
            <a:picLocks noChangeAspect="1" noChangeArrowheads="1"/>
          </p:cNvPicPr>
          <p:nvPr/>
        </p:nvPicPr>
        <p:blipFill>
          <a:blip r:embed="rId5" cstate="print"/>
          <a:srcRect/>
          <a:stretch>
            <a:fillRect/>
          </a:stretch>
        </p:blipFill>
        <p:spPr bwMode="auto">
          <a:xfrm>
            <a:off x="3657600" y="1638300"/>
            <a:ext cx="5334000" cy="4000500"/>
          </a:xfrm>
          <a:prstGeom prst="rect">
            <a:avLst/>
          </a:prstGeom>
          <a:noFill/>
          <a:ln w="9525">
            <a:noFill/>
            <a:miter lim="800000"/>
            <a:headEnd/>
            <a:tailEnd/>
          </a:ln>
        </p:spPr>
      </p:pic>
      <p:pic>
        <p:nvPicPr>
          <p:cNvPr id="134149" name="Picture 5" descr="DSCN0199"/>
          <p:cNvPicPr>
            <a:picLocks noChangeAspect="1" noChangeArrowheads="1"/>
          </p:cNvPicPr>
          <p:nvPr/>
        </p:nvPicPr>
        <p:blipFill>
          <a:blip r:embed="rId6" cstate="print"/>
          <a:srcRect/>
          <a:stretch>
            <a:fillRect/>
          </a:stretch>
        </p:blipFill>
        <p:spPr bwMode="auto">
          <a:xfrm>
            <a:off x="3810000" y="1771650"/>
            <a:ext cx="5257800" cy="3943350"/>
          </a:xfrm>
          <a:prstGeom prst="rect">
            <a:avLst/>
          </a:prstGeom>
          <a:noFill/>
          <a:ln w="9525">
            <a:noFill/>
            <a:miter lim="800000"/>
            <a:headEnd/>
            <a:tailEnd/>
          </a:ln>
        </p:spPr>
      </p:pic>
      <p:sp>
        <p:nvSpPr>
          <p:cNvPr id="134152" name="Text Box 8"/>
          <p:cNvSpPr txBox="1">
            <a:spLocks noChangeArrowheads="1"/>
          </p:cNvSpPr>
          <p:nvPr/>
        </p:nvSpPr>
        <p:spPr bwMode="auto">
          <a:xfrm>
            <a:off x="3581400" y="5867400"/>
            <a:ext cx="5410200" cy="304800"/>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1400">
                <a:ea typeface="ヒラギノ角ゴ Pro W3" charset="-128"/>
                <a:cs typeface="ヒラギノ角ゴ Pro W3" charset="-128"/>
              </a:rPr>
              <a:t>The target was to cut normal household use by 33%.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4146">
                                            <p:txEl>
                                              <p:pRg st="1" end="1"/>
                                            </p:txEl>
                                          </p:spTgt>
                                        </p:tgtEl>
                                        <p:attrNameLst>
                                          <p:attrName>style.visibility</p:attrName>
                                        </p:attrNameLst>
                                      </p:cBhvr>
                                      <p:to>
                                        <p:strVal val="visible"/>
                                      </p:to>
                                    </p:set>
                                    <p:anim calcmode="lin" valueType="num">
                                      <p:cBhvr additive="base">
                                        <p:cTn id="7" dur="500" fill="hold"/>
                                        <p:tgtEl>
                                          <p:spTgt spid="13414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4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4146">
                                            <p:txEl>
                                              <p:pRg st="2" end="2"/>
                                            </p:txEl>
                                          </p:spTgt>
                                        </p:tgtEl>
                                        <p:attrNameLst>
                                          <p:attrName>style.visibility</p:attrName>
                                        </p:attrNameLst>
                                      </p:cBhvr>
                                      <p:to>
                                        <p:strVal val="visible"/>
                                      </p:to>
                                    </p:set>
                                    <p:anim calcmode="lin" valueType="num">
                                      <p:cBhvr additive="base">
                                        <p:cTn id="11" dur="500" fill="hold"/>
                                        <p:tgtEl>
                                          <p:spTgt spid="13414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414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34151"/>
                                        </p:tgtEl>
                                        <p:attrNameLst>
                                          <p:attrName>style.visibility</p:attrName>
                                        </p:attrNameLst>
                                      </p:cBhvr>
                                      <p:to>
                                        <p:strVal val="visible"/>
                                      </p:to>
                                    </p:set>
                                    <p:anim calcmode="lin" valueType="num">
                                      <p:cBhvr additive="base">
                                        <p:cTn id="15" dur="500" fill="hold"/>
                                        <p:tgtEl>
                                          <p:spTgt spid="134151"/>
                                        </p:tgtEl>
                                        <p:attrNameLst>
                                          <p:attrName>ppt_x</p:attrName>
                                        </p:attrNameLst>
                                      </p:cBhvr>
                                      <p:tavLst>
                                        <p:tav tm="0">
                                          <p:val>
                                            <p:strVal val="1+#ppt_w/2"/>
                                          </p:val>
                                        </p:tav>
                                        <p:tav tm="100000">
                                          <p:val>
                                            <p:strVal val="#ppt_x"/>
                                          </p:val>
                                        </p:tav>
                                      </p:tavLst>
                                    </p:anim>
                                    <p:anim calcmode="lin" valueType="num">
                                      <p:cBhvr additive="base">
                                        <p:cTn id="16" dur="500" fill="hold"/>
                                        <p:tgtEl>
                                          <p:spTgt spid="13415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34146">
                                            <p:txEl>
                                              <p:pRg st="3" end="3"/>
                                            </p:txEl>
                                          </p:spTgt>
                                        </p:tgtEl>
                                        <p:attrNameLst>
                                          <p:attrName>style.visibility</p:attrName>
                                        </p:attrNameLst>
                                      </p:cBhvr>
                                      <p:to>
                                        <p:strVal val="visible"/>
                                      </p:to>
                                    </p:set>
                                    <p:anim calcmode="lin" valueType="num">
                                      <p:cBhvr additive="base">
                                        <p:cTn id="21" dur="500" fill="hold"/>
                                        <p:tgtEl>
                                          <p:spTgt spid="13414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4146">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4146">
                                            <p:txEl>
                                              <p:pRg st="4" end="4"/>
                                            </p:txEl>
                                          </p:spTgt>
                                        </p:tgtEl>
                                        <p:attrNameLst>
                                          <p:attrName>style.visibility</p:attrName>
                                        </p:attrNameLst>
                                      </p:cBhvr>
                                      <p:to>
                                        <p:strVal val="visible"/>
                                      </p:to>
                                    </p:set>
                                    <p:anim calcmode="lin" valueType="num">
                                      <p:cBhvr additive="base">
                                        <p:cTn id="25" dur="500" fill="hold"/>
                                        <p:tgtEl>
                                          <p:spTgt spid="13414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4146">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134150"/>
                                        </p:tgtEl>
                                        <p:attrNameLst>
                                          <p:attrName>style.visibility</p:attrName>
                                        </p:attrNameLst>
                                      </p:cBhvr>
                                      <p:to>
                                        <p:strVal val="visible"/>
                                      </p:to>
                                    </p:set>
                                    <p:anim calcmode="lin" valueType="num">
                                      <p:cBhvr additive="base">
                                        <p:cTn id="29" dur="500" fill="hold"/>
                                        <p:tgtEl>
                                          <p:spTgt spid="134150"/>
                                        </p:tgtEl>
                                        <p:attrNameLst>
                                          <p:attrName>ppt_x</p:attrName>
                                        </p:attrNameLst>
                                      </p:cBhvr>
                                      <p:tavLst>
                                        <p:tav tm="0">
                                          <p:val>
                                            <p:strVal val="1+#ppt_w/2"/>
                                          </p:val>
                                        </p:tav>
                                        <p:tav tm="100000">
                                          <p:val>
                                            <p:strVal val="#ppt_x"/>
                                          </p:val>
                                        </p:tav>
                                      </p:tavLst>
                                    </p:anim>
                                    <p:anim calcmode="lin" valueType="num">
                                      <p:cBhvr additive="base">
                                        <p:cTn id="30" dur="500" fill="hold"/>
                                        <p:tgtEl>
                                          <p:spTgt spid="13415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34146">
                                            <p:txEl>
                                              <p:pRg st="5" end="5"/>
                                            </p:txEl>
                                          </p:spTgt>
                                        </p:tgtEl>
                                        <p:attrNameLst>
                                          <p:attrName>style.visibility</p:attrName>
                                        </p:attrNameLst>
                                      </p:cBhvr>
                                      <p:to>
                                        <p:strVal val="visible"/>
                                      </p:to>
                                    </p:set>
                                    <p:anim calcmode="lin" valueType="num">
                                      <p:cBhvr additive="base">
                                        <p:cTn id="35" dur="500" fill="hold"/>
                                        <p:tgtEl>
                                          <p:spTgt spid="134146">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4146">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4146">
                                            <p:txEl>
                                              <p:pRg st="6" end="6"/>
                                            </p:txEl>
                                          </p:spTgt>
                                        </p:tgtEl>
                                        <p:attrNameLst>
                                          <p:attrName>style.visibility</p:attrName>
                                        </p:attrNameLst>
                                      </p:cBhvr>
                                      <p:to>
                                        <p:strVal val="visible"/>
                                      </p:to>
                                    </p:set>
                                    <p:anim calcmode="lin" valueType="num">
                                      <p:cBhvr additive="base">
                                        <p:cTn id="39" dur="500" fill="hold"/>
                                        <p:tgtEl>
                                          <p:spTgt spid="134146">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4146">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34149"/>
                                        </p:tgtEl>
                                        <p:attrNameLst>
                                          <p:attrName>style.visibility</p:attrName>
                                        </p:attrNameLst>
                                      </p:cBhvr>
                                      <p:to>
                                        <p:strVal val="visible"/>
                                      </p:to>
                                    </p:set>
                                    <p:anim calcmode="lin" valueType="num">
                                      <p:cBhvr additive="base">
                                        <p:cTn id="43" dur="500" fill="hold"/>
                                        <p:tgtEl>
                                          <p:spTgt spid="134149"/>
                                        </p:tgtEl>
                                        <p:attrNameLst>
                                          <p:attrName>ppt_x</p:attrName>
                                        </p:attrNameLst>
                                      </p:cBhvr>
                                      <p:tavLst>
                                        <p:tav tm="0">
                                          <p:val>
                                            <p:strVal val="1+#ppt_w/2"/>
                                          </p:val>
                                        </p:tav>
                                        <p:tav tm="100000">
                                          <p:val>
                                            <p:strVal val="#ppt_x"/>
                                          </p:val>
                                        </p:tav>
                                      </p:tavLst>
                                    </p:anim>
                                    <p:anim calcmode="lin" valueType="num">
                                      <p:cBhvr additive="base">
                                        <p:cTn id="44" dur="500" fill="hold"/>
                                        <p:tgtEl>
                                          <p:spTgt spid="13414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4146">
                                            <p:txEl>
                                              <p:pRg st="7" end="7"/>
                                            </p:txEl>
                                          </p:spTgt>
                                        </p:tgtEl>
                                        <p:attrNameLst>
                                          <p:attrName>style.visibility</p:attrName>
                                        </p:attrNameLst>
                                      </p:cBhvr>
                                      <p:to>
                                        <p:strVal val="visible"/>
                                      </p:to>
                                    </p:set>
                                    <p:anim calcmode="lin" valueType="num">
                                      <p:cBhvr additive="base">
                                        <p:cTn id="49" dur="500" fill="hold"/>
                                        <p:tgtEl>
                                          <p:spTgt spid="13414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4146">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34146">
                                            <p:txEl>
                                              <p:pRg st="8" end="8"/>
                                            </p:txEl>
                                          </p:spTgt>
                                        </p:tgtEl>
                                        <p:attrNameLst>
                                          <p:attrName>style.visibility</p:attrName>
                                        </p:attrNameLst>
                                      </p:cBhvr>
                                      <p:to>
                                        <p:strVal val="visible"/>
                                      </p:to>
                                    </p:set>
                                    <p:anim calcmode="lin" valueType="num">
                                      <p:cBhvr additive="base">
                                        <p:cTn id="53" dur="500" fill="hold"/>
                                        <p:tgtEl>
                                          <p:spTgt spid="134146">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3414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34152"/>
                                        </p:tgtEl>
                                        <p:attrNameLst>
                                          <p:attrName>style.visibility</p:attrName>
                                        </p:attrNameLst>
                                      </p:cBhvr>
                                      <p:to>
                                        <p:strVal val="visible"/>
                                      </p:to>
                                    </p:set>
                                    <p:anim calcmode="lin" valueType="num">
                                      <p:cBhvr additive="base">
                                        <p:cTn id="59" dur="500" fill="hold"/>
                                        <p:tgtEl>
                                          <p:spTgt spid="134152"/>
                                        </p:tgtEl>
                                        <p:attrNameLst>
                                          <p:attrName>ppt_x</p:attrName>
                                        </p:attrNameLst>
                                      </p:cBhvr>
                                      <p:tavLst>
                                        <p:tav tm="0">
                                          <p:val>
                                            <p:strVal val="#ppt_x"/>
                                          </p:val>
                                        </p:tav>
                                        <p:tav tm="100000">
                                          <p:val>
                                            <p:strVal val="#ppt_x"/>
                                          </p:val>
                                        </p:tav>
                                      </p:tavLst>
                                    </p:anim>
                                    <p:anim calcmode="lin" valueType="num">
                                      <p:cBhvr additive="base">
                                        <p:cTn id="60" dur="500" fill="hold"/>
                                        <p:tgtEl>
                                          <p:spTgt spid="1341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body" idx="1"/>
          </p:nvPr>
        </p:nvSpPr>
        <p:spPr>
          <a:xfrm>
            <a:off x="1295400" y="1295400"/>
            <a:ext cx="2209800" cy="4953000"/>
          </a:xfrm>
        </p:spPr>
        <p:txBody>
          <a:bodyPr/>
          <a:lstStyle/>
          <a:p>
            <a:pPr marL="0" indent="0" eaLnBrk="1" hangingPunct="1"/>
            <a:r>
              <a:rPr lang="en-US" sz="1800" b="1">
                <a:solidFill>
                  <a:schemeClr val="tx1"/>
                </a:solidFill>
                <a:cs typeface="ヒラギノ角ゴ Pro W3" charset="-128"/>
              </a:rPr>
              <a:t>#1.</a:t>
            </a:r>
          </a:p>
          <a:p>
            <a:pPr marL="0" indent="0" eaLnBrk="1" hangingPunct="1"/>
            <a:r>
              <a:rPr lang="en-US" sz="1800">
                <a:cs typeface="ヒラギノ角ゴ Pro W3" charset="-128"/>
              </a:rPr>
              <a:t>Waste recycling collection depots are located throughout the community.</a:t>
            </a:r>
          </a:p>
          <a:p>
            <a:pPr marL="0" indent="0" eaLnBrk="1" hangingPunct="1"/>
            <a:r>
              <a:rPr lang="en-US" sz="2000" b="1">
                <a:solidFill>
                  <a:schemeClr val="tx1"/>
                </a:solidFill>
                <a:cs typeface="ヒラギノ角ゴ Pro W3" charset="-128"/>
              </a:rPr>
              <a:t>#2.</a:t>
            </a:r>
          </a:p>
          <a:p>
            <a:pPr marL="0" indent="0" eaLnBrk="1" hangingPunct="1"/>
            <a:r>
              <a:rPr lang="en-US" sz="1800">
                <a:cs typeface="ヒラギノ角ゴ Pro W3" charset="-128"/>
              </a:rPr>
              <a:t>Kitchens are outfitted with built in recycling storage.</a:t>
            </a:r>
          </a:p>
          <a:p>
            <a:pPr marL="0" indent="0" eaLnBrk="1" hangingPunct="1"/>
            <a:r>
              <a:rPr lang="en-US" sz="2000" b="1">
                <a:solidFill>
                  <a:schemeClr val="tx1"/>
                </a:solidFill>
                <a:cs typeface="ヒラギノ角ゴ Pro W3" charset="-128"/>
              </a:rPr>
              <a:t>#3.</a:t>
            </a:r>
          </a:p>
          <a:p>
            <a:pPr marL="0" indent="0" eaLnBrk="1" hangingPunct="1"/>
            <a:r>
              <a:rPr lang="en-US" sz="1800">
                <a:cs typeface="ヒラギノ角ゴ Pro W3" charset="-128"/>
              </a:rPr>
              <a:t>On site composting. </a:t>
            </a:r>
          </a:p>
        </p:txBody>
      </p:sp>
      <p:sp>
        <p:nvSpPr>
          <p:cNvPr id="122883"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Waste Recycling</a:t>
            </a:r>
          </a:p>
        </p:txBody>
      </p:sp>
      <p:pic>
        <p:nvPicPr>
          <p:cNvPr id="122884" name="Picture 4" descr="DSCN0148"/>
          <p:cNvPicPr>
            <a:picLocks noChangeAspect="1" noChangeArrowheads="1"/>
          </p:cNvPicPr>
          <p:nvPr/>
        </p:nvPicPr>
        <p:blipFill>
          <a:blip r:embed="rId3" cstate="print"/>
          <a:srcRect/>
          <a:stretch>
            <a:fillRect/>
          </a:stretch>
        </p:blipFill>
        <p:spPr bwMode="auto">
          <a:xfrm>
            <a:off x="3505200" y="1371600"/>
            <a:ext cx="5348288" cy="4011613"/>
          </a:xfrm>
          <a:prstGeom prst="rect">
            <a:avLst/>
          </a:prstGeom>
          <a:noFill/>
          <a:ln w="9525">
            <a:noFill/>
            <a:miter lim="800000"/>
            <a:headEnd/>
            <a:tailEnd/>
          </a:ln>
        </p:spPr>
      </p:pic>
      <p:sp>
        <p:nvSpPr>
          <p:cNvPr id="135173" name="Text Box 5"/>
          <p:cNvSpPr txBox="1">
            <a:spLocks noChangeArrowheads="1"/>
          </p:cNvSpPr>
          <p:nvPr/>
        </p:nvSpPr>
        <p:spPr bwMode="auto">
          <a:xfrm>
            <a:off x="3429000" y="5562600"/>
            <a:ext cx="5410200" cy="304800"/>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1400">
                <a:ea typeface="ヒラギノ角ゴ Pro W3" charset="-128"/>
                <a:cs typeface="ヒラギノ角ゴ Pro W3" charset="-128"/>
              </a:rPr>
              <a:t>The target was to reduce landfill waste by 66%.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5170">
                                            <p:txEl>
                                              <p:pRg st="2" end="2"/>
                                            </p:txEl>
                                          </p:spTgt>
                                        </p:tgtEl>
                                        <p:attrNameLst>
                                          <p:attrName>style.visibility</p:attrName>
                                        </p:attrNameLst>
                                      </p:cBhvr>
                                      <p:to>
                                        <p:strVal val="visible"/>
                                      </p:to>
                                    </p:set>
                                    <p:anim calcmode="lin" valueType="num">
                                      <p:cBhvr additive="base">
                                        <p:cTn id="7" dur="500" fill="hold"/>
                                        <p:tgtEl>
                                          <p:spTgt spid="13517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5170">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5170">
                                            <p:txEl>
                                              <p:pRg st="3" end="3"/>
                                            </p:txEl>
                                          </p:spTgt>
                                        </p:tgtEl>
                                        <p:attrNameLst>
                                          <p:attrName>style.visibility</p:attrName>
                                        </p:attrNameLst>
                                      </p:cBhvr>
                                      <p:to>
                                        <p:strVal val="visible"/>
                                      </p:to>
                                    </p:set>
                                    <p:anim calcmode="lin" valueType="num">
                                      <p:cBhvr additive="base">
                                        <p:cTn id="11" dur="500" fill="hold"/>
                                        <p:tgtEl>
                                          <p:spTgt spid="135170">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51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5170">
                                            <p:txEl>
                                              <p:pRg st="4" end="4"/>
                                            </p:txEl>
                                          </p:spTgt>
                                        </p:tgtEl>
                                        <p:attrNameLst>
                                          <p:attrName>style.visibility</p:attrName>
                                        </p:attrNameLst>
                                      </p:cBhvr>
                                      <p:to>
                                        <p:strVal val="visible"/>
                                      </p:to>
                                    </p:set>
                                    <p:anim calcmode="lin" valueType="num">
                                      <p:cBhvr additive="base">
                                        <p:cTn id="17" dur="500" fill="hold"/>
                                        <p:tgtEl>
                                          <p:spTgt spid="13517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5170">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5170">
                                            <p:txEl>
                                              <p:pRg st="5" end="5"/>
                                            </p:txEl>
                                          </p:spTgt>
                                        </p:tgtEl>
                                        <p:attrNameLst>
                                          <p:attrName>style.visibility</p:attrName>
                                        </p:attrNameLst>
                                      </p:cBhvr>
                                      <p:to>
                                        <p:strVal val="visible"/>
                                      </p:to>
                                    </p:set>
                                    <p:anim calcmode="lin" valueType="num">
                                      <p:cBhvr additive="base">
                                        <p:cTn id="21" dur="500" fill="hold"/>
                                        <p:tgtEl>
                                          <p:spTgt spid="135170">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517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5173"/>
                                        </p:tgtEl>
                                        <p:attrNameLst>
                                          <p:attrName>style.visibility</p:attrName>
                                        </p:attrNameLst>
                                      </p:cBhvr>
                                      <p:to>
                                        <p:strVal val="visible"/>
                                      </p:to>
                                    </p:set>
                                    <p:anim calcmode="lin" valueType="num">
                                      <p:cBhvr additive="base">
                                        <p:cTn id="27" dur="500" fill="hold"/>
                                        <p:tgtEl>
                                          <p:spTgt spid="135173"/>
                                        </p:tgtEl>
                                        <p:attrNameLst>
                                          <p:attrName>ppt_x</p:attrName>
                                        </p:attrNameLst>
                                      </p:cBhvr>
                                      <p:tavLst>
                                        <p:tav tm="0">
                                          <p:val>
                                            <p:strVal val="#ppt_x"/>
                                          </p:val>
                                        </p:tav>
                                        <p:tav tm="100000">
                                          <p:val>
                                            <p:strVal val="#ppt_x"/>
                                          </p:val>
                                        </p:tav>
                                      </p:tavLst>
                                    </p:anim>
                                    <p:anim calcmode="lin" valueType="num">
                                      <p:cBhvr additive="base">
                                        <p:cTn id="28" dur="500" fill="hold"/>
                                        <p:tgtEl>
                                          <p:spTgt spid="135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3"/>
          <p:cNvSpPr>
            <a:spLocks noGrp="1" noChangeArrowheads="1"/>
          </p:cNvSpPr>
          <p:nvPr>
            <p:ph type="title"/>
          </p:nvPr>
        </p:nvSpPr>
        <p:spPr/>
        <p:txBody>
          <a:bodyPr/>
          <a:lstStyle/>
          <a:p>
            <a:pPr eaLnBrk="1" hangingPunct="1"/>
            <a:r>
              <a:rPr lang="en-US" sz="2600">
                <a:cs typeface="ヒラギノ角ゴ Pro W3" charset="-128"/>
              </a:rPr>
              <a:t>BedZED: </a:t>
            </a:r>
            <a:br>
              <a:rPr lang="en-US" sz="2600">
                <a:cs typeface="ヒラギノ角ゴ Pro W3" charset="-128"/>
              </a:rPr>
            </a:br>
            <a:r>
              <a:rPr lang="en-US" sz="2000">
                <a:cs typeface="ヒラギノ角ゴ Pro W3" charset="-128"/>
              </a:rPr>
              <a:t>Integrated Design Process</a:t>
            </a:r>
          </a:p>
        </p:txBody>
      </p:sp>
      <p:sp>
        <p:nvSpPr>
          <p:cNvPr id="124931" name="Rectangle 6"/>
          <p:cNvSpPr>
            <a:spLocks noChangeArrowheads="1"/>
          </p:cNvSpPr>
          <p:nvPr/>
        </p:nvSpPr>
        <p:spPr bwMode="auto">
          <a:xfrm>
            <a:off x="1295400" y="1295400"/>
            <a:ext cx="2209800" cy="4953000"/>
          </a:xfrm>
          <a:prstGeom prst="rect">
            <a:avLst/>
          </a:prstGeom>
          <a:noFill/>
          <a:ln w="9525">
            <a:noFill/>
            <a:miter lim="800000"/>
            <a:headEnd/>
            <a:tailEnd/>
          </a:ln>
        </p:spPr>
        <p:txBody>
          <a:bodyPr>
            <a:prstTxWarp prst="textNoShape">
              <a:avLst/>
            </a:prstTxWarp>
          </a:bodyPr>
          <a:lstStyle/>
          <a:p>
            <a:pPr>
              <a:lnSpc>
                <a:spcPct val="110000"/>
              </a:lnSpc>
              <a:spcBef>
                <a:spcPct val="20000"/>
              </a:spcBef>
            </a:pPr>
            <a:r>
              <a:rPr lang="en-US" sz="1800" b="1">
                <a:ea typeface="ヒラギノ角ゴ Pro W3" charset="-128"/>
                <a:cs typeface="ヒラギノ角ゴ Pro W3" charset="-128"/>
              </a:rPr>
              <a:t>KEY WORKING CONCEPT:</a:t>
            </a:r>
          </a:p>
          <a:p>
            <a:pPr>
              <a:lnSpc>
                <a:spcPct val="110000"/>
              </a:lnSpc>
              <a:spcBef>
                <a:spcPct val="20000"/>
              </a:spcBef>
            </a:pPr>
            <a:r>
              <a:rPr lang="en-US" sz="1800">
                <a:solidFill>
                  <a:srgbClr val="646464"/>
                </a:solidFill>
                <a:ea typeface="ヒラギノ角ゴ Pro W3" charset="-128"/>
                <a:cs typeface="ヒラギノ角ゴ Pro W3" charset="-128"/>
              </a:rPr>
              <a:t>Such a complex design with delicately inter-layered, synergistic systemic requirements mandates use of the </a:t>
            </a:r>
            <a:r>
              <a:rPr lang="en-US" sz="1800" b="1" i="1">
                <a:solidFill>
                  <a:srgbClr val="646464"/>
                </a:solidFill>
                <a:ea typeface="ヒラギノ角ゴ Pro W3" charset="-128"/>
                <a:cs typeface="ヒラギノ角ゴ Pro W3" charset="-128"/>
              </a:rPr>
              <a:t>Integrated Design Process</a:t>
            </a:r>
            <a:r>
              <a:rPr lang="en-US" sz="1800">
                <a:solidFill>
                  <a:srgbClr val="646464"/>
                </a:solidFill>
                <a:ea typeface="ヒラギノ角ゴ Pro W3" charset="-128"/>
                <a:cs typeface="ヒラギノ角ゴ Pro W3" charset="-128"/>
              </a:rPr>
              <a:t> from the early concept stages of development. </a:t>
            </a:r>
          </a:p>
        </p:txBody>
      </p:sp>
      <p:sp>
        <p:nvSpPr>
          <p:cNvPr id="115719" name="Text Box 7"/>
          <p:cNvSpPr txBox="1">
            <a:spLocks noChangeArrowheads="1"/>
          </p:cNvSpPr>
          <p:nvPr/>
        </p:nvSpPr>
        <p:spPr bwMode="auto">
          <a:xfrm>
            <a:off x="4572000" y="5257800"/>
            <a:ext cx="3886200" cy="1006475"/>
          </a:xfrm>
          <a:prstGeom prst="rect">
            <a:avLst/>
          </a:prstGeom>
          <a:solidFill>
            <a:srgbClr val="29D033"/>
          </a:solidFill>
          <a:ln w="9525">
            <a:noFill/>
            <a:miter lim="800000"/>
            <a:headEnd/>
            <a:tailEnd/>
          </a:ln>
        </p:spPr>
        <p:txBody>
          <a:bodyPr>
            <a:prstTxWarp prst="textNoShape">
              <a:avLst/>
            </a:prstTxWarp>
            <a:spAutoFit/>
          </a:bodyPr>
          <a:lstStyle/>
          <a:p>
            <a:pPr algn="r" eaLnBrk="0" hangingPunct="0">
              <a:spcBef>
                <a:spcPct val="50000"/>
              </a:spcBef>
            </a:pPr>
            <a:r>
              <a:rPr lang="en-US" sz="2000">
                <a:ea typeface="ヒラギノ角ゴ Pro W3" charset="-128"/>
                <a:cs typeface="ヒラギノ角ゴ Pro W3" charset="-128"/>
              </a:rPr>
              <a:t>Zero emission design requires strict adherence to a philosophy of conservation and cooperation.</a:t>
            </a:r>
          </a:p>
        </p:txBody>
      </p:sp>
      <p:sp>
        <p:nvSpPr>
          <p:cNvPr id="124933" name="Text Box 8"/>
          <p:cNvSpPr txBox="1">
            <a:spLocks noChangeArrowheads="1"/>
          </p:cNvSpPr>
          <p:nvPr/>
        </p:nvSpPr>
        <p:spPr bwMode="auto">
          <a:xfrm rot="-5400000">
            <a:off x="7397750" y="3651250"/>
            <a:ext cx="2551113" cy="277813"/>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 ARUP and Dunster</a:t>
            </a:r>
          </a:p>
        </p:txBody>
      </p:sp>
      <p:pic>
        <p:nvPicPr>
          <p:cNvPr id="124934" name="Picture 9" descr="physics"/>
          <p:cNvPicPr>
            <a:picLocks noChangeAspect="1" noChangeArrowheads="1"/>
          </p:cNvPicPr>
          <p:nvPr/>
        </p:nvPicPr>
        <p:blipFill>
          <a:blip r:embed="rId3" cstate="print"/>
          <a:srcRect/>
          <a:stretch>
            <a:fillRect/>
          </a:stretch>
        </p:blipFill>
        <p:spPr bwMode="auto">
          <a:xfrm>
            <a:off x="3429000" y="1295400"/>
            <a:ext cx="4889500" cy="2755900"/>
          </a:xfrm>
          <a:prstGeom prst="rect">
            <a:avLst/>
          </a:prstGeom>
          <a:noFill/>
          <a:ln w="9525">
            <a:noFill/>
            <a:miter lim="800000"/>
            <a:headEnd/>
            <a:tailEnd/>
          </a:ln>
        </p:spPr>
      </p:pic>
      <p:pic>
        <p:nvPicPr>
          <p:cNvPr id="124935" name="Picture 2" descr="BedZED building physics 500kB"/>
          <p:cNvPicPr>
            <a:picLocks noGrp="1" noChangeAspect="1" noChangeArrowheads="1"/>
          </p:cNvPicPr>
          <p:nvPr>
            <p:ph idx="1"/>
          </p:nvPr>
        </p:nvPicPr>
        <p:blipFill>
          <a:blip r:embed="rId4" cstate="print"/>
          <a:srcRect/>
          <a:stretch>
            <a:fillRect/>
          </a:stretch>
        </p:blipFill>
        <p:spPr>
          <a:xfrm>
            <a:off x="3429000" y="1295400"/>
            <a:ext cx="5054600" cy="3381375"/>
          </a:xfrm>
        </p:spPr>
      </p:pic>
      <p:pic>
        <p:nvPicPr>
          <p:cNvPr id="9" name="Picture 3" descr="Jo'burg M&amp;E systems 500kB"/>
          <p:cNvPicPr>
            <a:picLocks noChangeAspect="1" noChangeArrowheads="1"/>
          </p:cNvPicPr>
          <p:nvPr/>
        </p:nvPicPr>
        <p:blipFill>
          <a:blip r:embed="rId5" cstate="print"/>
          <a:srcRect/>
          <a:stretch>
            <a:fillRect/>
          </a:stretch>
        </p:blipFill>
        <p:spPr bwMode="auto">
          <a:xfrm>
            <a:off x="3352800" y="1219200"/>
            <a:ext cx="5194300"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5719"/>
                                        </p:tgtEl>
                                        <p:attrNameLst>
                                          <p:attrName>style.visibility</p:attrName>
                                        </p:attrNameLst>
                                      </p:cBhvr>
                                      <p:to>
                                        <p:strVal val="visible"/>
                                      </p:to>
                                    </p:set>
                                    <p:anim calcmode="lin" valueType="num">
                                      <p:cBhvr additive="base">
                                        <p:cTn id="13" dur="500" fill="hold"/>
                                        <p:tgtEl>
                                          <p:spTgt spid="115719"/>
                                        </p:tgtEl>
                                        <p:attrNameLst>
                                          <p:attrName>ppt_x</p:attrName>
                                        </p:attrNameLst>
                                      </p:cBhvr>
                                      <p:tavLst>
                                        <p:tav tm="0">
                                          <p:val>
                                            <p:strVal val="#ppt_x"/>
                                          </p:val>
                                        </p:tav>
                                        <p:tav tm="100000">
                                          <p:val>
                                            <p:strVal val="#ppt_x"/>
                                          </p:val>
                                        </p:tav>
                                      </p:tavLst>
                                    </p:anim>
                                    <p:anim calcmode="lin" valueType="num">
                                      <p:cBhvr additive="base">
                                        <p:cTn id="14" dur="500" fill="hold"/>
                                        <p:tgtEl>
                                          <p:spTgt spid="1157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en-US">
                <a:cs typeface="ヒラギノ角ゴ Pro W3" charset="-128"/>
              </a:rPr>
              <a:t>The ZEDfactory Philosophy…</a:t>
            </a:r>
          </a:p>
        </p:txBody>
      </p:sp>
      <p:sp>
        <p:nvSpPr>
          <p:cNvPr id="126979" name="Rectangle 3"/>
          <p:cNvSpPr>
            <a:spLocks noGrp="1" noChangeArrowheads="1"/>
          </p:cNvSpPr>
          <p:nvPr>
            <p:ph type="body" idx="1"/>
          </p:nvPr>
        </p:nvSpPr>
        <p:spPr>
          <a:xfrm>
            <a:off x="1295400" y="1295400"/>
            <a:ext cx="6096000" cy="5181600"/>
          </a:xfrm>
        </p:spPr>
        <p:txBody>
          <a:bodyPr/>
          <a:lstStyle/>
          <a:p>
            <a:pPr marL="0" indent="0" eaLnBrk="1" hangingPunct="1">
              <a:lnSpc>
                <a:spcPct val="90000"/>
              </a:lnSpc>
            </a:pPr>
            <a:r>
              <a:rPr lang="en-US" sz="1800">
                <a:cs typeface="ヒラギノ角ゴ Pro W3" charset="-128"/>
              </a:rPr>
              <a:t>Post BEDZed, ZEDfactory has set a list of priorities that are now incorporated into most designs:</a:t>
            </a:r>
          </a:p>
          <a:p>
            <a:pPr marL="0" indent="0" eaLnBrk="1" hangingPunct="1">
              <a:lnSpc>
                <a:spcPct val="90000"/>
              </a:lnSpc>
              <a:buClr>
                <a:srgbClr val="29D033"/>
              </a:buClr>
              <a:buFont typeface="Wingdings" charset="2"/>
              <a:buChar char="ü"/>
            </a:pPr>
            <a:r>
              <a:rPr lang="en-US" sz="1400">
                <a:cs typeface="ヒラギノ角ゴ Pro W3" charset="-128"/>
              </a:rPr>
              <a:t> </a:t>
            </a:r>
            <a:r>
              <a:rPr lang="en-US" sz="1600">
                <a:cs typeface="ヒラギノ角ゴ Pro W3" charset="-128"/>
              </a:rPr>
              <a:t>First consider the site, climate, solar angles </a:t>
            </a:r>
          </a:p>
          <a:p>
            <a:pPr marL="0" indent="0" eaLnBrk="1" hangingPunct="1">
              <a:lnSpc>
                <a:spcPct val="90000"/>
              </a:lnSpc>
              <a:buClr>
                <a:srgbClr val="29D033"/>
              </a:buClr>
              <a:buFont typeface="Wingdings" charset="2"/>
              <a:buChar char="ü"/>
            </a:pPr>
            <a:r>
              <a:rPr lang="en-US" sz="1600">
                <a:cs typeface="ヒラギノ角ゴ Pro W3" charset="-128"/>
              </a:rPr>
              <a:t> Use brownfields</a:t>
            </a:r>
          </a:p>
          <a:p>
            <a:pPr marL="0" indent="0" eaLnBrk="1" hangingPunct="1">
              <a:lnSpc>
                <a:spcPct val="90000"/>
              </a:lnSpc>
              <a:buClr>
                <a:srgbClr val="29D033"/>
              </a:buClr>
              <a:buFont typeface="Wingdings" charset="2"/>
              <a:buChar char="ü"/>
            </a:pPr>
            <a:r>
              <a:rPr lang="en-US" sz="1600">
                <a:cs typeface="ヒラギノ角ゴ Pro W3" charset="-128"/>
              </a:rPr>
              <a:t> Maximize density, while keeping green amenity space</a:t>
            </a:r>
          </a:p>
          <a:p>
            <a:pPr marL="0" indent="0" eaLnBrk="1" hangingPunct="1">
              <a:lnSpc>
                <a:spcPct val="90000"/>
              </a:lnSpc>
              <a:buClr>
                <a:srgbClr val="29D033"/>
              </a:buClr>
              <a:buFont typeface="Wingdings" charset="2"/>
              <a:buChar char="ü"/>
            </a:pPr>
            <a:r>
              <a:rPr lang="en-US" sz="1600">
                <a:cs typeface="ヒラギノ角ゴ Pro W3" charset="-128"/>
              </a:rPr>
              <a:t> Keep a loose fit to allow for change, adaptation over time</a:t>
            </a:r>
          </a:p>
          <a:p>
            <a:pPr marL="0" indent="0" eaLnBrk="1" hangingPunct="1">
              <a:lnSpc>
                <a:spcPct val="90000"/>
              </a:lnSpc>
              <a:buClr>
                <a:srgbClr val="29D033"/>
              </a:buClr>
              <a:buFont typeface="Wingdings" charset="2"/>
              <a:buChar char="ü"/>
            </a:pPr>
            <a:r>
              <a:rPr lang="en-US" sz="1600">
                <a:cs typeface="ヒラギノ角ゴ Pro W3" charset="-128"/>
              </a:rPr>
              <a:t> Design out the need to travel</a:t>
            </a:r>
          </a:p>
          <a:p>
            <a:pPr marL="0" indent="0" eaLnBrk="1" hangingPunct="1">
              <a:lnSpc>
                <a:spcPct val="90000"/>
              </a:lnSpc>
              <a:buClr>
                <a:srgbClr val="29D033"/>
              </a:buClr>
              <a:buFont typeface="Wingdings" charset="2"/>
              <a:buChar char="ü"/>
            </a:pPr>
            <a:r>
              <a:rPr lang="en-US" sz="1600">
                <a:cs typeface="ヒラギノ角ゴ Pro W3" charset="-128"/>
              </a:rPr>
              <a:t> Minimize thermal and electrical requirements as it is easier to save electricity than to generate it</a:t>
            </a:r>
          </a:p>
          <a:p>
            <a:pPr marL="0" indent="0" eaLnBrk="1" hangingPunct="1">
              <a:lnSpc>
                <a:spcPct val="90000"/>
              </a:lnSpc>
              <a:buClr>
                <a:srgbClr val="29D033"/>
              </a:buClr>
              <a:buFont typeface="Wingdings" charset="2"/>
              <a:buChar char="ü"/>
            </a:pPr>
            <a:r>
              <a:rPr lang="en-US" sz="1600">
                <a:cs typeface="ヒラギノ角ゴ Pro W3" charset="-128"/>
              </a:rPr>
              <a:t> Make an energy efficient envelope</a:t>
            </a:r>
          </a:p>
          <a:p>
            <a:pPr marL="0" indent="0" eaLnBrk="1" hangingPunct="1">
              <a:lnSpc>
                <a:spcPct val="90000"/>
              </a:lnSpc>
              <a:buClr>
                <a:srgbClr val="29D033"/>
              </a:buClr>
              <a:buFont typeface="Wingdings" charset="2"/>
              <a:buChar char="ü"/>
            </a:pPr>
            <a:r>
              <a:rPr lang="en-US" sz="1600">
                <a:cs typeface="ヒラギノ角ゴ Pro W3" charset="-128"/>
              </a:rPr>
              <a:t> Use efficient appliances</a:t>
            </a:r>
          </a:p>
          <a:p>
            <a:pPr marL="0" indent="0" eaLnBrk="1" hangingPunct="1">
              <a:lnSpc>
                <a:spcPct val="90000"/>
              </a:lnSpc>
              <a:buClr>
                <a:srgbClr val="29D033"/>
              </a:buClr>
              <a:buFont typeface="Wingdings" charset="2"/>
              <a:buChar char="ü"/>
            </a:pPr>
            <a:r>
              <a:rPr lang="en-US" sz="1600">
                <a:cs typeface="ヒラギノ角ゴ Pro W3" charset="-128"/>
              </a:rPr>
              <a:t> Use passive solar energy  for heat and sun for daylighting</a:t>
            </a:r>
          </a:p>
          <a:p>
            <a:pPr marL="0" indent="0" eaLnBrk="1" hangingPunct="1">
              <a:lnSpc>
                <a:spcPct val="90000"/>
              </a:lnSpc>
              <a:buClr>
                <a:srgbClr val="29D033"/>
              </a:buClr>
              <a:buFont typeface="Wingdings" charset="2"/>
              <a:buChar char="ü"/>
            </a:pPr>
            <a:r>
              <a:rPr lang="en-US" sz="1600">
                <a:cs typeface="ヒラギノ角ゴ Pro W3" charset="-128"/>
              </a:rPr>
              <a:t> Use natural ventilation</a:t>
            </a:r>
          </a:p>
          <a:p>
            <a:pPr marL="0" indent="0" eaLnBrk="1" hangingPunct="1">
              <a:lnSpc>
                <a:spcPct val="90000"/>
              </a:lnSpc>
              <a:buClr>
                <a:srgbClr val="29D033"/>
              </a:buClr>
              <a:buFont typeface="Wingdings" charset="2"/>
              <a:buChar char="ü"/>
            </a:pPr>
            <a:r>
              <a:rPr lang="en-US" sz="1600">
                <a:cs typeface="ヒラギノ角ゴ Pro W3" charset="-128"/>
              </a:rPr>
              <a:t> Use wind cowls to assist natural ventilation</a:t>
            </a:r>
          </a:p>
          <a:p>
            <a:pPr marL="0" indent="0" eaLnBrk="1" hangingPunct="1">
              <a:lnSpc>
                <a:spcPct val="90000"/>
              </a:lnSpc>
              <a:buClr>
                <a:srgbClr val="29D033"/>
              </a:buClr>
              <a:buFont typeface="Wingdings" charset="2"/>
              <a:buChar char="ü"/>
            </a:pPr>
            <a:r>
              <a:rPr lang="en-US" sz="1600">
                <a:cs typeface="ヒラギノ角ゴ Pro W3" charset="-128"/>
              </a:rPr>
              <a:t> Generate maximum renewable energy </a:t>
            </a:r>
            <a:r>
              <a:rPr lang="en-US" sz="1600" i="1">
                <a:cs typeface="ヒラギノ角ゴ Pro W3" charset="-128"/>
              </a:rPr>
              <a:t>from within the site boundaries</a:t>
            </a:r>
          </a:p>
          <a:p>
            <a:pPr marL="0" indent="0" eaLnBrk="1" hangingPunct="1">
              <a:lnSpc>
                <a:spcPct val="90000"/>
              </a:lnSpc>
              <a:buClr>
                <a:srgbClr val="29D033"/>
              </a:buClr>
              <a:buFont typeface="Wingdings" charset="2"/>
              <a:buChar char="ü"/>
            </a:pPr>
            <a:r>
              <a:rPr lang="en-US" sz="1600">
                <a:cs typeface="ヒラギノ角ゴ Pro W3" charset="-128"/>
              </a:rPr>
              <a:t> Incorporate wind turbines and PV</a:t>
            </a:r>
          </a:p>
          <a:p>
            <a:pPr marL="0" indent="0" eaLnBrk="1" hangingPunct="1">
              <a:lnSpc>
                <a:spcPct val="90000"/>
              </a:lnSpc>
              <a:buClr>
                <a:srgbClr val="29D033"/>
              </a:buClr>
              <a:buFont typeface="Wingdings" charset="2"/>
              <a:buChar char="ü"/>
            </a:pPr>
            <a:r>
              <a:rPr lang="en-US" sz="1600">
                <a:cs typeface="ヒラギノ角ゴ Pro W3" charset="-128"/>
              </a:rPr>
              <a:t> Allow for upgrade paths if not all systems can be installed</a:t>
            </a:r>
          </a:p>
          <a:p>
            <a:pPr marL="0" indent="0" eaLnBrk="1" hangingPunct="1">
              <a:lnSpc>
                <a:spcPct val="90000"/>
              </a:lnSpc>
              <a:buClr>
                <a:srgbClr val="29D033"/>
              </a:buClr>
              <a:buFont typeface="Wingdings" charset="2"/>
              <a:buChar char="ü"/>
            </a:pPr>
            <a:r>
              <a:rPr lang="en-US" sz="1600">
                <a:cs typeface="ヒラギノ角ゴ Pro W3" charset="-128"/>
              </a:rPr>
              <a:t> Use reclaimed or local materials</a:t>
            </a:r>
          </a:p>
          <a:p>
            <a:pPr marL="0" indent="0" eaLnBrk="1" hangingPunct="1">
              <a:lnSpc>
                <a:spcPct val="90000"/>
              </a:lnSpc>
            </a:pPr>
            <a:endParaRPr lang="en-US" sz="1600">
              <a:cs typeface="ヒラギノ角ゴ Pro W3" charset="-128"/>
            </a:endParaRPr>
          </a:p>
        </p:txBody>
      </p:sp>
      <p:pic>
        <p:nvPicPr>
          <p:cNvPr id="126980" name="Picture 2" descr="zedbook"/>
          <p:cNvPicPr>
            <a:picLocks noChangeAspect="1" noChangeArrowheads="1"/>
          </p:cNvPicPr>
          <p:nvPr/>
        </p:nvPicPr>
        <p:blipFill>
          <a:blip r:embed="rId3" cstate="print"/>
          <a:srcRect/>
          <a:stretch>
            <a:fillRect/>
          </a:stretch>
        </p:blipFill>
        <p:spPr bwMode="auto">
          <a:xfrm>
            <a:off x="7162800" y="3810000"/>
            <a:ext cx="1695450" cy="23622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295400" y="228600"/>
            <a:ext cx="7848600" cy="838200"/>
          </a:xfrm>
          <a:solidFill>
            <a:schemeClr val="tx1"/>
          </a:solidFill>
        </p:spPr>
        <p:txBody>
          <a:bodyPr/>
          <a:lstStyle/>
          <a:p>
            <a:pPr eaLnBrk="1" hangingPunct="1">
              <a:defRPr/>
            </a:pPr>
            <a:r>
              <a:rPr lang="en-US" sz="3200" dirty="0" smtClean="0">
                <a:solidFill>
                  <a:schemeClr val="bg2">
                    <a:lumMod val="40000"/>
                    <a:lumOff val="60000"/>
                  </a:schemeClr>
                </a:solidFill>
                <a:cs typeface="+mj-cs"/>
              </a:rPr>
              <a:t>Jubilee Wharf:</a:t>
            </a:r>
            <a:r>
              <a:rPr lang="en-US" dirty="0" smtClean="0">
                <a:solidFill>
                  <a:schemeClr val="bg2">
                    <a:lumMod val="40000"/>
                    <a:lumOff val="60000"/>
                  </a:schemeClr>
                </a:solidFill>
                <a:cs typeface="+mj-cs"/>
              </a:rPr>
              <a:t> </a:t>
            </a:r>
            <a:r>
              <a:rPr lang="en-US" dirty="0" err="1" smtClean="0">
                <a:solidFill>
                  <a:schemeClr val="bg2">
                    <a:lumMod val="40000"/>
                    <a:lumOff val="60000"/>
                  </a:schemeClr>
                </a:solidFill>
                <a:cs typeface="+mj-cs"/>
              </a:rPr>
              <a:t>ZEDfactory</a:t>
            </a:r>
            <a:endParaRPr lang="en-US" dirty="0" smtClean="0">
              <a:solidFill>
                <a:schemeClr val="bg2">
                  <a:lumMod val="40000"/>
                  <a:lumOff val="60000"/>
                </a:schemeClr>
              </a:solidFill>
              <a:cs typeface="+mj-cs"/>
            </a:endParaRPr>
          </a:p>
        </p:txBody>
      </p:sp>
      <p:sp>
        <p:nvSpPr>
          <p:cNvPr id="129027" name="Rectangle 3"/>
          <p:cNvSpPr>
            <a:spLocks noGrp="1" noChangeArrowheads="1"/>
          </p:cNvSpPr>
          <p:nvPr>
            <p:ph type="body" idx="1"/>
          </p:nvPr>
        </p:nvSpPr>
        <p:spPr>
          <a:xfrm>
            <a:off x="1295400" y="1295400"/>
            <a:ext cx="7162800" cy="5105400"/>
          </a:xfrm>
        </p:spPr>
        <p:txBody>
          <a:bodyPr/>
          <a:lstStyle/>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a:p>
            <a:pPr marL="0" indent="0" eaLnBrk="1" hangingPunct="1">
              <a:lnSpc>
                <a:spcPct val="100000"/>
              </a:lnSpc>
            </a:pPr>
            <a:endParaRPr lang="en-US" sz="1600">
              <a:cs typeface="ヒラギノ角ゴ Pro W3" charset="-128"/>
            </a:endParaRPr>
          </a:p>
        </p:txBody>
      </p:sp>
      <p:sp>
        <p:nvSpPr>
          <p:cNvPr id="129028" name="Rectangle 7"/>
          <p:cNvSpPr>
            <a:spLocks noChangeArrowheads="1"/>
          </p:cNvSpPr>
          <p:nvPr/>
        </p:nvSpPr>
        <p:spPr bwMode="auto">
          <a:xfrm>
            <a:off x="1295400" y="4267200"/>
            <a:ext cx="4495800" cy="2047875"/>
          </a:xfrm>
          <a:prstGeom prst="rect">
            <a:avLst/>
          </a:prstGeom>
          <a:noFill/>
          <a:ln w="9525">
            <a:noFill/>
            <a:miter lim="800000"/>
            <a:headEnd/>
            <a:tailEnd/>
          </a:ln>
        </p:spPr>
        <p:txBody>
          <a:bodyPr>
            <a:prstTxWarp prst="textNoShape">
              <a:avLst/>
            </a:prstTxWarp>
            <a:spAutoFit/>
          </a:bodyPr>
          <a:lstStyle/>
          <a:p>
            <a:pPr eaLnBrk="0" hangingPunct="0"/>
            <a:r>
              <a:rPr lang="en-US" sz="1600" b="1">
                <a:solidFill>
                  <a:srgbClr val="646464"/>
                </a:solidFill>
                <a:ea typeface="ヒラギノ角ゴ Pro W3" charset="-128"/>
                <a:cs typeface="ヒラギノ角ゴ Pro W3" charset="-128"/>
              </a:rPr>
              <a:t>Architect:</a:t>
            </a:r>
            <a:r>
              <a:rPr lang="en-US" sz="1600">
                <a:solidFill>
                  <a:srgbClr val="646464"/>
                </a:solidFill>
                <a:ea typeface="ヒラギノ角ゴ Pro W3" charset="-128"/>
                <a:cs typeface="ヒラギノ角ゴ Pro W3" charset="-128"/>
              </a:rPr>
              <a:t> ZEDfactory</a:t>
            </a:r>
          </a:p>
          <a:p>
            <a:pPr eaLnBrk="0" hangingPunct="0"/>
            <a:r>
              <a:rPr lang="en-US" sz="1600" b="1">
                <a:solidFill>
                  <a:srgbClr val="646464"/>
                </a:solidFill>
                <a:ea typeface="ヒラギノ角ゴ Pro W3" charset="-128"/>
                <a:cs typeface="ヒラギノ角ゴ Pro W3" charset="-128"/>
              </a:rPr>
              <a:t>Location:</a:t>
            </a:r>
            <a:r>
              <a:rPr lang="en-US" sz="1600">
                <a:solidFill>
                  <a:srgbClr val="646464"/>
                </a:solidFill>
                <a:ea typeface="ヒラギノ角ゴ Pro W3" charset="-128"/>
                <a:cs typeface="ヒラギノ角ゴ Pro W3" charset="-128"/>
              </a:rPr>
              <a:t> Jubilee Wharf, Penryn, Cornwall</a:t>
            </a:r>
            <a:br>
              <a:rPr lang="en-US" sz="1600">
                <a:solidFill>
                  <a:srgbClr val="646464"/>
                </a:solidFill>
                <a:ea typeface="ヒラギノ角ゴ Pro W3" charset="-128"/>
                <a:cs typeface="ヒラギノ角ゴ Pro W3" charset="-128"/>
              </a:rPr>
            </a:br>
            <a:r>
              <a:rPr lang="en-US" sz="1600" b="1">
                <a:solidFill>
                  <a:srgbClr val="646464"/>
                </a:solidFill>
                <a:ea typeface="ヒラギノ角ゴ Pro W3" charset="-128"/>
                <a:cs typeface="ヒラギノ角ゴ Pro W3" charset="-128"/>
              </a:rPr>
              <a:t>Client:</a:t>
            </a:r>
            <a:r>
              <a:rPr lang="en-US" sz="1600">
                <a:solidFill>
                  <a:srgbClr val="646464"/>
                </a:solidFill>
                <a:ea typeface="ヒラギノ角ゴ Pro W3" charset="-128"/>
                <a:cs typeface="ヒラギノ角ゴ Pro W3" charset="-128"/>
              </a:rPr>
              <a:t> Robotmother Ltd</a:t>
            </a:r>
            <a:br>
              <a:rPr lang="en-US" sz="1600">
                <a:solidFill>
                  <a:srgbClr val="646464"/>
                </a:solidFill>
                <a:ea typeface="ヒラギノ角ゴ Pro W3" charset="-128"/>
                <a:cs typeface="ヒラギノ角ゴ Pro W3" charset="-128"/>
              </a:rPr>
            </a:br>
            <a:r>
              <a:rPr lang="en-US" sz="1600" b="1">
                <a:solidFill>
                  <a:srgbClr val="646464"/>
                </a:solidFill>
                <a:ea typeface="ヒラギノ角ゴ Pro W3" charset="-128"/>
                <a:cs typeface="ヒラギノ角ゴ Pro W3" charset="-128"/>
              </a:rPr>
              <a:t>Description:</a:t>
            </a:r>
            <a:r>
              <a:rPr lang="en-US" sz="1600">
                <a:solidFill>
                  <a:srgbClr val="646464"/>
                </a:solidFill>
                <a:ea typeface="ヒラギノ角ゴ Pro W3" charset="-128"/>
                <a:cs typeface="ヒラギノ角ゴ Pro W3" charset="-128"/>
              </a:rPr>
              <a:t> Mixed use with residential, workshops and nursery </a:t>
            </a:r>
            <a:br>
              <a:rPr lang="en-US" sz="1600">
                <a:solidFill>
                  <a:srgbClr val="646464"/>
                </a:solidFill>
                <a:ea typeface="ヒラギノ角ゴ Pro W3" charset="-128"/>
                <a:cs typeface="ヒラギノ角ゴ Pro W3" charset="-128"/>
              </a:rPr>
            </a:br>
            <a:r>
              <a:rPr lang="en-US" sz="1600" b="1">
                <a:solidFill>
                  <a:srgbClr val="646464"/>
                </a:solidFill>
                <a:ea typeface="ヒラギノ角ゴ Pro W3" charset="-128"/>
                <a:cs typeface="ヒラギノ角ゴ Pro W3" charset="-128"/>
              </a:rPr>
              <a:t>Start / Completion:</a:t>
            </a:r>
            <a:r>
              <a:rPr lang="en-US" sz="1600">
                <a:solidFill>
                  <a:srgbClr val="646464"/>
                </a:solidFill>
                <a:ea typeface="ヒラギノ角ゴ Pro W3" charset="-128"/>
                <a:cs typeface="ヒラギノ角ゴ Pro W3" charset="-128"/>
              </a:rPr>
              <a:t> October 2004 - September 2006</a:t>
            </a:r>
          </a:p>
          <a:p>
            <a:pPr eaLnBrk="0" hangingPunct="0"/>
            <a:r>
              <a:rPr lang="en-US" sz="1600" b="1">
                <a:solidFill>
                  <a:srgbClr val="646464"/>
                </a:solidFill>
                <a:ea typeface="ヒラギノ角ゴ Pro W3" charset="-128"/>
                <a:cs typeface="ヒラギノ角ゴ Pro W3" charset="-128"/>
              </a:rPr>
              <a:t>Climate:</a:t>
            </a:r>
            <a:r>
              <a:rPr lang="en-US" sz="1600">
                <a:solidFill>
                  <a:srgbClr val="646464"/>
                </a:solidFill>
                <a:ea typeface="ヒラギノ角ゴ Pro W3" charset="-128"/>
                <a:cs typeface="ヒラギノ角ゴ Pro W3" charset="-128"/>
              </a:rPr>
              <a:t> temperate, coastal</a:t>
            </a:r>
          </a:p>
        </p:txBody>
      </p:sp>
      <p:pic>
        <p:nvPicPr>
          <p:cNvPr id="129029" name="Picture 8" descr="0710ZeroEnergy10"/>
          <p:cNvPicPr>
            <a:picLocks noChangeAspect="1" noChangeArrowheads="1"/>
          </p:cNvPicPr>
          <p:nvPr/>
        </p:nvPicPr>
        <p:blipFill>
          <a:blip r:embed="rId3" cstate="print"/>
          <a:srcRect/>
          <a:stretch>
            <a:fillRect/>
          </a:stretch>
        </p:blipFill>
        <p:spPr bwMode="auto">
          <a:xfrm>
            <a:off x="5791200" y="3276600"/>
            <a:ext cx="2998788" cy="3048000"/>
          </a:xfrm>
          <a:prstGeom prst="rect">
            <a:avLst/>
          </a:prstGeom>
          <a:noFill/>
          <a:ln w="9525">
            <a:noFill/>
            <a:miter lim="800000"/>
            <a:headEnd/>
            <a:tailEnd/>
          </a:ln>
        </p:spPr>
      </p:pic>
      <p:pic>
        <p:nvPicPr>
          <p:cNvPr id="129030" name="Picture 8" descr="DSC_4669.JPG"/>
          <p:cNvPicPr>
            <a:picLocks noChangeAspect="1"/>
          </p:cNvPicPr>
          <p:nvPr/>
        </p:nvPicPr>
        <p:blipFill>
          <a:blip r:embed="rId4" cstate="print"/>
          <a:srcRect/>
          <a:stretch>
            <a:fillRect/>
          </a:stretch>
        </p:blipFill>
        <p:spPr bwMode="auto">
          <a:xfrm>
            <a:off x="1371600" y="990600"/>
            <a:ext cx="4337050" cy="2911475"/>
          </a:xfrm>
          <a:prstGeom prst="rect">
            <a:avLst/>
          </a:prstGeom>
          <a:noFill/>
          <a:ln w="9525">
            <a:noFill/>
            <a:miter lim="800000"/>
            <a:headEnd/>
            <a:tailEnd/>
          </a:ln>
        </p:spPr>
      </p:pic>
      <p:pic>
        <p:nvPicPr>
          <p:cNvPr id="129031" name="Picture 9" descr="DSC_4514.JPG"/>
          <p:cNvPicPr>
            <a:picLocks noChangeAspect="1"/>
          </p:cNvPicPr>
          <p:nvPr/>
        </p:nvPicPr>
        <p:blipFill>
          <a:blip r:embed="rId5" cstate="print"/>
          <a:srcRect/>
          <a:stretch>
            <a:fillRect/>
          </a:stretch>
        </p:blipFill>
        <p:spPr bwMode="auto">
          <a:xfrm>
            <a:off x="5791200" y="990600"/>
            <a:ext cx="3178175"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3"/>
          <p:cNvSpPr>
            <a:spLocks noGrp="1" noChangeArrowheads="1"/>
          </p:cNvSpPr>
          <p:nvPr>
            <p:ph type="body" idx="1"/>
          </p:nvPr>
        </p:nvSpPr>
        <p:spPr>
          <a:xfrm>
            <a:off x="1295400" y="1295400"/>
            <a:ext cx="7239000" cy="5105400"/>
          </a:xfrm>
        </p:spPr>
        <p:txBody>
          <a:bodyPr/>
          <a:lstStyle/>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a:p>
            <a:pPr marL="0" indent="0" eaLnBrk="1" hangingPunct="1">
              <a:lnSpc>
                <a:spcPct val="100000"/>
              </a:lnSpc>
            </a:pPr>
            <a:endParaRPr lang="en-US" sz="2000">
              <a:cs typeface="ヒラギノ角ゴ Pro W3" charset="-128"/>
            </a:endParaRPr>
          </a:p>
        </p:txBody>
      </p:sp>
      <p:sp>
        <p:nvSpPr>
          <p:cNvPr id="131075" name="Text Box 4"/>
          <p:cNvSpPr txBox="1">
            <a:spLocks noChangeArrowheads="1"/>
          </p:cNvSpPr>
          <p:nvPr/>
        </p:nvSpPr>
        <p:spPr bwMode="auto">
          <a:xfrm rot="-5400000">
            <a:off x="5621337" y="3446463"/>
            <a:ext cx="1985963" cy="274638"/>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 ZEDfactory</a:t>
            </a:r>
          </a:p>
        </p:txBody>
      </p:sp>
      <p:pic>
        <p:nvPicPr>
          <p:cNvPr id="131076" name="Picture 6" descr="displayimage-7"/>
          <p:cNvPicPr>
            <a:picLocks noChangeAspect="1" noChangeArrowheads="1"/>
          </p:cNvPicPr>
          <p:nvPr/>
        </p:nvPicPr>
        <p:blipFill>
          <a:blip r:embed="rId3" cstate="print"/>
          <a:srcRect/>
          <a:stretch>
            <a:fillRect/>
          </a:stretch>
        </p:blipFill>
        <p:spPr bwMode="auto">
          <a:xfrm>
            <a:off x="1447800" y="1143000"/>
            <a:ext cx="4953000" cy="3506788"/>
          </a:xfrm>
          <a:prstGeom prst="rect">
            <a:avLst/>
          </a:prstGeom>
          <a:noFill/>
          <a:ln w="9525">
            <a:noFill/>
            <a:miter lim="800000"/>
            <a:headEnd/>
            <a:tailEnd/>
          </a:ln>
        </p:spPr>
      </p:pic>
      <p:sp>
        <p:nvSpPr>
          <p:cNvPr id="131077" name="Text Box 8"/>
          <p:cNvSpPr txBox="1">
            <a:spLocks noChangeArrowheads="1"/>
          </p:cNvSpPr>
          <p:nvPr/>
        </p:nvSpPr>
        <p:spPr bwMode="auto">
          <a:xfrm>
            <a:off x="6858000" y="1447800"/>
            <a:ext cx="1676400" cy="3270250"/>
          </a:xfrm>
          <a:prstGeom prst="rect">
            <a:avLst/>
          </a:prstGeom>
          <a:solidFill>
            <a:srgbClr val="29D033"/>
          </a:solidFill>
          <a:ln w="9525">
            <a:noFill/>
            <a:miter lim="800000"/>
            <a:headEnd/>
            <a:tailEnd/>
          </a:ln>
        </p:spPr>
        <p:txBody>
          <a:bodyPr>
            <a:prstTxWarp prst="textNoShape">
              <a:avLst/>
            </a:prstTxWarp>
            <a:spAutoFit/>
          </a:bodyPr>
          <a:lstStyle/>
          <a:p>
            <a:pPr eaLnBrk="0" hangingPunct="0">
              <a:spcBef>
                <a:spcPct val="50000"/>
              </a:spcBef>
            </a:pPr>
            <a:r>
              <a:rPr lang="en-US" sz="1600">
                <a:solidFill>
                  <a:schemeClr val="bg1"/>
                </a:solidFill>
                <a:ea typeface="ヒラギノ角ゴ Pro W3" charset="-128"/>
                <a:cs typeface="ヒラギノ角ゴ Pro W3" charset="-128"/>
              </a:rPr>
              <a:t>The project begins with an integrated design approach that takes all of the key ZED concepts into account – from the beginning, starting with the sun, wind and climate.</a:t>
            </a:r>
          </a:p>
        </p:txBody>
      </p:sp>
      <p:sp>
        <p:nvSpPr>
          <p:cNvPr id="131078"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Integrated Design Process</a:t>
            </a:r>
          </a:p>
        </p:txBody>
      </p:sp>
      <p:sp>
        <p:nvSpPr>
          <p:cNvPr id="131079" name="Text Box 9"/>
          <p:cNvSpPr txBox="1">
            <a:spLocks noChangeArrowheads="1"/>
          </p:cNvSpPr>
          <p:nvPr/>
        </p:nvSpPr>
        <p:spPr bwMode="auto">
          <a:xfrm>
            <a:off x="1447800" y="4800600"/>
            <a:ext cx="7162800" cy="119062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800">
                <a:solidFill>
                  <a:schemeClr val="bg2"/>
                </a:solidFill>
                <a:ea typeface="ヒラギノ角ゴ Pro W3" charset="-128"/>
                <a:cs typeface="ヒラギノ角ゴ Pro W3" charset="-128"/>
              </a:rPr>
              <a:t>The IDP diagram provides the basis for decisions throughout the project. It reveals how the building has been zoned by use – intensive residential use on the left, and occasional use on the right. This makes better use of the systems and site.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Site and Community</a:t>
            </a:r>
          </a:p>
        </p:txBody>
      </p:sp>
      <p:sp>
        <p:nvSpPr>
          <p:cNvPr id="116739" name="Rectangle 3"/>
          <p:cNvSpPr>
            <a:spLocks noGrp="1" noChangeArrowheads="1"/>
          </p:cNvSpPr>
          <p:nvPr>
            <p:ph type="body" idx="1"/>
          </p:nvPr>
        </p:nvSpPr>
        <p:spPr/>
        <p:txBody>
          <a:bodyPr/>
          <a:lstStyle/>
          <a:p>
            <a:pPr marL="0" indent="0">
              <a:lnSpc>
                <a:spcPct val="100000"/>
              </a:lnSpc>
              <a:spcBef>
                <a:spcPct val="50000"/>
              </a:spcBef>
            </a:pPr>
            <a:r>
              <a:rPr lang="en-US" sz="1600" b="1">
                <a:solidFill>
                  <a:schemeClr val="bg2"/>
                </a:solidFill>
                <a:cs typeface="ヒラギノ角ゴ Pro W3" charset="-128"/>
              </a:rPr>
              <a:t>Brownfield Site – </a:t>
            </a:r>
            <a:br>
              <a:rPr lang="en-US" sz="1600" b="1">
                <a:solidFill>
                  <a:schemeClr val="bg2"/>
                </a:solidFill>
                <a:cs typeface="ヒラギノ角ゴ Pro W3" charset="-128"/>
              </a:rPr>
            </a:br>
            <a:r>
              <a:rPr lang="en-US" sz="1600">
                <a:solidFill>
                  <a:schemeClr val="bg2"/>
                </a:solidFill>
                <a:cs typeface="ヒラギノ角ゴ Pro W3" charset="-128"/>
              </a:rPr>
              <a:t>The site was previously occupied by a coal yard.</a:t>
            </a:r>
          </a:p>
          <a:p>
            <a:pPr marL="0" indent="0" eaLnBrk="1" hangingPunct="1">
              <a:lnSpc>
                <a:spcPct val="90000"/>
              </a:lnSpc>
            </a:pPr>
            <a:r>
              <a:rPr lang="en-US" sz="1600" b="1">
                <a:solidFill>
                  <a:schemeClr val="bg2"/>
                </a:solidFill>
                <a:cs typeface="ヒラギノ角ゴ Pro W3" charset="-128"/>
              </a:rPr>
              <a:t>Community creation &amp; revitalization</a:t>
            </a:r>
            <a:r>
              <a:rPr lang="en-US" sz="1600">
                <a:solidFill>
                  <a:schemeClr val="bg2"/>
                </a:solidFill>
                <a:cs typeface="ヒラギノ角ゴ Pro W3" charset="-128"/>
              </a:rPr>
              <a:t> - a hub for craft makers, quality childcare onsite, health &amp; fitness classes, café for socializing. </a:t>
            </a:r>
          </a:p>
          <a:p>
            <a:pPr marL="0" indent="0" eaLnBrk="1" hangingPunct="1">
              <a:lnSpc>
                <a:spcPct val="90000"/>
              </a:lnSpc>
            </a:pPr>
            <a:endParaRPr lang="en-US" sz="1600">
              <a:cs typeface="ヒラギノ角ゴ Pro W3" charset="-128"/>
            </a:endParaRPr>
          </a:p>
          <a:p>
            <a:pPr marL="0" indent="0" eaLnBrk="1" hangingPunct="1">
              <a:lnSpc>
                <a:spcPct val="90000"/>
              </a:lnSpc>
            </a:pPr>
            <a:endParaRPr lang="en-US" sz="1600">
              <a:cs typeface="ヒラギノ角ゴ Pro W3" charset="-128"/>
            </a:endParaRPr>
          </a:p>
          <a:p>
            <a:pPr marL="0" indent="0" eaLnBrk="1" hangingPunct="1">
              <a:lnSpc>
                <a:spcPct val="90000"/>
              </a:lnSpc>
              <a:buFontTx/>
              <a:buChar char="•"/>
            </a:pPr>
            <a:endParaRPr lang="en-US" sz="1600">
              <a:cs typeface="ヒラギノ角ゴ Pro W3" charset="-128"/>
            </a:endParaRPr>
          </a:p>
        </p:txBody>
      </p:sp>
      <p:sp>
        <p:nvSpPr>
          <p:cNvPr id="133124" name="Text Box 8"/>
          <p:cNvSpPr txBox="1">
            <a:spLocks noChangeArrowheads="1"/>
          </p:cNvSpPr>
          <p:nvPr/>
        </p:nvSpPr>
        <p:spPr bwMode="auto">
          <a:xfrm rot="-5400000">
            <a:off x="7743032" y="5088731"/>
            <a:ext cx="2070100" cy="274637"/>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credits: ZEDfactory</a:t>
            </a:r>
          </a:p>
        </p:txBody>
      </p:sp>
      <p:sp>
        <p:nvSpPr>
          <p:cNvPr id="116748" name="Text Box 12"/>
          <p:cNvSpPr txBox="1">
            <a:spLocks noChangeArrowheads="1"/>
          </p:cNvSpPr>
          <p:nvPr/>
        </p:nvSpPr>
        <p:spPr bwMode="auto">
          <a:xfrm>
            <a:off x="1295400" y="2438400"/>
            <a:ext cx="1752600" cy="22923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a:solidFill>
                  <a:schemeClr val="bg2"/>
                </a:solidFill>
                <a:ea typeface="ヒラギノ角ゴ Pro W3" charset="-128"/>
                <a:cs typeface="ヒラギノ角ゴ Pro W3" charset="-128"/>
              </a:rPr>
              <a:t>Pedestrian and public transit oriented</a:t>
            </a:r>
            <a:r>
              <a:rPr lang="en-US" sz="1600">
                <a:solidFill>
                  <a:schemeClr val="bg2"/>
                </a:solidFill>
                <a:ea typeface="ヒラギノ角ゴ Pro W3" charset="-128"/>
                <a:cs typeface="ヒラギノ角ゴ Pro W3" charset="-128"/>
              </a:rPr>
              <a:t> - good public transport links, located in central Penryn for easy pedestrian access.</a:t>
            </a:r>
          </a:p>
        </p:txBody>
      </p:sp>
      <p:pic>
        <p:nvPicPr>
          <p:cNvPr id="133126" name="Picture 13" descr="site0"/>
          <p:cNvPicPr>
            <a:picLocks noChangeAspect="1" noChangeArrowheads="1"/>
          </p:cNvPicPr>
          <p:nvPr/>
        </p:nvPicPr>
        <p:blipFill>
          <a:blip r:embed="rId3" cstate="print"/>
          <a:srcRect/>
          <a:stretch>
            <a:fillRect/>
          </a:stretch>
        </p:blipFill>
        <p:spPr bwMode="auto">
          <a:xfrm>
            <a:off x="3200400" y="2514600"/>
            <a:ext cx="4876800" cy="3671888"/>
          </a:xfrm>
          <a:prstGeom prst="rect">
            <a:avLst/>
          </a:prstGeom>
          <a:noFill/>
          <a:ln w="9525">
            <a:noFill/>
            <a:miter lim="800000"/>
            <a:headEnd/>
            <a:tailEnd/>
          </a:ln>
        </p:spPr>
      </p:pic>
      <p:pic>
        <p:nvPicPr>
          <p:cNvPr id="8" name="Picture 7" descr="DSC_4509.JPG"/>
          <p:cNvPicPr>
            <a:picLocks noChangeAspect="1"/>
          </p:cNvPicPr>
          <p:nvPr/>
        </p:nvPicPr>
        <p:blipFill>
          <a:blip r:embed="rId4" cstate="print"/>
          <a:srcRect/>
          <a:stretch>
            <a:fillRect/>
          </a:stretch>
        </p:blipFill>
        <p:spPr bwMode="auto">
          <a:xfrm>
            <a:off x="3276600" y="2667000"/>
            <a:ext cx="5708650" cy="3832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6739">
                                            <p:txEl>
                                              <p:pRg st="1" end="1"/>
                                            </p:txEl>
                                          </p:spTgt>
                                        </p:tgtEl>
                                        <p:attrNameLst>
                                          <p:attrName>style.visibility</p:attrName>
                                        </p:attrNameLst>
                                      </p:cBhvr>
                                      <p:to>
                                        <p:strVal val="visible"/>
                                      </p:to>
                                    </p:set>
                                    <p:anim calcmode="lin" valueType="num">
                                      <p:cBhvr additive="base">
                                        <p:cTn id="7" dur="500" fill="hold"/>
                                        <p:tgtEl>
                                          <p:spTgt spid="11673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67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6748">
                                            <p:txEl>
                                              <p:pRg st="0" end="0"/>
                                            </p:txEl>
                                          </p:spTgt>
                                        </p:tgtEl>
                                        <p:attrNameLst>
                                          <p:attrName>style.visibility</p:attrName>
                                        </p:attrNameLst>
                                      </p:cBhvr>
                                      <p:to>
                                        <p:strVal val="visible"/>
                                      </p:to>
                                    </p:set>
                                    <p:anim calcmode="lin" valueType="num">
                                      <p:cBhvr additive="base">
                                        <p:cTn id="13" dur="500" fill="hold"/>
                                        <p:tgtEl>
                                          <p:spTgt spid="11674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6748">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Envelope</a:t>
            </a:r>
          </a:p>
        </p:txBody>
      </p:sp>
      <p:sp>
        <p:nvSpPr>
          <p:cNvPr id="137219" name="Rectangle 3"/>
          <p:cNvSpPr>
            <a:spLocks noGrp="1" noChangeArrowheads="1"/>
          </p:cNvSpPr>
          <p:nvPr>
            <p:ph type="body" idx="1"/>
          </p:nvPr>
        </p:nvSpPr>
        <p:spPr>
          <a:xfrm>
            <a:off x="1295400" y="1295400"/>
            <a:ext cx="3505200" cy="4724400"/>
          </a:xfrm>
        </p:spPr>
        <p:txBody>
          <a:bodyPr/>
          <a:lstStyle/>
          <a:p>
            <a:pPr marL="0" indent="0" eaLnBrk="1" hangingPunct="1">
              <a:lnSpc>
                <a:spcPct val="90000"/>
              </a:lnSpc>
            </a:pPr>
            <a:endParaRPr lang="en-US" sz="1600" b="1">
              <a:cs typeface="ヒラギノ角ゴ Pro W3" charset="-128"/>
            </a:endParaRPr>
          </a:p>
          <a:p>
            <a:pPr marL="0" indent="0" eaLnBrk="1" hangingPunct="1">
              <a:lnSpc>
                <a:spcPct val="90000"/>
              </a:lnSpc>
            </a:pPr>
            <a:r>
              <a:rPr lang="en-US" sz="1600" b="1">
                <a:cs typeface="ヒラギノ角ゴ Pro W3" charset="-128"/>
              </a:rPr>
              <a:t>Super Insulation</a:t>
            </a:r>
            <a:r>
              <a:rPr lang="en-US" sz="1600">
                <a:cs typeface="ヒラギノ角ゴ Pro W3" charset="-128"/>
              </a:rPr>
              <a:t> – </a:t>
            </a:r>
          </a:p>
          <a:p>
            <a:pPr marL="0" indent="0" eaLnBrk="1" hangingPunct="1">
              <a:lnSpc>
                <a:spcPct val="90000"/>
              </a:lnSpc>
            </a:pPr>
            <a:r>
              <a:rPr lang="en-US" sz="1600">
                <a:cs typeface="ヒラギノ角ゴ Pro W3" charset="-128"/>
              </a:rPr>
              <a:t>300mm insulation reduces energy consumption to less than half a conventional building. This level of efficiency is necessary to reduce consumption and make fossil fuel avoidance possible. </a:t>
            </a:r>
          </a:p>
          <a:p>
            <a:pPr marL="0" indent="0" eaLnBrk="1" hangingPunct="1">
              <a:lnSpc>
                <a:spcPct val="90000"/>
              </a:lnSpc>
            </a:pPr>
            <a:endParaRPr lang="en-US" sz="1600">
              <a:cs typeface="ヒラギノ角ゴ Pro W3" charset="-128"/>
            </a:endParaRPr>
          </a:p>
          <a:p>
            <a:pPr marL="0" indent="0" eaLnBrk="1" hangingPunct="1">
              <a:lnSpc>
                <a:spcPct val="90000"/>
              </a:lnSpc>
            </a:pPr>
            <a:r>
              <a:rPr lang="en-US" sz="1600" b="1">
                <a:cs typeface="ヒラギノ角ゴ Pro W3" charset="-128"/>
              </a:rPr>
              <a:t>Thermal Mass –</a:t>
            </a:r>
          </a:p>
          <a:p>
            <a:pPr marL="0" indent="0" eaLnBrk="1" hangingPunct="1">
              <a:lnSpc>
                <a:spcPct val="90000"/>
              </a:lnSpc>
            </a:pPr>
            <a:r>
              <a:rPr lang="en-US" sz="1600">
                <a:cs typeface="ヒラギノ角ゴ Pro W3" charset="-128"/>
              </a:rPr>
              <a:t>The interior surfaces are made from concrete block, concrete and plaster so that heat is stored efficiently.</a:t>
            </a:r>
          </a:p>
          <a:p>
            <a:pPr marL="0" indent="0" eaLnBrk="1" hangingPunct="1">
              <a:lnSpc>
                <a:spcPct val="90000"/>
              </a:lnSpc>
            </a:pPr>
            <a:endParaRPr lang="en-US" sz="1600">
              <a:cs typeface="ヒラギノ角ゴ Pro W3" charset="-128"/>
            </a:endParaRPr>
          </a:p>
          <a:p>
            <a:pPr marL="0" indent="0" eaLnBrk="1" hangingPunct="1">
              <a:lnSpc>
                <a:spcPct val="90000"/>
              </a:lnSpc>
            </a:pPr>
            <a:r>
              <a:rPr lang="en-US" sz="1600" b="1">
                <a:cs typeface="ヒラギノ角ゴ Pro W3" charset="-128"/>
              </a:rPr>
              <a:t>Air Tightness –</a:t>
            </a:r>
            <a:r>
              <a:rPr lang="en-US" sz="1600">
                <a:cs typeface="ヒラギノ角ゴ Pro W3" charset="-128"/>
              </a:rPr>
              <a:t> </a:t>
            </a:r>
          </a:p>
          <a:p>
            <a:pPr marL="0" indent="0" eaLnBrk="1" hangingPunct="1">
              <a:lnSpc>
                <a:spcPct val="90000"/>
              </a:lnSpc>
            </a:pPr>
            <a:r>
              <a:rPr lang="en-US" sz="1600">
                <a:cs typeface="ヒラギノ角ゴ Pro W3" charset="-128"/>
              </a:rPr>
              <a:t>The interior surfaces are parged with plaster, making sure to seal all cracks between joining materials.</a:t>
            </a:r>
          </a:p>
          <a:p>
            <a:pPr marL="0" indent="0" eaLnBrk="1" hangingPunct="1">
              <a:lnSpc>
                <a:spcPct val="90000"/>
              </a:lnSpc>
              <a:buFontTx/>
              <a:buChar char="•"/>
            </a:pPr>
            <a:endParaRPr lang="en-US" sz="1600">
              <a:cs typeface="ヒラギノ角ゴ Pro W3" charset="-128"/>
            </a:endParaRPr>
          </a:p>
        </p:txBody>
      </p:sp>
      <p:sp>
        <p:nvSpPr>
          <p:cNvPr id="135172" name="Text Box 4"/>
          <p:cNvSpPr txBox="1">
            <a:spLocks noChangeArrowheads="1"/>
          </p:cNvSpPr>
          <p:nvPr/>
        </p:nvSpPr>
        <p:spPr bwMode="auto">
          <a:xfrm>
            <a:off x="6548438" y="6119813"/>
            <a:ext cx="1985962" cy="274637"/>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 ZEDfactory</a:t>
            </a:r>
          </a:p>
        </p:txBody>
      </p:sp>
      <p:pic>
        <p:nvPicPr>
          <p:cNvPr id="135173" name="Picture 7" descr="insulation"/>
          <p:cNvPicPr>
            <a:picLocks noChangeAspect="1" noChangeArrowheads="1"/>
          </p:cNvPicPr>
          <p:nvPr/>
        </p:nvPicPr>
        <p:blipFill>
          <a:blip r:embed="rId3" cstate="print"/>
          <a:srcRect/>
          <a:stretch>
            <a:fillRect/>
          </a:stretch>
        </p:blipFill>
        <p:spPr bwMode="auto">
          <a:xfrm>
            <a:off x="4991100" y="1524000"/>
            <a:ext cx="3619500" cy="4572000"/>
          </a:xfrm>
          <a:prstGeom prst="rect">
            <a:avLst/>
          </a:prstGeom>
          <a:noFill/>
          <a:ln w="9525">
            <a:noFill/>
            <a:miter lim="800000"/>
            <a:headEnd/>
            <a:tailEnd/>
          </a:ln>
        </p:spPr>
      </p:pic>
      <p:sp>
        <p:nvSpPr>
          <p:cNvPr id="137224" name="Line 8"/>
          <p:cNvSpPr>
            <a:spLocks noChangeShapeType="1"/>
          </p:cNvSpPr>
          <p:nvPr/>
        </p:nvSpPr>
        <p:spPr bwMode="auto">
          <a:xfrm flipH="1" flipV="1">
            <a:off x="4572000" y="2590800"/>
            <a:ext cx="2362200" cy="1524000"/>
          </a:xfrm>
          <a:prstGeom prst="line">
            <a:avLst/>
          </a:prstGeom>
          <a:noFill/>
          <a:ln w="38100">
            <a:solidFill>
              <a:srgbClr val="29D033"/>
            </a:solidFill>
            <a:round/>
            <a:headEnd type="triangle" w="med" len="med"/>
            <a:tailEnd/>
          </a:ln>
        </p:spPr>
        <p:txBody>
          <a:bodyPr>
            <a:prstTxWarp prst="textNoShape">
              <a:avLst/>
            </a:prstTxWarp>
          </a:bodyPr>
          <a:lstStyle/>
          <a:p>
            <a:endParaRPr lang="en-US"/>
          </a:p>
        </p:txBody>
      </p:sp>
      <p:sp>
        <p:nvSpPr>
          <p:cNvPr id="137225" name="Line 9"/>
          <p:cNvSpPr>
            <a:spLocks noChangeShapeType="1"/>
          </p:cNvSpPr>
          <p:nvPr/>
        </p:nvSpPr>
        <p:spPr bwMode="auto">
          <a:xfrm flipH="1" flipV="1">
            <a:off x="4648200" y="3962400"/>
            <a:ext cx="1447800" cy="685800"/>
          </a:xfrm>
          <a:prstGeom prst="line">
            <a:avLst/>
          </a:prstGeom>
          <a:noFill/>
          <a:ln w="38100">
            <a:solidFill>
              <a:srgbClr val="29D033"/>
            </a:solidFill>
            <a:round/>
            <a:headEnd type="triangle" w="med" len="med"/>
            <a:tailEnd/>
          </a:ln>
        </p:spPr>
        <p:txBody>
          <a:bodyPr>
            <a:prstTxWarp prst="textNoShape">
              <a:avLst/>
            </a:prstTxWarp>
          </a:bodyPr>
          <a:lstStyle/>
          <a:p>
            <a:endParaRPr lang="en-US"/>
          </a:p>
        </p:txBody>
      </p:sp>
      <p:sp>
        <p:nvSpPr>
          <p:cNvPr id="137226" name="Line 10"/>
          <p:cNvSpPr>
            <a:spLocks noChangeShapeType="1"/>
          </p:cNvSpPr>
          <p:nvPr/>
        </p:nvSpPr>
        <p:spPr bwMode="auto">
          <a:xfrm flipH="1">
            <a:off x="4495800" y="4648200"/>
            <a:ext cx="2057400" cy="914400"/>
          </a:xfrm>
          <a:prstGeom prst="line">
            <a:avLst/>
          </a:prstGeom>
          <a:noFill/>
          <a:ln w="38100">
            <a:solidFill>
              <a:srgbClr val="29D033"/>
            </a:solidFill>
            <a:round/>
            <a:headEnd type="triangle" w="med" len="med"/>
            <a:tailEnd/>
          </a:ln>
        </p:spPr>
        <p:txBody>
          <a:bodyP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7219">
                                            <p:txEl>
                                              <p:pRg st="1" end="1"/>
                                            </p:txEl>
                                          </p:spTgt>
                                        </p:tgtEl>
                                        <p:attrNameLst>
                                          <p:attrName>style.visibility</p:attrName>
                                        </p:attrNameLst>
                                      </p:cBhvr>
                                      <p:to>
                                        <p:strVal val="visible"/>
                                      </p:to>
                                    </p:set>
                                    <p:anim calcmode="lin" valueType="num">
                                      <p:cBhvr additive="base">
                                        <p:cTn id="7" dur="500" fill="hold"/>
                                        <p:tgtEl>
                                          <p:spTgt spid="137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7219">
                                            <p:txEl>
                                              <p:pRg st="2" end="2"/>
                                            </p:txEl>
                                          </p:spTgt>
                                        </p:tgtEl>
                                        <p:attrNameLst>
                                          <p:attrName>style.visibility</p:attrName>
                                        </p:attrNameLst>
                                      </p:cBhvr>
                                      <p:to>
                                        <p:strVal val="visible"/>
                                      </p:to>
                                    </p:set>
                                    <p:anim calcmode="lin" valueType="num">
                                      <p:cBhvr additive="base">
                                        <p:cTn id="11" dur="500" fill="hold"/>
                                        <p:tgtEl>
                                          <p:spTgt spid="13721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7219">
                                            <p:txEl>
                                              <p:pRg st="2" end="2"/>
                                            </p:txEl>
                                          </p:spTgt>
                                        </p:tgtEl>
                                        <p:attrNameLst>
                                          <p:attrName>ppt_y</p:attrName>
                                        </p:attrNameLst>
                                      </p:cBhvr>
                                      <p:tavLst>
                                        <p:tav tm="0">
                                          <p:val>
                                            <p:strVal val="1+#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37224"/>
                                        </p:tgtEl>
                                        <p:attrNameLst>
                                          <p:attrName>style.visibility</p:attrName>
                                        </p:attrNameLst>
                                      </p:cBhvr>
                                      <p:to>
                                        <p:strVal val="visible"/>
                                      </p:to>
                                    </p:set>
                                    <p:anim calcmode="lin" valueType="num">
                                      <p:cBhvr>
                                        <p:cTn id="15" dur="1000" fill="hold"/>
                                        <p:tgtEl>
                                          <p:spTgt spid="137224"/>
                                        </p:tgtEl>
                                        <p:attrNameLst>
                                          <p:attrName>ppt_w</p:attrName>
                                        </p:attrNameLst>
                                      </p:cBhvr>
                                      <p:tavLst>
                                        <p:tav tm="0">
                                          <p:val>
                                            <p:strVal val="#ppt_w*0.70"/>
                                          </p:val>
                                        </p:tav>
                                        <p:tav tm="100000">
                                          <p:val>
                                            <p:strVal val="#ppt_w"/>
                                          </p:val>
                                        </p:tav>
                                      </p:tavLst>
                                    </p:anim>
                                    <p:anim calcmode="lin" valueType="num">
                                      <p:cBhvr>
                                        <p:cTn id="16" dur="1000" fill="hold"/>
                                        <p:tgtEl>
                                          <p:spTgt spid="137224"/>
                                        </p:tgtEl>
                                        <p:attrNameLst>
                                          <p:attrName>ppt_h</p:attrName>
                                        </p:attrNameLst>
                                      </p:cBhvr>
                                      <p:tavLst>
                                        <p:tav tm="0">
                                          <p:val>
                                            <p:strVal val="#ppt_h"/>
                                          </p:val>
                                        </p:tav>
                                        <p:tav tm="100000">
                                          <p:val>
                                            <p:strVal val="#ppt_h"/>
                                          </p:val>
                                        </p:tav>
                                      </p:tavLst>
                                    </p:anim>
                                    <p:animEffect transition="in" filter="fade">
                                      <p:cBhvr>
                                        <p:cTn id="17" dur="1000"/>
                                        <p:tgtEl>
                                          <p:spTgt spid="13722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7219">
                                            <p:txEl>
                                              <p:pRg st="4" end="4"/>
                                            </p:txEl>
                                          </p:spTgt>
                                        </p:tgtEl>
                                        <p:attrNameLst>
                                          <p:attrName>style.visibility</p:attrName>
                                        </p:attrNameLst>
                                      </p:cBhvr>
                                      <p:to>
                                        <p:strVal val="visible"/>
                                      </p:to>
                                    </p:set>
                                    <p:anim calcmode="lin" valueType="num">
                                      <p:cBhvr additive="base">
                                        <p:cTn id="22" dur="500" fill="hold"/>
                                        <p:tgtEl>
                                          <p:spTgt spid="137219">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37219">
                                            <p:txEl>
                                              <p:pRg st="4" end="4"/>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37219">
                                            <p:txEl>
                                              <p:pRg st="5" end="5"/>
                                            </p:txEl>
                                          </p:spTgt>
                                        </p:tgtEl>
                                        <p:attrNameLst>
                                          <p:attrName>style.visibility</p:attrName>
                                        </p:attrNameLst>
                                      </p:cBhvr>
                                      <p:to>
                                        <p:strVal val="visible"/>
                                      </p:to>
                                    </p:set>
                                    <p:anim calcmode="lin" valueType="num">
                                      <p:cBhvr additive="base">
                                        <p:cTn id="26" dur="500" fill="hold"/>
                                        <p:tgtEl>
                                          <p:spTgt spid="137219">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37219">
                                            <p:txEl>
                                              <p:pRg st="5" end="5"/>
                                            </p:txEl>
                                          </p:spTgt>
                                        </p:tgtEl>
                                        <p:attrNameLst>
                                          <p:attrName>ppt_y</p:attrName>
                                        </p:attrNameLst>
                                      </p:cBhvr>
                                      <p:tavLst>
                                        <p:tav tm="0">
                                          <p:val>
                                            <p:strVal val="1+#ppt_h/2"/>
                                          </p:val>
                                        </p:tav>
                                        <p:tav tm="100000">
                                          <p:val>
                                            <p:strVal val="#ppt_y"/>
                                          </p:val>
                                        </p:tav>
                                      </p:tavLst>
                                    </p:anim>
                                  </p:childTnLst>
                                </p:cTn>
                              </p:par>
                              <p:par>
                                <p:cTn id="28" presetID="55" presetClass="entr" presetSubtype="0" fill="hold" grpId="0" nodeType="withEffect">
                                  <p:stCondLst>
                                    <p:cond delay="0"/>
                                  </p:stCondLst>
                                  <p:childTnLst>
                                    <p:set>
                                      <p:cBhvr>
                                        <p:cTn id="29" dur="1" fill="hold">
                                          <p:stCondLst>
                                            <p:cond delay="0"/>
                                          </p:stCondLst>
                                        </p:cTn>
                                        <p:tgtEl>
                                          <p:spTgt spid="137225"/>
                                        </p:tgtEl>
                                        <p:attrNameLst>
                                          <p:attrName>style.visibility</p:attrName>
                                        </p:attrNameLst>
                                      </p:cBhvr>
                                      <p:to>
                                        <p:strVal val="visible"/>
                                      </p:to>
                                    </p:set>
                                    <p:anim calcmode="lin" valueType="num">
                                      <p:cBhvr>
                                        <p:cTn id="30" dur="1000" fill="hold"/>
                                        <p:tgtEl>
                                          <p:spTgt spid="137225"/>
                                        </p:tgtEl>
                                        <p:attrNameLst>
                                          <p:attrName>ppt_w</p:attrName>
                                        </p:attrNameLst>
                                      </p:cBhvr>
                                      <p:tavLst>
                                        <p:tav tm="0">
                                          <p:val>
                                            <p:strVal val="#ppt_w*0.70"/>
                                          </p:val>
                                        </p:tav>
                                        <p:tav tm="100000">
                                          <p:val>
                                            <p:strVal val="#ppt_w"/>
                                          </p:val>
                                        </p:tav>
                                      </p:tavLst>
                                    </p:anim>
                                    <p:anim calcmode="lin" valueType="num">
                                      <p:cBhvr>
                                        <p:cTn id="31" dur="1000" fill="hold"/>
                                        <p:tgtEl>
                                          <p:spTgt spid="137225"/>
                                        </p:tgtEl>
                                        <p:attrNameLst>
                                          <p:attrName>ppt_h</p:attrName>
                                        </p:attrNameLst>
                                      </p:cBhvr>
                                      <p:tavLst>
                                        <p:tav tm="0">
                                          <p:val>
                                            <p:strVal val="#ppt_h"/>
                                          </p:val>
                                        </p:tav>
                                        <p:tav tm="100000">
                                          <p:val>
                                            <p:strVal val="#ppt_h"/>
                                          </p:val>
                                        </p:tav>
                                      </p:tavLst>
                                    </p:anim>
                                    <p:animEffect transition="in" filter="fade">
                                      <p:cBhvr>
                                        <p:cTn id="32" dur="1000"/>
                                        <p:tgtEl>
                                          <p:spTgt spid="13722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7219">
                                            <p:txEl>
                                              <p:pRg st="7" end="7"/>
                                            </p:txEl>
                                          </p:spTgt>
                                        </p:tgtEl>
                                        <p:attrNameLst>
                                          <p:attrName>style.visibility</p:attrName>
                                        </p:attrNameLst>
                                      </p:cBhvr>
                                      <p:to>
                                        <p:strVal val="visible"/>
                                      </p:to>
                                    </p:set>
                                    <p:anim calcmode="lin" valueType="num">
                                      <p:cBhvr additive="base">
                                        <p:cTn id="37" dur="500" fill="hold"/>
                                        <p:tgtEl>
                                          <p:spTgt spid="13721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7219">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37219">
                                            <p:txEl>
                                              <p:pRg st="8" end="8"/>
                                            </p:txEl>
                                          </p:spTgt>
                                        </p:tgtEl>
                                        <p:attrNameLst>
                                          <p:attrName>style.visibility</p:attrName>
                                        </p:attrNameLst>
                                      </p:cBhvr>
                                      <p:to>
                                        <p:strVal val="visible"/>
                                      </p:to>
                                    </p:set>
                                    <p:anim calcmode="lin" valueType="num">
                                      <p:cBhvr additive="base">
                                        <p:cTn id="41" dur="500" fill="hold"/>
                                        <p:tgtEl>
                                          <p:spTgt spid="13721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7219">
                                            <p:txEl>
                                              <p:pRg st="8" end="8"/>
                                            </p:txEl>
                                          </p:spTgt>
                                        </p:tgtEl>
                                        <p:attrNameLst>
                                          <p:attrName>ppt_y</p:attrName>
                                        </p:attrNameLst>
                                      </p:cBhvr>
                                      <p:tavLst>
                                        <p:tav tm="0">
                                          <p:val>
                                            <p:strVal val="1+#ppt_h/2"/>
                                          </p:val>
                                        </p:tav>
                                        <p:tav tm="100000">
                                          <p:val>
                                            <p:strVal val="#ppt_y"/>
                                          </p:val>
                                        </p:tav>
                                      </p:tavLst>
                                    </p:anim>
                                  </p:childTnLst>
                                </p:cTn>
                              </p:par>
                              <p:par>
                                <p:cTn id="43" presetID="55" presetClass="entr" presetSubtype="0" fill="hold" grpId="0" nodeType="withEffect">
                                  <p:stCondLst>
                                    <p:cond delay="0"/>
                                  </p:stCondLst>
                                  <p:childTnLst>
                                    <p:set>
                                      <p:cBhvr>
                                        <p:cTn id="44" dur="1" fill="hold">
                                          <p:stCondLst>
                                            <p:cond delay="0"/>
                                          </p:stCondLst>
                                        </p:cTn>
                                        <p:tgtEl>
                                          <p:spTgt spid="137226"/>
                                        </p:tgtEl>
                                        <p:attrNameLst>
                                          <p:attrName>style.visibility</p:attrName>
                                        </p:attrNameLst>
                                      </p:cBhvr>
                                      <p:to>
                                        <p:strVal val="visible"/>
                                      </p:to>
                                    </p:set>
                                    <p:anim calcmode="lin" valueType="num">
                                      <p:cBhvr>
                                        <p:cTn id="45" dur="1000" fill="hold"/>
                                        <p:tgtEl>
                                          <p:spTgt spid="137226"/>
                                        </p:tgtEl>
                                        <p:attrNameLst>
                                          <p:attrName>ppt_w</p:attrName>
                                        </p:attrNameLst>
                                      </p:cBhvr>
                                      <p:tavLst>
                                        <p:tav tm="0">
                                          <p:val>
                                            <p:strVal val="#ppt_w*0.70"/>
                                          </p:val>
                                        </p:tav>
                                        <p:tav tm="100000">
                                          <p:val>
                                            <p:strVal val="#ppt_w"/>
                                          </p:val>
                                        </p:tav>
                                      </p:tavLst>
                                    </p:anim>
                                    <p:anim calcmode="lin" valueType="num">
                                      <p:cBhvr>
                                        <p:cTn id="46" dur="1000" fill="hold"/>
                                        <p:tgtEl>
                                          <p:spTgt spid="137226"/>
                                        </p:tgtEl>
                                        <p:attrNameLst>
                                          <p:attrName>ppt_h</p:attrName>
                                        </p:attrNameLst>
                                      </p:cBhvr>
                                      <p:tavLst>
                                        <p:tav tm="0">
                                          <p:val>
                                            <p:strVal val="#ppt_h"/>
                                          </p:val>
                                        </p:tav>
                                        <p:tav tm="100000">
                                          <p:val>
                                            <p:strVal val="#ppt_h"/>
                                          </p:val>
                                        </p:tav>
                                      </p:tavLst>
                                    </p:anim>
                                    <p:animEffect transition="in" filter="fade">
                                      <p:cBhvr>
                                        <p:cTn id="47" dur="1000"/>
                                        <p:tgtEl>
                                          <p:spTgt spid="137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4" grpId="0" animBg="1"/>
      <p:bldP spid="137225" grpId="0" animBg="1"/>
      <p:bldP spid="13722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Reclaimed Materials</a:t>
            </a:r>
          </a:p>
        </p:txBody>
      </p:sp>
      <p:sp>
        <p:nvSpPr>
          <p:cNvPr id="137219" name="Rectangle 3"/>
          <p:cNvSpPr>
            <a:spLocks noGrp="1" noChangeArrowheads="1"/>
          </p:cNvSpPr>
          <p:nvPr>
            <p:ph type="body" idx="1"/>
          </p:nvPr>
        </p:nvSpPr>
        <p:spPr/>
        <p:txBody>
          <a:bodyPr/>
          <a:lstStyle/>
          <a:p>
            <a:pPr marL="0" indent="0" eaLnBrk="1" hangingPunct="1">
              <a:lnSpc>
                <a:spcPct val="90000"/>
              </a:lnSpc>
            </a:pPr>
            <a:r>
              <a:rPr lang="en-US" sz="1600" b="1">
                <a:cs typeface="ヒラギノ角ゴ Pro W3" charset="-128"/>
              </a:rPr>
              <a:t>Using local &amp; reclaimed materials</a:t>
            </a:r>
            <a:r>
              <a:rPr lang="en-US" sz="1600">
                <a:cs typeface="ヒラギノ角ゴ Pro W3" charset="-128"/>
              </a:rPr>
              <a:t> - old floorboards, granite, Cornish cedar cladding and larch soffits, and some unused windows from BedZed</a:t>
            </a:r>
          </a:p>
          <a:p>
            <a:pPr marL="0" indent="0" eaLnBrk="1" hangingPunct="1">
              <a:lnSpc>
                <a:spcPct val="90000"/>
              </a:lnSpc>
              <a:buFontTx/>
              <a:buChar char="•"/>
            </a:pPr>
            <a:endParaRPr lang="en-US" sz="1600">
              <a:cs typeface="ヒラギノ角ゴ Pro W3" charset="-128"/>
            </a:endParaRPr>
          </a:p>
        </p:txBody>
      </p:sp>
      <p:sp>
        <p:nvSpPr>
          <p:cNvPr id="137220" name="Text Box 4"/>
          <p:cNvSpPr txBox="1">
            <a:spLocks noChangeArrowheads="1"/>
          </p:cNvSpPr>
          <p:nvPr/>
        </p:nvSpPr>
        <p:spPr bwMode="auto">
          <a:xfrm>
            <a:off x="6096000" y="5638800"/>
            <a:ext cx="1985963" cy="274638"/>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 ZEDfactory</a:t>
            </a:r>
          </a:p>
        </p:txBody>
      </p:sp>
      <p:pic>
        <p:nvPicPr>
          <p:cNvPr id="137221" name="Picture 7" descr="jubilee5"/>
          <p:cNvPicPr>
            <a:picLocks noChangeAspect="1" noChangeArrowheads="1"/>
          </p:cNvPicPr>
          <p:nvPr/>
        </p:nvPicPr>
        <p:blipFill>
          <a:blip r:embed="rId3" cstate="print"/>
          <a:srcRect/>
          <a:stretch>
            <a:fillRect/>
          </a:stretch>
        </p:blipFill>
        <p:spPr bwMode="auto">
          <a:xfrm>
            <a:off x="3429000" y="2057400"/>
            <a:ext cx="4762500" cy="3467100"/>
          </a:xfrm>
          <a:prstGeom prst="rect">
            <a:avLst/>
          </a:prstGeom>
          <a:noFill/>
          <a:ln w="9525">
            <a:noFill/>
            <a:miter lim="800000"/>
            <a:headEnd/>
            <a:tailEnd/>
          </a:ln>
        </p:spPr>
      </p:pic>
      <p:sp>
        <p:nvSpPr>
          <p:cNvPr id="137222" name="Text Box 8"/>
          <p:cNvSpPr txBox="1">
            <a:spLocks noChangeArrowheads="1"/>
          </p:cNvSpPr>
          <p:nvPr/>
        </p:nvSpPr>
        <p:spPr bwMode="auto">
          <a:xfrm>
            <a:off x="1447800" y="1981200"/>
            <a:ext cx="1828800" cy="3270250"/>
          </a:xfrm>
          <a:prstGeom prst="rect">
            <a:avLst/>
          </a:prstGeom>
          <a:noFill/>
          <a:ln w="9525">
            <a:noFill/>
            <a:miter lim="800000"/>
            <a:headEnd/>
            <a:tailEnd/>
          </a:ln>
        </p:spPr>
        <p:txBody>
          <a:bodyPr>
            <a:prstTxWarp prst="textNoShape">
              <a:avLst/>
            </a:prstTxWarp>
            <a:spAutoFit/>
          </a:bodyPr>
          <a:lstStyle/>
          <a:p>
            <a:pPr eaLnBrk="0" hangingPunct="0"/>
            <a:r>
              <a:rPr lang="en-US" sz="1600" i="1">
                <a:solidFill>
                  <a:schemeClr val="bg2"/>
                </a:solidFill>
                <a:ea typeface="ヒラギノ角ゴ Pro W3" charset="-128"/>
                <a:cs typeface="ヒラギノ角ゴ Pro W3" charset="-128"/>
              </a:rPr>
              <a:t>For example:</a:t>
            </a:r>
            <a:r>
              <a:rPr lang="en-US" sz="1600">
                <a:solidFill>
                  <a:schemeClr val="bg2"/>
                </a:solidFill>
                <a:ea typeface="ヒラギノ角ゴ Pro W3" charset="-128"/>
                <a:cs typeface="ヒラギノ角ゴ Pro W3" charset="-128"/>
              </a:rPr>
              <a:t> </a:t>
            </a:r>
          </a:p>
          <a:p>
            <a:pPr eaLnBrk="0" hangingPunct="0"/>
            <a:r>
              <a:rPr lang="en-US" sz="1600">
                <a:solidFill>
                  <a:schemeClr val="bg2"/>
                </a:solidFill>
                <a:ea typeface="ヒラギノ角ゴ Pro W3" charset="-128"/>
                <a:cs typeface="ヒラギノ角ゴ Pro W3" charset="-128"/>
              </a:rPr>
              <a:t>The ceiling of the Yoga space is made of reclaimed</a:t>
            </a:r>
          </a:p>
          <a:p>
            <a:pPr eaLnBrk="0" hangingPunct="0"/>
            <a:r>
              <a:rPr lang="en-US" sz="1600">
                <a:solidFill>
                  <a:schemeClr val="bg2"/>
                </a:solidFill>
                <a:ea typeface="ヒラギノ角ゴ Pro W3" charset="-128"/>
                <a:cs typeface="ヒラギノ角ゴ Pro W3" charset="-128"/>
              </a:rPr>
              <a:t>floorboards from a Victorian house. The boards have not been</a:t>
            </a:r>
          </a:p>
          <a:p>
            <a:pPr eaLnBrk="0" hangingPunct="0"/>
            <a:r>
              <a:rPr lang="en-US" sz="1600">
                <a:solidFill>
                  <a:schemeClr val="bg2"/>
                </a:solidFill>
                <a:ea typeface="ヒラギノ角ゴ Pro W3" charset="-128"/>
                <a:cs typeface="ヒラギノ角ゴ Pro W3" charset="-128"/>
              </a:rPr>
              <a:t>changed but simply treated and cut to</a:t>
            </a:r>
          </a:p>
          <a:p>
            <a:pPr eaLnBrk="0" hangingPunct="0"/>
            <a:r>
              <a:rPr lang="en-US" sz="1600">
                <a:solidFill>
                  <a:schemeClr val="bg2"/>
                </a:solidFill>
                <a:ea typeface="ヒラギノ角ゴ Pro W3" charset="-128"/>
                <a:cs typeface="ヒラギノ角ゴ Pro W3" charset="-128"/>
              </a:rPr>
              <a:t>length.</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Healthy Materials</a:t>
            </a:r>
          </a:p>
        </p:txBody>
      </p:sp>
      <p:sp>
        <p:nvSpPr>
          <p:cNvPr id="139267" name="Rectangle 3"/>
          <p:cNvSpPr>
            <a:spLocks noGrp="1" noChangeArrowheads="1"/>
          </p:cNvSpPr>
          <p:nvPr>
            <p:ph type="body" idx="1"/>
          </p:nvPr>
        </p:nvSpPr>
        <p:spPr/>
        <p:txBody>
          <a:bodyPr/>
          <a:lstStyle/>
          <a:p>
            <a:pPr marL="0" indent="0" eaLnBrk="1" hangingPunct="1">
              <a:lnSpc>
                <a:spcPct val="90000"/>
              </a:lnSpc>
              <a:buFontTx/>
              <a:buChar char="•"/>
            </a:pPr>
            <a:endParaRPr lang="en-US" sz="1600" b="1">
              <a:cs typeface="ヒラギノ角ゴ Pro W3" charset="-128"/>
            </a:endParaRPr>
          </a:p>
          <a:p>
            <a:pPr marL="0" indent="0" eaLnBrk="1" hangingPunct="1">
              <a:lnSpc>
                <a:spcPct val="90000"/>
              </a:lnSpc>
            </a:pPr>
            <a:r>
              <a:rPr lang="en-US" sz="1600" b="1">
                <a:cs typeface="ヒラギノ角ゴ Pro W3" charset="-128"/>
              </a:rPr>
              <a:t>Healthy materials</a:t>
            </a:r>
            <a:r>
              <a:rPr lang="en-US" sz="1600">
                <a:cs typeface="ヒラギノ角ゴ Pro W3" charset="-128"/>
              </a:rPr>
              <a:t> - low VOC paints, low formaldehyde floor coverings, natural fibers &amp; surfaces, PVC only where unavoidable – with emphasis on creating a healthy environment. </a:t>
            </a:r>
          </a:p>
          <a:p>
            <a:pPr marL="0" indent="0" eaLnBrk="1" hangingPunct="1">
              <a:lnSpc>
                <a:spcPct val="90000"/>
              </a:lnSpc>
              <a:buFontTx/>
              <a:buChar char="•"/>
            </a:pPr>
            <a:endParaRPr lang="en-US" sz="1600">
              <a:cs typeface="ヒラギノ角ゴ Pro W3" charset="-128"/>
            </a:endParaRPr>
          </a:p>
        </p:txBody>
      </p:sp>
      <p:pic>
        <p:nvPicPr>
          <p:cNvPr id="139268" name="Picture 6" descr="DSC_4536.JPG"/>
          <p:cNvPicPr>
            <a:picLocks noChangeAspect="1"/>
          </p:cNvPicPr>
          <p:nvPr/>
        </p:nvPicPr>
        <p:blipFill>
          <a:blip r:embed="rId3" cstate="print"/>
          <a:srcRect/>
          <a:stretch>
            <a:fillRect/>
          </a:stretch>
        </p:blipFill>
        <p:spPr bwMode="auto">
          <a:xfrm>
            <a:off x="1447800" y="2438400"/>
            <a:ext cx="2286000" cy="3405188"/>
          </a:xfrm>
          <a:prstGeom prst="rect">
            <a:avLst/>
          </a:prstGeom>
          <a:noFill/>
          <a:ln w="9525">
            <a:noFill/>
            <a:miter lim="800000"/>
            <a:headEnd/>
            <a:tailEnd/>
          </a:ln>
        </p:spPr>
      </p:pic>
      <p:pic>
        <p:nvPicPr>
          <p:cNvPr id="139269" name="Picture 7" descr="DSC_4636.JPG"/>
          <p:cNvPicPr>
            <a:picLocks noChangeAspect="1"/>
          </p:cNvPicPr>
          <p:nvPr/>
        </p:nvPicPr>
        <p:blipFill>
          <a:blip r:embed="rId4" cstate="print"/>
          <a:srcRect/>
          <a:stretch>
            <a:fillRect/>
          </a:stretch>
        </p:blipFill>
        <p:spPr bwMode="auto">
          <a:xfrm>
            <a:off x="3886200" y="2438400"/>
            <a:ext cx="5108575"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Energy and Systems</a:t>
            </a:r>
          </a:p>
        </p:txBody>
      </p:sp>
      <p:sp>
        <p:nvSpPr>
          <p:cNvPr id="141315" name="Rectangle 3"/>
          <p:cNvSpPr>
            <a:spLocks noGrp="1" noChangeArrowheads="1"/>
          </p:cNvSpPr>
          <p:nvPr>
            <p:ph type="body" idx="1"/>
          </p:nvPr>
        </p:nvSpPr>
        <p:spPr>
          <a:xfrm>
            <a:off x="1295400" y="1295400"/>
            <a:ext cx="4038600" cy="4724400"/>
          </a:xfrm>
        </p:spPr>
        <p:txBody>
          <a:bodyPr/>
          <a:lstStyle/>
          <a:p>
            <a:pPr marL="0" indent="0" eaLnBrk="1" hangingPunct="1">
              <a:lnSpc>
                <a:spcPct val="90000"/>
              </a:lnSpc>
            </a:pPr>
            <a:endParaRPr lang="en-US" sz="1600" b="1">
              <a:cs typeface="ヒラギノ角ゴ Pro W3" charset="-128"/>
            </a:endParaRPr>
          </a:p>
          <a:p>
            <a:pPr marL="0" indent="0" eaLnBrk="1" hangingPunct="1">
              <a:lnSpc>
                <a:spcPct val="90000"/>
              </a:lnSpc>
            </a:pPr>
            <a:r>
              <a:rPr lang="en-US" sz="1600" b="1">
                <a:cs typeface="ヒラギノ角ゴ Pro W3" charset="-128"/>
              </a:rPr>
              <a:t>Passive solar heating</a:t>
            </a:r>
            <a:r>
              <a:rPr lang="en-US" sz="1600">
                <a:cs typeface="ヒラギノ角ゴ Pro W3" charset="-128"/>
              </a:rPr>
              <a:t> – </a:t>
            </a:r>
          </a:p>
          <a:p>
            <a:pPr marL="0" indent="0" eaLnBrk="1" hangingPunct="1">
              <a:lnSpc>
                <a:spcPct val="90000"/>
              </a:lnSpc>
            </a:pPr>
            <a:r>
              <a:rPr lang="en-US" sz="1600">
                <a:cs typeface="ヒラギノ角ゴ Pro W3" charset="-128"/>
              </a:rPr>
              <a:t>The sun space faces south and is used as a buffer space. In cold months the thermal mass heats up. In hot months the space can be closed off to keep the interior cool. It also shades the interior space.</a:t>
            </a:r>
          </a:p>
          <a:p>
            <a:pPr marL="0" indent="0" eaLnBrk="1" hangingPunct="1">
              <a:lnSpc>
                <a:spcPct val="90000"/>
              </a:lnSpc>
            </a:pPr>
            <a:endParaRPr lang="en-US" sz="1600">
              <a:cs typeface="ヒラギノ角ゴ Pro W3" charset="-128"/>
            </a:endParaRPr>
          </a:p>
          <a:p>
            <a:pPr marL="0" indent="0" eaLnBrk="1" hangingPunct="1">
              <a:lnSpc>
                <a:spcPct val="90000"/>
              </a:lnSpc>
            </a:pPr>
            <a:r>
              <a:rPr lang="en-US" sz="1600" b="1">
                <a:cs typeface="ヒラギノ角ゴ Pro W3" charset="-128"/>
              </a:rPr>
              <a:t>Daylighting</a:t>
            </a:r>
            <a:r>
              <a:rPr lang="en-US" sz="1600">
                <a:cs typeface="ヒラギノ角ゴ Pro W3" charset="-128"/>
              </a:rPr>
              <a:t> – </a:t>
            </a:r>
            <a:br>
              <a:rPr lang="en-US" sz="1600">
                <a:cs typeface="ヒラギノ角ゴ Pro W3" charset="-128"/>
              </a:rPr>
            </a:br>
            <a:r>
              <a:rPr lang="en-US" sz="1600">
                <a:cs typeface="ヒラギノ角ゴ Pro W3" charset="-128"/>
              </a:rPr>
              <a:t>Window placement makes use of natural light.</a:t>
            </a:r>
          </a:p>
          <a:p>
            <a:pPr marL="0" indent="0" eaLnBrk="1" hangingPunct="1">
              <a:lnSpc>
                <a:spcPct val="90000"/>
              </a:lnSpc>
            </a:pPr>
            <a:endParaRPr lang="en-US" sz="1600">
              <a:cs typeface="ヒラギノ角ゴ Pro W3" charset="-128"/>
            </a:endParaRPr>
          </a:p>
        </p:txBody>
      </p:sp>
      <p:pic>
        <p:nvPicPr>
          <p:cNvPr id="141316" name="Picture 4" descr="solar-orient"/>
          <p:cNvPicPr>
            <a:picLocks noChangeAspect="1" noChangeArrowheads="1"/>
          </p:cNvPicPr>
          <p:nvPr/>
        </p:nvPicPr>
        <p:blipFill>
          <a:blip r:embed="rId3" cstate="print"/>
          <a:srcRect/>
          <a:stretch>
            <a:fillRect/>
          </a:stretch>
        </p:blipFill>
        <p:spPr bwMode="auto">
          <a:xfrm>
            <a:off x="5407025" y="1371600"/>
            <a:ext cx="3203575" cy="4705350"/>
          </a:xfrm>
          <a:prstGeom prst="rect">
            <a:avLst/>
          </a:prstGeom>
          <a:noFill/>
          <a:ln w="9525">
            <a:noFill/>
            <a:miter lim="800000"/>
            <a:headEnd/>
            <a:tailEnd/>
          </a:ln>
        </p:spPr>
      </p:pic>
      <p:sp>
        <p:nvSpPr>
          <p:cNvPr id="141317" name="Text Box 5"/>
          <p:cNvSpPr txBox="1">
            <a:spLocks noChangeArrowheads="1"/>
          </p:cNvSpPr>
          <p:nvPr/>
        </p:nvSpPr>
        <p:spPr bwMode="auto">
          <a:xfrm>
            <a:off x="6548438" y="6096000"/>
            <a:ext cx="2070100" cy="274638"/>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credits: ZEDfactory</a:t>
            </a:r>
          </a:p>
        </p:txBody>
      </p:sp>
      <p:pic>
        <p:nvPicPr>
          <p:cNvPr id="141318" name="Picture 6" descr="solar-detail"/>
          <p:cNvPicPr>
            <a:picLocks noChangeAspect="1" noChangeArrowheads="1"/>
          </p:cNvPicPr>
          <p:nvPr/>
        </p:nvPicPr>
        <p:blipFill>
          <a:blip r:embed="rId4" cstate="print"/>
          <a:srcRect/>
          <a:stretch>
            <a:fillRect/>
          </a:stretch>
        </p:blipFill>
        <p:spPr bwMode="auto">
          <a:xfrm>
            <a:off x="1371600" y="4191000"/>
            <a:ext cx="2171700" cy="1828800"/>
          </a:xfrm>
          <a:prstGeom prst="rect">
            <a:avLst/>
          </a:prstGeom>
          <a:noFill/>
          <a:ln w="28575">
            <a:solidFill>
              <a:srgbClr val="29D033"/>
            </a:solid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Energy and Systems</a:t>
            </a:r>
          </a:p>
        </p:txBody>
      </p:sp>
      <p:sp>
        <p:nvSpPr>
          <p:cNvPr id="143363" name="Rectangle 3"/>
          <p:cNvSpPr>
            <a:spLocks noGrp="1" noChangeArrowheads="1"/>
          </p:cNvSpPr>
          <p:nvPr>
            <p:ph type="body" idx="1"/>
          </p:nvPr>
        </p:nvSpPr>
        <p:spPr>
          <a:xfrm>
            <a:off x="1295400" y="1295400"/>
            <a:ext cx="3429000" cy="4724400"/>
          </a:xfrm>
        </p:spPr>
        <p:txBody>
          <a:bodyPr/>
          <a:lstStyle/>
          <a:p>
            <a:pPr marL="0" indent="0" eaLnBrk="1" hangingPunct="1">
              <a:lnSpc>
                <a:spcPct val="90000"/>
              </a:lnSpc>
              <a:buFontTx/>
              <a:buChar char="•"/>
            </a:pPr>
            <a:endParaRPr lang="en-US" sz="1600">
              <a:cs typeface="ヒラギノ角ゴ Pro W3" charset="-128"/>
            </a:endParaRPr>
          </a:p>
          <a:p>
            <a:pPr marL="0" indent="0" eaLnBrk="1" hangingPunct="1">
              <a:lnSpc>
                <a:spcPct val="90000"/>
              </a:lnSpc>
            </a:pPr>
            <a:r>
              <a:rPr lang="en-US" sz="1600" b="1">
                <a:cs typeface="ヒラギノ角ゴ Pro W3" charset="-128"/>
              </a:rPr>
              <a:t>Natural ventilation</a:t>
            </a:r>
            <a:r>
              <a:rPr lang="en-US" sz="1600">
                <a:cs typeface="ヒラギノ角ゴ Pro W3" charset="-128"/>
              </a:rPr>
              <a:t> – </a:t>
            </a:r>
          </a:p>
          <a:p>
            <a:pPr marL="0" indent="0" eaLnBrk="1" hangingPunct="1">
              <a:lnSpc>
                <a:spcPct val="90000"/>
              </a:lnSpc>
            </a:pPr>
            <a:r>
              <a:rPr lang="en-US" sz="1600">
                <a:cs typeface="ヒラギノ角ゴ Pro W3" charset="-128"/>
              </a:rPr>
              <a:t>Wind cowls ventilate without the need for electric fans.</a:t>
            </a:r>
            <a:br>
              <a:rPr lang="en-US" sz="1600">
                <a:cs typeface="ヒラギノ角ゴ Pro W3" charset="-128"/>
              </a:rPr>
            </a:br>
            <a:r>
              <a:rPr lang="en-US" sz="1600">
                <a:cs typeface="ヒラギノ角ゴ Pro W3" charset="-128"/>
              </a:rPr>
              <a:t> </a:t>
            </a:r>
            <a:br>
              <a:rPr lang="en-US" sz="1600">
                <a:cs typeface="ヒラギノ角ゴ Pro W3" charset="-128"/>
              </a:rPr>
            </a:br>
            <a:r>
              <a:rPr lang="en-US" sz="1600" i="1">
                <a:cs typeface="ヒラギノ角ゴ Pro W3" charset="-128"/>
              </a:rPr>
              <a:t>Being passive it uses no electricity. </a:t>
            </a:r>
            <a:br>
              <a:rPr lang="en-US" sz="1600" i="1">
                <a:cs typeface="ヒラギノ角ゴ Pro W3" charset="-128"/>
              </a:rPr>
            </a:br>
            <a:r>
              <a:rPr lang="en-US" sz="1600">
                <a:cs typeface="ヒラギノ角ゴ Pro W3" charset="-128"/>
              </a:rPr>
              <a:t/>
            </a:r>
            <a:br>
              <a:rPr lang="en-US" sz="1600">
                <a:cs typeface="ヒラギノ角ゴ Pro W3" charset="-128"/>
              </a:rPr>
            </a:br>
            <a:r>
              <a:rPr lang="en-US" sz="1600">
                <a:cs typeface="ヒラギノ角ゴ Pro W3" charset="-128"/>
              </a:rPr>
              <a:t>This displacement ventilation provides fresh air at low level and extracts air at the high level when the temperature of the air in the room has risen.</a:t>
            </a:r>
            <a:br>
              <a:rPr lang="en-US" sz="1600">
                <a:cs typeface="ヒラギノ角ゴ Pro W3" charset="-128"/>
              </a:rPr>
            </a:br>
            <a:r>
              <a:rPr lang="en-US" sz="1600">
                <a:cs typeface="ヒラギノ角ゴ Pro W3" charset="-128"/>
              </a:rPr>
              <a:t> </a:t>
            </a:r>
            <a:br>
              <a:rPr lang="en-US" sz="1600">
                <a:cs typeface="ヒラギノ角ゴ Pro W3" charset="-128"/>
              </a:rPr>
            </a:br>
            <a:r>
              <a:rPr lang="en-US" sz="1600">
                <a:cs typeface="ヒラギノ角ゴ Pro W3" charset="-128"/>
              </a:rPr>
              <a:t>The cowl turns to face the wind drawing fresh air in via a heat exchanger which warms the incoming air with the outgoing air. </a:t>
            </a:r>
            <a:br>
              <a:rPr lang="en-US" sz="1600">
                <a:cs typeface="ヒラギノ角ゴ Pro W3" charset="-128"/>
              </a:rPr>
            </a:br>
            <a:r>
              <a:rPr lang="en-US" sz="1600">
                <a:cs typeface="ヒラギノ角ゴ Pro W3" charset="-128"/>
              </a:rPr>
              <a:t/>
            </a:r>
            <a:br>
              <a:rPr lang="en-US" sz="1600">
                <a:cs typeface="ヒラギノ角ゴ Pro W3" charset="-128"/>
              </a:rPr>
            </a:br>
            <a:r>
              <a:rPr lang="en-US" sz="1600">
                <a:cs typeface="ヒラギノ角ゴ Pro W3" charset="-128"/>
              </a:rPr>
              <a:t>The heat exchanger is 70 - 80% efficient and minimizes heat loss from the building while providing a constant supply of fresh air.</a:t>
            </a:r>
          </a:p>
        </p:txBody>
      </p:sp>
      <p:pic>
        <p:nvPicPr>
          <p:cNvPr id="143364" name="Picture 4" descr="cowl-section"/>
          <p:cNvPicPr>
            <a:picLocks noChangeAspect="1" noChangeArrowheads="1"/>
          </p:cNvPicPr>
          <p:nvPr/>
        </p:nvPicPr>
        <p:blipFill>
          <a:blip r:embed="rId3" cstate="print"/>
          <a:srcRect/>
          <a:stretch>
            <a:fillRect/>
          </a:stretch>
        </p:blipFill>
        <p:spPr bwMode="auto">
          <a:xfrm>
            <a:off x="5029200" y="1371600"/>
            <a:ext cx="3568700" cy="5029200"/>
          </a:xfrm>
          <a:prstGeom prst="rect">
            <a:avLst/>
          </a:prstGeom>
          <a:noFill/>
          <a:ln w="9525">
            <a:noFill/>
            <a:miter lim="800000"/>
            <a:headEnd/>
            <a:tailEnd/>
          </a:ln>
        </p:spPr>
      </p:pic>
      <p:sp>
        <p:nvSpPr>
          <p:cNvPr id="143365" name="Text Box 5"/>
          <p:cNvSpPr txBox="1">
            <a:spLocks noChangeArrowheads="1"/>
          </p:cNvSpPr>
          <p:nvPr/>
        </p:nvSpPr>
        <p:spPr bwMode="auto">
          <a:xfrm>
            <a:off x="6172200" y="6248400"/>
            <a:ext cx="1985963" cy="274638"/>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 ZEDfactory</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Energy and Systems</a:t>
            </a:r>
          </a:p>
        </p:txBody>
      </p:sp>
      <p:sp>
        <p:nvSpPr>
          <p:cNvPr id="145411" name="Rectangle 3"/>
          <p:cNvSpPr>
            <a:spLocks noGrp="1" noChangeArrowheads="1"/>
          </p:cNvSpPr>
          <p:nvPr>
            <p:ph type="body" idx="1"/>
          </p:nvPr>
        </p:nvSpPr>
        <p:spPr>
          <a:xfrm>
            <a:off x="1295400" y="1295400"/>
            <a:ext cx="2667000" cy="4724400"/>
          </a:xfrm>
        </p:spPr>
        <p:txBody>
          <a:bodyPr/>
          <a:lstStyle/>
          <a:p>
            <a:pPr marL="0" indent="0" eaLnBrk="1" hangingPunct="1">
              <a:lnSpc>
                <a:spcPct val="90000"/>
              </a:lnSpc>
            </a:pPr>
            <a:endParaRPr lang="en-US" sz="1600" b="1">
              <a:cs typeface="ヒラギノ角ゴ Pro W3" charset="-128"/>
            </a:endParaRPr>
          </a:p>
          <a:p>
            <a:pPr marL="0" indent="0" eaLnBrk="1" hangingPunct="1">
              <a:lnSpc>
                <a:spcPct val="90000"/>
              </a:lnSpc>
            </a:pPr>
            <a:r>
              <a:rPr lang="en-US" sz="1600" b="1">
                <a:cs typeface="ヒラギノ角ゴ Pro W3" charset="-128"/>
              </a:rPr>
              <a:t>Solar panels</a:t>
            </a:r>
            <a:r>
              <a:rPr lang="en-US" sz="1600">
                <a:cs typeface="ヒラギノ角ゴ Pro W3" charset="-128"/>
              </a:rPr>
              <a:t> – </a:t>
            </a:r>
            <a:br>
              <a:rPr lang="en-US" sz="1600">
                <a:cs typeface="ヒラギノ角ゴ Pro W3" charset="-128"/>
              </a:rPr>
            </a:br>
            <a:r>
              <a:rPr lang="en-US" sz="1600">
                <a:cs typeface="ヒラギノ角ゴ Pro W3" charset="-128"/>
              </a:rPr>
              <a:t>The project uses evacuated tubes for water heating – one panel per residence. </a:t>
            </a:r>
          </a:p>
          <a:p>
            <a:pPr marL="0" indent="0" eaLnBrk="1" hangingPunct="1">
              <a:lnSpc>
                <a:spcPct val="90000"/>
              </a:lnSpc>
            </a:pPr>
            <a:endParaRPr lang="en-US" sz="1600">
              <a:cs typeface="ヒラギノ角ゴ Pro W3" charset="-128"/>
            </a:endParaRPr>
          </a:p>
          <a:p>
            <a:pPr marL="0" indent="0" eaLnBrk="1" hangingPunct="1">
              <a:lnSpc>
                <a:spcPct val="90000"/>
              </a:lnSpc>
            </a:pPr>
            <a:r>
              <a:rPr lang="en-US" sz="1600" b="1">
                <a:cs typeface="ヒラギノ角ゴ Pro W3" charset="-128"/>
              </a:rPr>
              <a:t>Photovoltaics – </a:t>
            </a:r>
          </a:p>
          <a:p>
            <a:pPr marL="0" indent="0" eaLnBrk="1" hangingPunct="1">
              <a:lnSpc>
                <a:spcPct val="90000"/>
              </a:lnSpc>
            </a:pPr>
            <a:r>
              <a:rPr lang="en-US" sz="1600">
                <a:cs typeface="ヒラギノ角ゴ Pro W3" charset="-128"/>
              </a:rPr>
              <a:t>Photovoltaic cells were not included in the original budget but provisions have been made for them to be fitted later. </a:t>
            </a:r>
          </a:p>
          <a:p>
            <a:pPr marL="0" indent="0" eaLnBrk="1" hangingPunct="1">
              <a:lnSpc>
                <a:spcPct val="90000"/>
              </a:lnSpc>
            </a:pPr>
            <a:endParaRPr lang="en-US" sz="1600" b="1">
              <a:cs typeface="ヒラギノ角ゴ Pro W3" charset="-128"/>
            </a:endParaRPr>
          </a:p>
          <a:p>
            <a:pPr marL="0" indent="0" eaLnBrk="1" hangingPunct="1">
              <a:lnSpc>
                <a:spcPct val="90000"/>
              </a:lnSpc>
            </a:pPr>
            <a:r>
              <a:rPr lang="en-US" sz="1600" b="1">
                <a:cs typeface="ヒラギノ角ゴ Pro W3" charset="-128"/>
              </a:rPr>
              <a:t>Reduced water consumption</a:t>
            </a:r>
            <a:r>
              <a:rPr lang="en-US" sz="1600">
                <a:cs typeface="ヒラギノ角ゴ Pro W3" charset="-128"/>
              </a:rPr>
              <a:t> – </a:t>
            </a:r>
            <a:br>
              <a:rPr lang="en-US" sz="1600">
                <a:cs typeface="ヒラギノ角ゴ Pro W3" charset="-128"/>
              </a:rPr>
            </a:br>
            <a:r>
              <a:rPr lang="en-US" sz="1600">
                <a:cs typeface="ヒラギノ角ゴ Pro W3" charset="-128"/>
              </a:rPr>
              <a:t>Low flush toilets, aerated taps, grade “A” consumption appliances. </a:t>
            </a:r>
          </a:p>
        </p:txBody>
      </p:sp>
      <p:pic>
        <p:nvPicPr>
          <p:cNvPr id="145412" name="Picture 4" descr="solar-water"/>
          <p:cNvPicPr>
            <a:picLocks noChangeAspect="1" noChangeArrowheads="1"/>
          </p:cNvPicPr>
          <p:nvPr/>
        </p:nvPicPr>
        <p:blipFill>
          <a:blip r:embed="rId3" cstate="print"/>
          <a:srcRect/>
          <a:stretch>
            <a:fillRect/>
          </a:stretch>
        </p:blipFill>
        <p:spPr bwMode="auto">
          <a:xfrm>
            <a:off x="4038600" y="2438400"/>
            <a:ext cx="3462338" cy="3733800"/>
          </a:xfrm>
          <a:prstGeom prst="rect">
            <a:avLst/>
          </a:prstGeom>
          <a:noFill/>
          <a:ln w="9525">
            <a:noFill/>
            <a:miter lim="800000"/>
            <a:headEnd/>
            <a:tailEnd/>
          </a:ln>
        </p:spPr>
      </p:pic>
      <p:sp>
        <p:nvSpPr>
          <p:cNvPr id="145413" name="Text Box 5"/>
          <p:cNvSpPr txBox="1">
            <a:spLocks noChangeArrowheads="1"/>
          </p:cNvSpPr>
          <p:nvPr/>
        </p:nvSpPr>
        <p:spPr bwMode="auto">
          <a:xfrm>
            <a:off x="4191000" y="6172200"/>
            <a:ext cx="2070100" cy="274638"/>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credits: ZEDfactory</a:t>
            </a:r>
          </a:p>
        </p:txBody>
      </p:sp>
      <p:pic>
        <p:nvPicPr>
          <p:cNvPr id="145414" name="Picture 6" descr="solar-detail"/>
          <p:cNvPicPr>
            <a:picLocks noChangeAspect="1" noChangeArrowheads="1"/>
          </p:cNvPicPr>
          <p:nvPr/>
        </p:nvPicPr>
        <p:blipFill>
          <a:blip r:embed="rId4" cstate="print"/>
          <a:srcRect/>
          <a:stretch>
            <a:fillRect/>
          </a:stretch>
        </p:blipFill>
        <p:spPr bwMode="auto">
          <a:xfrm>
            <a:off x="6172200" y="1371600"/>
            <a:ext cx="2171700" cy="1828800"/>
          </a:xfrm>
          <a:prstGeom prst="rect">
            <a:avLst/>
          </a:prstGeom>
          <a:noFill/>
          <a:ln w="28575">
            <a:solidFill>
              <a:srgbClr val="29D033"/>
            </a:solid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r>
              <a:rPr lang="en-US" sz="2800">
                <a:cs typeface="ヒラギノ角ゴ Pro W3" charset="-128"/>
              </a:rPr>
              <a:t>Jubilee Wharf:</a:t>
            </a:r>
            <a:br>
              <a:rPr lang="en-US" sz="2800">
                <a:cs typeface="ヒラギノ角ゴ Pro W3" charset="-128"/>
              </a:rPr>
            </a:br>
            <a:r>
              <a:rPr lang="en-US" sz="2400">
                <a:cs typeface="ヒラギノ角ゴ Pro W3" charset="-128"/>
              </a:rPr>
              <a:t>Key Strategies List | Energy and Systems</a:t>
            </a:r>
          </a:p>
        </p:txBody>
      </p:sp>
      <p:sp>
        <p:nvSpPr>
          <p:cNvPr id="149507" name="Rectangle 3"/>
          <p:cNvSpPr>
            <a:spLocks noGrp="1" noChangeArrowheads="1"/>
          </p:cNvSpPr>
          <p:nvPr>
            <p:ph type="body" idx="1"/>
          </p:nvPr>
        </p:nvSpPr>
        <p:spPr>
          <a:xfrm>
            <a:off x="1295400" y="1295400"/>
            <a:ext cx="6248400" cy="4724400"/>
          </a:xfrm>
        </p:spPr>
        <p:txBody>
          <a:bodyPr/>
          <a:lstStyle/>
          <a:p>
            <a:pPr marL="0" indent="0" eaLnBrk="1" hangingPunct="1">
              <a:lnSpc>
                <a:spcPct val="90000"/>
              </a:lnSpc>
            </a:pPr>
            <a:r>
              <a:rPr lang="en-US" sz="1600" b="1">
                <a:cs typeface="ヒラギノ角ゴ Pro W3" charset="-128"/>
              </a:rPr>
              <a:t>Biomass heating</a:t>
            </a:r>
            <a:r>
              <a:rPr lang="en-US" sz="1600">
                <a:cs typeface="ヒラギノ角ゴ Pro W3" charset="-128"/>
              </a:rPr>
              <a:t> – </a:t>
            </a:r>
          </a:p>
          <a:p>
            <a:pPr marL="0" indent="0" eaLnBrk="1" hangingPunct="1">
              <a:lnSpc>
                <a:spcPct val="90000"/>
              </a:lnSpc>
            </a:pPr>
            <a:r>
              <a:rPr lang="en-US" sz="1600">
                <a:cs typeface="ヒラギノ角ゴ Pro W3" charset="-128"/>
              </a:rPr>
              <a:t>Under floor heating and hot water from a 75kW wood pellet boiler. </a:t>
            </a:r>
          </a:p>
          <a:p>
            <a:pPr marL="0" indent="0" eaLnBrk="1" hangingPunct="1">
              <a:lnSpc>
                <a:spcPct val="90000"/>
              </a:lnSpc>
            </a:pPr>
            <a:r>
              <a:rPr lang="en-US" sz="1600" b="1">
                <a:cs typeface="ヒラギノ角ゴ Pro W3" charset="-128"/>
              </a:rPr>
              <a:t>Onsite micro generation</a:t>
            </a:r>
            <a:r>
              <a:rPr lang="en-US" sz="1600">
                <a:cs typeface="ヒラギノ角ゴ Pro W3" charset="-128"/>
              </a:rPr>
              <a:t> – </a:t>
            </a:r>
          </a:p>
          <a:p>
            <a:pPr marL="0" indent="0" eaLnBrk="1" hangingPunct="1">
              <a:lnSpc>
                <a:spcPct val="90000"/>
              </a:lnSpc>
            </a:pPr>
            <a:r>
              <a:rPr lang="en-US" sz="1600">
                <a:cs typeface="ヒラギノ角ゴ Pro W3" charset="-128"/>
              </a:rPr>
              <a:t>4 x 6kW Proven wind turbines provide most of the electricity – giving back to the grid or drawing from as required.</a:t>
            </a:r>
          </a:p>
          <a:p>
            <a:pPr marL="0" indent="0" eaLnBrk="1" hangingPunct="1">
              <a:lnSpc>
                <a:spcPct val="90000"/>
              </a:lnSpc>
            </a:pPr>
            <a:endParaRPr lang="en-US" sz="1600">
              <a:cs typeface="ヒラギノ角ゴ Pro W3" charset="-128"/>
            </a:endParaRPr>
          </a:p>
        </p:txBody>
      </p:sp>
      <p:pic>
        <p:nvPicPr>
          <p:cNvPr id="147460" name="Picture 5" descr="0710ZeroEnergy9"/>
          <p:cNvPicPr>
            <a:picLocks noChangeAspect="1" noChangeArrowheads="1"/>
          </p:cNvPicPr>
          <p:nvPr/>
        </p:nvPicPr>
        <p:blipFill>
          <a:blip r:embed="rId3" cstate="print"/>
          <a:srcRect/>
          <a:stretch>
            <a:fillRect/>
          </a:stretch>
        </p:blipFill>
        <p:spPr bwMode="auto">
          <a:xfrm>
            <a:off x="1371600" y="2667000"/>
            <a:ext cx="5562600" cy="3703638"/>
          </a:xfrm>
          <a:prstGeom prst="rect">
            <a:avLst/>
          </a:prstGeom>
          <a:noFill/>
          <a:ln w="9525">
            <a:noFill/>
            <a:miter lim="800000"/>
            <a:headEnd/>
            <a:tailEnd/>
          </a:ln>
        </p:spPr>
      </p:pic>
      <p:sp>
        <p:nvSpPr>
          <p:cNvPr id="147461" name="Text Box 6"/>
          <p:cNvSpPr txBox="1">
            <a:spLocks noChangeArrowheads="1"/>
          </p:cNvSpPr>
          <p:nvPr/>
        </p:nvSpPr>
        <p:spPr bwMode="auto">
          <a:xfrm rot="-5400000">
            <a:off x="6266657" y="5304631"/>
            <a:ext cx="2070100" cy="274637"/>
          </a:xfrm>
          <a:prstGeom prst="rect">
            <a:avLst/>
          </a:prstGeom>
          <a:noFill/>
          <a:ln w="9525">
            <a:noFill/>
            <a:miter lim="800000"/>
            <a:headEnd/>
            <a:tailEnd/>
          </a:ln>
        </p:spPr>
        <p:txBody>
          <a:bodyPr wrap="none">
            <a:prstTxWarp prst="textNoShape">
              <a:avLst/>
            </a:prstTxWarp>
            <a:spAutoFit/>
          </a:bodyPr>
          <a:lstStyle/>
          <a:p>
            <a:pPr eaLnBrk="0" hangingPunct="0"/>
            <a:r>
              <a:rPr lang="en-US" sz="1200" b="1">
                <a:ea typeface="ヒラギノ角ゴ Pro W3" charset="-128"/>
                <a:cs typeface="ヒラギノ角ゴ Pro W3" charset="-128"/>
              </a:rPr>
              <a:t>Image credits: ZEDfactory</a:t>
            </a:r>
          </a:p>
        </p:txBody>
      </p:sp>
      <p:pic>
        <p:nvPicPr>
          <p:cNvPr id="149511" name="Picture 7" descr="boiler"/>
          <p:cNvPicPr>
            <a:picLocks noChangeAspect="1" noChangeArrowheads="1"/>
          </p:cNvPicPr>
          <p:nvPr/>
        </p:nvPicPr>
        <p:blipFill>
          <a:blip r:embed="rId4" cstate="print"/>
          <a:srcRect/>
          <a:stretch>
            <a:fillRect/>
          </a:stretch>
        </p:blipFill>
        <p:spPr bwMode="auto">
          <a:xfrm>
            <a:off x="7632700" y="1651000"/>
            <a:ext cx="1130300" cy="2387600"/>
          </a:xfrm>
          <a:prstGeom prst="rect">
            <a:avLst/>
          </a:prstGeom>
          <a:noFill/>
          <a:ln w="28575">
            <a:solidFill>
              <a:srgbClr val="29D033"/>
            </a:solidFill>
            <a:miter lim="800000"/>
            <a:headEnd/>
            <a:tailEnd/>
          </a:ln>
        </p:spPr>
      </p:pic>
      <p:pic>
        <p:nvPicPr>
          <p:cNvPr id="149512" name="Picture 8" descr="turbines"/>
          <p:cNvPicPr>
            <a:picLocks noChangeAspect="1" noChangeArrowheads="1"/>
          </p:cNvPicPr>
          <p:nvPr/>
        </p:nvPicPr>
        <p:blipFill>
          <a:blip r:embed="rId5" cstate="print"/>
          <a:srcRect/>
          <a:stretch>
            <a:fillRect/>
          </a:stretch>
        </p:blipFill>
        <p:spPr bwMode="auto">
          <a:xfrm>
            <a:off x="7515225" y="4260850"/>
            <a:ext cx="1247775" cy="2063750"/>
          </a:xfrm>
          <a:prstGeom prst="rect">
            <a:avLst/>
          </a:prstGeom>
          <a:noFill/>
          <a:ln w="28575">
            <a:solidFill>
              <a:srgbClr val="29D033"/>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 calcmode="lin" valueType="num">
                                      <p:cBhvr additive="base">
                                        <p:cTn id="7" dur="500" fill="hold"/>
                                        <p:tgtEl>
                                          <p:spTgt spid="1495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95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9507">
                                            <p:txEl>
                                              <p:pRg st="1" end="1"/>
                                            </p:txEl>
                                          </p:spTgt>
                                        </p:tgtEl>
                                        <p:attrNameLst>
                                          <p:attrName>style.visibility</p:attrName>
                                        </p:attrNameLst>
                                      </p:cBhvr>
                                      <p:to>
                                        <p:strVal val="visible"/>
                                      </p:to>
                                    </p:set>
                                    <p:anim calcmode="lin" valueType="num">
                                      <p:cBhvr additive="base">
                                        <p:cTn id="11" dur="500" fill="hold"/>
                                        <p:tgtEl>
                                          <p:spTgt spid="14950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495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9511"/>
                                        </p:tgtEl>
                                        <p:attrNameLst>
                                          <p:attrName>style.visibility</p:attrName>
                                        </p:attrNameLst>
                                      </p:cBhvr>
                                      <p:to>
                                        <p:strVal val="visible"/>
                                      </p:to>
                                    </p:set>
                                    <p:anim calcmode="lin" valueType="num">
                                      <p:cBhvr additive="base">
                                        <p:cTn id="17" dur="500" fill="hold"/>
                                        <p:tgtEl>
                                          <p:spTgt spid="149511"/>
                                        </p:tgtEl>
                                        <p:attrNameLst>
                                          <p:attrName>ppt_x</p:attrName>
                                        </p:attrNameLst>
                                      </p:cBhvr>
                                      <p:tavLst>
                                        <p:tav tm="0">
                                          <p:val>
                                            <p:strVal val="#ppt_x"/>
                                          </p:val>
                                        </p:tav>
                                        <p:tav tm="100000">
                                          <p:val>
                                            <p:strVal val="#ppt_x"/>
                                          </p:val>
                                        </p:tav>
                                      </p:tavLst>
                                    </p:anim>
                                    <p:anim calcmode="lin" valueType="num">
                                      <p:cBhvr additive="base">
                                        <p:cTn id="18" dur="500" fill="hold"/>
                                        <p:tgtEl>
                                          <p:spTgt spid="1495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49507">
                                            <p:txEl>
                                              <p:pRg st="2" end="2"/>
                                            </p:txEl>
                                          </p:spTgt>
                                        </p:tgtEl>
                                        <p:attrNameLst>
                                          <p:attrName>style.visibility</p:attrName>
                                        </p:attrNameLst>
                                      </p:cBhvr>
                                      <p:to>
                                        <p:strVal val="visible"/>
                                      </p:to>
                                    </p:set>
                                    <p:anim calcmode="lin" valueType="num">
                                      <p:cBhvr additive="base">
                                        <p:cTn id="23" dur="500" fill="hold"/>
                                        <p:tgtEl>
                                          <p:spTgt spid="14950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9507">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9507">
                                            <p:txEl>
                                              <p:pRg st="3" end="3"/>
                                            </p:txEl>
                                          </p:spTgt>
                                        </p:tgtEl>
                                        <p:attrNameLst>
                                          <p:attrName>style.visibility</p:attrName>
                                        </p:attrNameLst>
                                      </p:cBhvr>
                                      <p:to>
                                        <p:strVal val="visible"/>
                                      </p:to>
                                    </p:set>
                                    <p:anim calcmode="lin" valueType="num">
                                      <p:cBhvr additive="base">
                                        <p:cTn id="27" dur="500" fill="hold"/>
                                        <p:tgtEl>
                                          <p:spTgt spid="149507">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95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9512"/>
                                        </p:tgtEl>
                                        <p:attrNameLst>
                                          <p:attrName>style.visibility</p:attrName>
                                        </p:attrNameLst>
                                      </p:cBhvr>
                                      <p:to>
                                        <p:strVal val="visible"/>
                                      </p:to>
                                    </p:set>
                                    <p:anim calcmode="lin" valueType="num">
                                      <p:cBhvr additive="base">
                                        <p:cTn id="33" dur="500" fill="hold"/>
                                        <p:tgtEl>
                                          <p:spTgt spid="149512"/>
                                        </p:tgtEl>
                                        <p:attrNameLst>
                                          <p:attrName>ppt_x</p:attrName>
                                        </p:attrNameLst>
                                      </p:cBhvr>
                                      <p:tavLst>
                                        <p:tav tm="0">
                                          <p:val>
                                            <p:strVal val="#ppt_x"/>
                                          </p:val>
                                        </p:tav>
                                        <p:tav tm="100000">
                                          <p:val>
                                            <p:strVal val="#ppt_x"/>
                                          </p:val>
                                        </p:tav>
                                      </p:tavLst>
                                    </p:anim>
                                    <p:anim calcmode="lin" valueType="num">
                                      <p:cBhvr additive="base">
                                        <p:cTn id="34" dur="500" fill="hold"/>
                                        <p:tgtEl>
                                          <p:spTgt spid="1495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6"/>
          <p:cNvSpPr>
            <a:spLocks noChangeArrowheads="1"/>
          </p:cNvSpPr>
          <p:nvPr/>
        </p:nvSpPr>
        <p:spPr bwMode="auto">
          <a:xfrm>
            <a:off x="-76200" y="0"/>
            <a:ext cx="9220200" cy="6858000"/>
          </a:xfrm>
          <a:prstGeom prst="rect">
            <a:avLst/>
          </a:prstGeom>
          <a:solidFill>
            <a:srgbClr val="00B050"/>
          </a:solidFill>
          <a:ln w="9525">
            <a:solidFill>
              <a:srgbClr val="29D033"/>
            </a:solidFill>
            <a:miter lim="800000"/>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149507" name="Title 1"/>
          <p:cNvSpPr>
            <a:spLocks noGrp="1"/>
          </p:cNvSpPr>
          <p:nvPr>
            <p:ph type="title"/>
          </p:nvPr>
        </p:nvSpPr>
        <p:spPr>
          <a:xfrm>
            <a:off x="1219200" y="3124200"/>
            <a:ext cx="7162800" cy="838200"/>
          </a:xfrm>
        </p:spPr>
        <p:txBody>
          <a:bodyPr/>
          <a:lstStyle/>
          <a:p>
            <a:pPr algn="ctr"/>
            <a:r>
              <a:rPr lang="en-US">
                <a:solidFill>
                  <a:schemeClr val="bg1"/>
                </a:solidFill>
                <a:cs typeface="ヒラギノ角ゴ Pro W3" charset="-128"/>
              </a:rPr>
              <a:t>Looking at the Potential for Carbon Neutral in LEED</a:t>
            </a:r>
            <a:r>
              <a:rPr lang="en-US" sz="3200" baseline="30000">
                <a:solidFill>
                  <a:schemeClr val="bg1"/>
                </a:solidFill>
                <a:cs typeface="ヒラギノ角ゴ Pro W3" charset="-128"/>
              </a:rPr>
              <a:t>TM</a:t>
            </a:r>
            <a:endParaRPr lang="en-US">
              <a:solidFill>
                <a:schemeClr val="bg1"/>
              </a:solidFill>
              <a:cs typeface="ヒラギノ角ゴ Pro W3"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1371600" y="1219200"/>
            <a:ext cx="7543800" cy="4724400"/>
          </a:xfrm>
          <a:prstGeom prst="rect">
            <a:avLst/>
          </a:prstGeom>
          <a:noFill/>
          <a:ln w="9525">
            <a:noFill/>
            <a:miter lim="800000"/>
            <a:headEnd/>
            <a:tailEnd/>
          </a:ln>
        </p:spPr>
        <p:txBody>
          <a:bodyPr>
            <a:prstTxWarp prst="textNoShape">
              <a:avLst/>
            </a:prstTxWarp>
          </a:bodyPr>
          <a:lstStyle/>
          <a:p>
            <a:pPr marL="342900" indent="-342900" eaLnBrk="0" hangingPunct="0">
              <a:spcBef>
                <a:spcPct val="20000"/>
              </a:spcBef>
              <a:buFontTx/>
              <a:buChar char="•"/>
            </a:pPr>
            <a:r>
              <a:rPr lang="en-US" dirty="0">
                <a:ea typeface="ヒラギノ角ゴ Pro W3" charset="-128"/>
                <a:cs typeface="ヒラギノ角ゴ Pro W3" charset="-128"/>
              </a:rPr>
              <a:t>The </a:t>
            </a:r>
            <a:r>
              <a:rPr lang="en-US" b="1" dirty="0">
                <a:ea typeface="ヒラギノ角ゴ Pro W3" charset="-128"/>
                <a:cs typeface="ヒラギノ角ゴ Pro W3" charset="-128"/>
              </a:rPr>
              <a:t>L</a:t>
            </a:r>
            <a:r>
              <a:rPr lang="en-US" dirty="0">
                <a:ea typeface="ヒラギノ角ゴ Pro W3" charset="-128"/>
                <a:cs typeface="ヒラギノ角ゴ Pro W3" charset="-128"/>
              </a:rPr>
              <a:t>eadership in </a:t>
            </a:r>
            <a:r>
              <a:rPr lang="en-US" b="1" dirty="0">
                <a:ea typeface="ヒラギノ角ゴ Pro W3" charset="-128"/>
                <a:cs typeface="ヒラギノ角ゴ Pro W3" charset="-128"/>
              </a:rPr>
              <a:t>E</a:t>
            </a:r>
            <a:r>
              <a:rPr lang="en-US" dirty="0">
                <a:ea typeface="ヒラギノ角ゴ Pro W3" charset="-128"/>
                <a:cs typeface="ヒラギノ角ゴ Pro W3" charset="-128"/>
              </a:rPr>
              <a:t>nergy and </a:t>
            </a:r>
            <a:r>
              <a:rPr lang="en-US" b="1" dirty="0">
                <a:ea typeface="ヒラギノ角ゴ Pro W3" charset="-128"/>
                <a:cs typeface="ヒラギノ角ゴ Pro W3" charset="-128"/>
              </a:rPr>
              <a:t>E</a:t>
            </a:r>
            <a:r>
              <a:rPr lang="en-US" dirty="0">
                <a:ea typeface="ヒラギノ角ゴ Pro W3" charset="-128"/>
                <a:cs typeface="ヒラギノ角ゴ Pro W3" charset="-128"/>
              </a:rPr>
              <a:t>nvironmental </a:t>
            </a:r>
            <a:r>
              <a:rPr lang="en-US" b="1" dirty="0">
                <a:ea typeface="ヒラギノ角ゴ Pro W3" charset="-128"/>
                <a:cs typeface="ヒラギノ角ゴ Pro W3" charset="-128"/>
              </a:rPr>
              <a:t>D</a:t>
            </a:r>
            <a:r>
              <a:rPr lang="en-US" dirty="0">
                <a:ea typeface="ヒラギノ角ゴ Pro W3" charset="-128"/>
                <a:cs typeface="ヒラギノ角ゴ Pro W3" charset="-128"/>
              </a:rPr>
              <a:t>esign (LEED™) Green Building Rating System is an assessment tool that is currently being promoted throughout North America and the world for the evaluation and promotion of sustainable design</a:t>
            </a:r>
            <a:r>
              <a:rPr lang="en-US" dirty="0" smtClean="0">
                <a:ea typeface="ヒラギノ角ゴ Pro W3" charset="-128"/>
                <a:cs typeface="ヒラギノ角ゴ Pro W3" charset="-128"/>
              </a:rPr>
              <a:t>.</a:t>
            </a:r>
          </a:p>
          <a:p>
            <a:pPr marL="342900" indent="-342900" eaLnBrk="0" hangingPunct="0">
              <a:spcBef>
                <a:spcPct val="20000"/>
              </a:spcBef>
            </a:pPr>
            <a:r>
              <a:rPr lang="en-US" dirty="0" smtClean="0">
                <a:ea typeface="ヒラギノ角ゴ Pro W3" charset="-128"/>
                <a:cs typeface="ヒラギノ角ゴ Pro W3" charset="-128"/>
              </a:rPr>
              <a:t> </a:t>
            </a:r>
            <a:endParaRPr lang="en-US" dirty="0">
              <a:ea typeface="ヒラギノ角ゴ Pro W3" charset="-128"/>
              <a:cs typeface="ヒラギノ角ゴ Pro W3" charset="-128"/>
            </a:endParaRPr>
          </a:p>
          <a:p>
            <a:pPr marL="342900" indent="-342900" eaLnBrk="0" hangingPunct="0">
              <a:spcBef>
                <a:spcPct val="20000"/>
              </a:spcBef>
              <a:buFontTx/>
              <a:buChar char="•"/>
            </a:pPr>
            <a:r>
              <a:rPr lang="en-US" dirty="0">
                <a:ea typeface="ヒラギノ角ゴ Pro W3" charset="-128"/>
                <a:cs typeface="ヒラギノ角ゴ Pro W3" charset="-128"/>
              </a:rPr>
              <a:t>The goal of LEED™ is to initiate and promote practices, which limit the negative impact of buildings on the environment and occupants.</a:t>
            </a:r>
            <a:r>
              <a:rPr lang="en-US" dirty="0" smtClean="0">
                <a:ea typeface="ヒラギノ角ゴ Pro W3" charset="-128"/>
                <a:cs typeface="ヒラギノ角ゴ Pro W3" charset="-128"/>
              </a:rPr>
              <a:t> </a:t>
            </a:r>
            <a:endParaRPr lang="en-US" dirty="0">
              <a:ea typeface="ヒラギノ角ゴ Pro W3" charset="-128"/>
              <a:cs typeface="ヒラギノ角ゴ Pro W3" charset="-128"/>
            </a:endParaRPr>
          </a:p>
        </p:txBody>
      </p:sp>
      <p:sp>
        <p:nvSpPr>
          <p:cNvPr id="151555" name="Rectangle 3"/>
          <p:cNvSpPr>
            <a:spLocks noChangeArrowheads="1"/>
          </p:cNvSpPr>
          <p:nvPr/>
        </p:nvSpPr>
        <p:spPr bwMode="auto">
          <a:xfrm>
            <a:off x="685800" y="609600"/>
            <a:ext cx="7772400" cy="685800"/>
          </a:xfrm>
          <a:prstGeom prst="rect">
            <a:avLst/>
          </a:prstGeom>
          <a:noFill/>
          <a:ln w="9525">
            <a:noFill/>
            <a:miter lim="800000"/>
            <a:headEnd/>
            <a:tailEnd/>
          </a:ln>
        </p:spPr>
        <p:txBody>
          <a:bodyPr anchor="ctr">
            <a:prstTxWarp prst="textNoShape">
              <a:avLst/>
            </a:prstTxWarp>
          </a:bodyPr>
          <a:lstStyle/>
          <a:p>
            <a:pPr algn="ctr" eaLnBrk="0" hangingPunct="0"/>
            <a:r>
              <a:rPr lang="en-US" sz="2800">
                <a:solidFill>
                  <a:srgbClr val="33CC33"/>
                </a:solidFill>
                <a:latin typeface="Calibri" charset="0"/>
                <a:ea typeface="ヒラギノ角ゴ Pro W3" charset="-128"/>
                <a:cs typeface="ヒラギノ角ゴ Pro W3" charset="-128"/>
              </a:rPr>
              <a:t>What is LEED?</a:t>
            </a:r>
            <a:endParaRPr lang="en-US" sz="3600">
              <a:solidFill>
                <a:srgbClr val="33CC33"/>
              </a:solidFill>
              <a:latin typeface="Calibri" charset="0"/>
              <a:ea typeface="ヒラギノ角ゴ Pro W3" charset="-128"/>
              <a:cs typeface="ヒラギノ角ゴ Pro W3" charset="-128"/>
            </a:endParaRPr>
          </a:p>
        </p:txBody>
      </p:sp>
      <p:pic>
        <p:nvPicPr>
          <p:cNvPr id="151556" name="Picture 4" descr="logo-lowres"/>
          <p:cNvPicPr>
            <a:picLocks noChangeAspect="1" noChangeArrowheads="1"/>
          </p:cNvPicPr>
          <p:nvPr/>
        </p:nvPicPr>
        <p:blipFill>
          <a:blip r:embed="rId3" cstate="print"/>
          <a:srcRect/>
          <a:stretch>
            <a:fillRect/>
          </a:stretch>
        </p:blipFill>
        <p:spPr bwMode="auto">
          <a:xfrm>
            <a:off x="7162800" y="4876800"/>
            <a:ext cx="1647825"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a:xfrm>
            <a:off x="1295400" y="228600"/>
            <a:ext cx="5357813" cy="1143000"/>
          </a:xfrm>
        </p:spPr>
        <p:txBody>
          <a:bodyPr/>
          <a:lstStyle/>
          <a:p>
            <a:pPr eaLnBrk="1" hangingPunct="1"/>
            <a:r>
              <a:rPr lang="en-CA">
                <a:cs typeface="ヒラギノ角ゴ Pro W3" charset="-128"/>
              </a:rPr>
              <a:t>The Idea of LEED</a:t>
            </a:r>
            <a:r>
              <a:rPr lang="en-CA" baseline="30000">
                <a:cs typeface="ヒラギノ角ゴ Pro W3" charset="-128"/>
              </a:rPr>
              <a:t>TM</a:t>
            </a:r>
          </a:p>
        </p:txBody>
      </p:sp>
      <p:sp>
        <p:nvSpPr>
          <p:cNvPr id="153603" name="Content Placeholder 2"/>
          <p:cNvSpPr>
            <a:spLocks noGrp="1"/>
          </p:cNvSpPr>
          <p:nvPr>
            <p:ph idx="1"/>
          </p:nvPr>
        </p:nvSpPr>
        <p:spPr>
          <a:xfrm>
            <a:off x="1219200" y="1981200"/>
            <a:ext cx="2428875" cy="4754563"/>
          </a:xfrm>
        </p:spPr>
        <p:txBody>
          <a:bodyPr/>
          <a:lstStyle/>
          <a:p>
            <a:pPr eaLnBrk="1" hangingPunct="1"/>
            <a:r>
              <a:rPr lang="en-CA">
                <a:cs typeface="ヒラギノ角ゴ Pro W3" charset="-128"/>
              </a:rPr>
              <a:t>	</a:t>
            </a:r>
            <a:r>
              <a:rPr lang="en-CA" sz="2000">
                <a:solidFill>
                  <a:schemeClr val="tx1"/>
                </a:solidFill>
                <a:cs typeface="ヒラギノ角ゴ Pro W3" charset="-128"/>
              </a:rPr>
              <a:t>LEED was designed to holistically look at sustainable building and transform the market. It is a voluntary system. Assessment is based upon credits earned.</a:t>
            </a:r>
          </a:p>
        </p:txBody>
      </p:sp>
      <p:sp>
        <p:nvSpPr>
          <p:cNvPr id="153604" name="Rectangle 5"/>
          <p:cNvSpPr>
            <a:spLocks noChangeArrowheads="1"/>
          </p:cNvSpPr>
          <p:nvPr/>
        </p:nvSpPr>
        <p:spPr bwMode="auto">
          <a:xfrm>
            <a:off x="3524250" y="1990725"/>
            <a:ext cx="2952750" cy="4876800"/>
          </a:xfrm>
          <a:prstGeom prst="rect">
            <a:avLst/>
          </a:prstGeom>
          <a:solidFill>
            <a:srgbClr val="3B6D81">
              <a:alpha val="74901"/>
            </a:srgbClr>
          </a:solidFill>
          <a:ln w="9525">
            <a:noFill/>
            <a:miter lim="800000"/>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153605" name="Text Box 7"/>
          <p:cNvSpPr txBox="1">
            <a:spLocks noChangeArrowheads="1"/>
          </p:cNvSpPr>
          <p:nvPr/>
        </p:nvSpPr>
        <p:spPr bwMode="auto">
          <a:xfrm>
            <a:off x="3600450" y="2133600"/>
            <a:ext cx="2449513" cy="4359275"/>
          </a:xfrm>
          <a:prstGeom prst="rect">
            <a:avLst/>
          </a:prstGeom>
          <a:noFill/>
          <a:ln w="9525">
            <a:noFill/>
            <a:miter lim="800000"/>
            <a:headEnd/>
            <a:tailEnd/>
          </a:ln>
        </p:spPr>
        <p:txBody>
          <a:bodyPr>
            <a:prstTxWarp prst="textNoShape">
              <a:avLst/>
            </a:prstTxWarp>
            <a:spAutoFit/>
          </a:bodyPr>
          <a:lstStyle/>
          <a:p>
            <a:r>
              <a:rPr lang="en-US" sz="2000" b="1">
                <a:solidFill>
                  <a:srgbClr val="EFC46D"/>
                </a:solidFill>
                <a:ea typeface="ヒラギノ角ゴ Pro W3" charset="-128"/>
                <a:cs typeface="ヒラギノ角ゴ Pro W3" charset="-128"/>
              </a:rPr>
              <a:t>L</a:t>
            </a:r>
            <a:r>
              <a:rPr lang="en-US" sz="2000" b="1">
                <a:solidFill>
                  <a:schemeClr val="bg1"/>
                </a:solidFill>
                <a:ea typeface="ヒラギノ角ゴ Pro W3" charset="-128"/>
                <a:cs typeface="ヒラギノ角ゴ Pro W3" charset="-128"/>
              </a:rPr>
              <a:t>EADERSHIP in</a:t>
            </a:r>
          </a:p>
          <a:p>
            <a:r>
              <a:rPr lang="en-US" sz="2000" b="1">
                <a:solidFill>
                  <a:srgbClr val="EFC46D"/>
                </a:solidFill>
                <a:ea typeface="ヒラギノ角ゴ Pro W3" charset="-128"/>
                <a:cs typeface="ヒラギノ角ゴ Pro W3" charset="-128"/>
              </a:rPr>
              <a:t>E</a:t>
            </a:r>
            <a:r>
              <a:rPr lang="en-US" sz="2000" b="1">
                <a:solidFill>
                  <a:schemeClr val="bg1"/>
                </a:solidFill>
                <a:ea typeface="ヒラギノ角ゴ Pro W3" charset="-128"/>
                <a:cs typeface="ヒラギノ角ゴ Pro W3" charset="-128"/>
              </a:rPr>
              <a:t>NERGY and</a:t>
            </a:r>
          </a:p>
          <a:p>
            <a:r>
              <a:rPr lang="en-US" sz="2000" b="1">
                <a:solidFill>
                  <a:srgbClr val="EFC46D"/>
                </a:solidFill>
                <a:ea typeface="ヒラギノ角ゴ Pro W3" charset="-128"/>
                <a:cs typeface="ヒラギノ角ゴ Pro W3" charset="-128"/>
              </a:rPr>
              <a:t>E</a:t>
            </a:r>
            <a:r>
              <a:rPr lang="en-US" sz="2000" b="1">
                <a:solidFill>
                  <a:schemeClr val="bg1"/>
                </a:solidFill>
                <a:ea typeface="ヒラギノ角ゴ Pro W3" charset="-128"/>
                <a:cs typeface="ヒラギノ角ゴ Pro W3" charset="-128"/>
              </a:rPr>
              <a:t>NVIRONMENTAL</a:t>
            </a:r>
          </a:p>
          <a:p>
            <a:r>
              <a:rPr lang="en-US" sz="2000" b="1">
                <a:solidFill>
                  <a:srgbClr val="EFC46D"/>
                </a:solidFill>
                <a:ea typeface="ヒラギノ角ゴ Pro W3" charset="-128"/>
                <a:cs typeface="ヒラギノ角ゴ Pro W3" charset="-128"/>
              </a:rPr>
              <a:t>D</a:t>
            </a:r>
            <a:r>
              <a:rPr lang="en-US" sz="2000" b="1">
                <a:solidFill>
                  <a:schemeClr val="bg1"/>
                </a:solidFill>
                <a:ea typeface="ヒラギノ角ゴ Pro W3" charset="-128"/>
                <a:cs typeface="ヒラギノ角ゴ Pro W3" charset="-128"/>
              </a:rPr>
              <a:t>ESIGN</a:t>
            </a:r>
          </a:p>
          <a:p>
            <a:endParaRPr lang="en-US" sz="2000" b="1">
              <a:solidFill>
                <a:schemeClr val="bg1"/>
              </a:solidFill>
              <a:ea typeface="ヒラギノ角ゴ Pro W3" charset="-128"/>
              <a:cs typeface="ヒラギノ角ゴ Pro W3" charset="-128"/>
            </a:endParaRPr>
          </a:p>
          <a:p>
            <a:r>
              <a:rPr lang="en-US" sz="2000" b="1">
                <a:solidFill>
                  <a:schemeClr val="bg1"/>
                </a:solidFill>
                <a:ea typeface="ヒラギノ角ゴ Pro W3" charset="-128"/>
                <a:cs typeface="ヒラギノ角ゴ Pro W3" charset="-128"/>
              </a:rPr>
              <a:t>A leading-edge system for certifying</a:t>
            </a:r>
          </a:p>
          <a:p>
            <a:r>
              <a:rPr lang="en-US" sz="2000" b="1">
                <a:solidFill>
                  <a:srgbClr val="EFC46D"/>
                </a:solidFill>
                <a:ea typeface="ヒラギノ角ゴ Pro W3" charset="-128"/>
                <a:cs typeface="ヒラギノ角ゴ Pro W3" charset="-128"/>
              </a:rPr>
              <a:t>DESIGN, CONSTRUCTION, &amp; OPERATIONS</a:t>
            </a:r>
          </a:p>
          <a:p>
            <a:r>
              <a:rPr lang="en-US" sz="2000" b="1">
                <a:solidFill>
                  <a:schemeClr val="bg1"/>
                </a:solidFill>
                <a:ea typeface="ヒラギノ角ゴ Pro W3" charset="-128"/>
                <a:cs typeface="ヒラギノ角ゴ Pro W3" charset="-128"/>
              </a:rPr>
              <a:t>of the greenest buildings in the world</a:t>
            </a:r>
          </a:p>
        </p:txBody>
      </p:sp>
      <p:sp>
        <p:nvSpPr>
          <p:cNvPr id="153606" name="Rectangle 6"/>
          <p:cNvSpPr>
            <a:spLocks noChangeArrowheads="1"/>
          </p:cNvSpPr>
          <p:nvPr/>
        </p:nvSpPr>
        <p:spPr bwMode="auto">
          <a:xfrm>
            <a:off x="6172200" y="238125"/>
            <a:ext cx="2895600" cy="6629400"/>
          </a:xfrm>
          <a:prstGeom prst="rect">
            <a:avLst/>
          </a:prstGeom>
          <a:solidFill>
            <a:srgbClr val="FF9900">
              <a:alpha val="70195"/>
            </a:srgbClr>
          </a:solidFill>
          <a:ln w="9525">
            <a:noFill/>
            <a:miter lim="800000"/>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153607" name="Text Box 8"/>
          <p:cNvSpPr txBox="1">
            <a:spLocks noChangeArrowheads="1"/>
          </p:cNvSpPr>
          <p:nvPr/>
        </p:nvSpPr>
        <p:spPr bwMode="auto">
          <a:xfrm>
            <a:off x="6305550" y="533400"/>
            <a:ext cx="2678113" cy="5310188"/>
          </a:xfrm>
          <a:prstGeom prst="rect">
            <a:avLst/>
          </a:prstGeom>
          <a:noFill/>
          <a:ln w="9525">
            <a:noFill/>
            <a:miter lim="800000"/>
            <a:headEnd/>
            <a:tailEnd/>
          </a:ln>
        </p:spPr>
        <p:txBody>
          <a:bodyPr>
            <a:prstTxWarp prst="textNoShape">
              <a:avLst/>
            </a:prstTxWarp>
            <a:spAutoFit/>
          </a:bodyPr>
          <a:lstStyle/>
          <a:p>
            <a:r>
              <a:rPr lang="en-US" sz="1800" b="1">
                <a:solidFill>
                  <a:srgbClr val="000099"/>
                </a:solidFill>
                <a:ea typeface="ヒラギノ角ゴ Pro W3" charset="-128"/>
                <a:cs typeface="ヒラギノ角ゴ Pro W3" charset="-128"/>
              </a:rPr>
              <a:t>Scores are tallied for different aspects of efficiency and design in appropriate categories.</a:t>
            </a:r>
          </a:p>
          <a:p>
            <a:endParaRPr lang="en-US" sz="1800" b="1">
              <a:solidFill>
                <a:srgbClr val="000099"/>
              </a:solidFill>
              <a:ea typeface="ヒラギノ角ゴ Pro W3" charset="-128"/>
              <a:cs typeface="ヒラギノ角ゴ Pro W3" charset="-128"/>
            </a:endParaRPr>
          </a:p>
          <a:p>
            <a:endParaRPr lang="en-US" sz="1800" b="1">
              <a:solidFill>
                <a:srgbClr val="000099"/>
              </a:solidFill>
              <a:ea typeface="ヒラギノ角ゴ Pro W3" charset="-128"/>
              <a:cs typeface="ヒラギノ角ゴ Pro W3" charset="-128"/>
            </a:endParaRPr>
          </a:p>
          <a:p>
            <a:r>
              <a:rPr lang="en-US" sz="1800" b="1">
                <a:solidFill>
                  <a:srgbClr val="E62F10"/>
                </a:solidFill>
                <a:ea typeface="ヒラギノ角ゴ Pro W3" charset="-128"/>
                <a:cs typeface="ヒラギノ角ゴ Pro W3" charset="-128"/>
              </a:rPr>
              <a:t>For instance, LEED assesses in detail:</a:t>
            </a:r>
          </a:p>
          <a:p>
            <a:endParaRPr lang="en-US" sz="1800" b="1">
              <a:solidFill>
                <a:srgbClr val="E62F10"/>
              </a:solidFill>
              <a:ea typeface="ヒラギノ角ゴ Pro W3" charset="-128"/>
              <a:cs typeface="ヒラギノ角ゴ Pro W3" charset="-128"/>
            </a:endParaRPr>
          </a:p>
          <a:p>
            <a:r>
              <a:rPr lang="en-US" sz="1800" b="1">
                <a:solidFill>
                  <a:srgbClr val="E62F10"/>
                </a:solidFill>
                <a:ea typeface="ヒラギノ角ゴ Pro W3" charset="-128"/>
                <a:cs typeface="ヒラギノ角ゴ Pro W3" charset="-128"/>
              </a:rPr>
              <a:t>1. Site Planning</a:t>
            </a:r>
          </a:p>
          <a:p>
            <a:r>
              <a:rPr lang="en-US" sz="1800" b="1">
                <a:solidFill>
                  <a:srgbClr val="E62F10"/>
                </a:solidFill>
                <a:ea typeface="ヒラギノ角ゴ Pro W3" charset="-128"/>
                <a:cs typeface="ヒラギノ角ゴ Pro W3" charset="-128"/>
              </a:rPr>
              <a:t>2. Water Management</a:t>
            </a:r>
          </a:p>
          <a:p>
            <a:r>
              <a:rPr lang="en-US" sz="1800" b="1">
                <a:solidFill>
                  <a:srgbClr val="E62F10"/>
                </a:solidFill>
                <a:ea typeface="ヒラギノ角ゴ Pro W3" charset="-128"/>
                <a:cs typeface="ヒラギノ角ゴ Pro W3" charset="-128"/>
              </a:rPr>
              <a:t>3. Energy Management</a:t>
            </a:r>
          </a:p>
          <a:p>
            <a:r>
              <a:rPr lang="en-US" sz="1800" b="1">
                <a:solidFill>
                  <a:srgbClr val="E62F10"/>
                </a:solidFill>
                <a:ea typeface="ヒラギノ角ゴ Pro W3" charset="-128"/>
                <a:cs typeface="ヒラギノ角ゴ Pro W3" charset="-128"/>
              </a:rPr>
              <a:t>4. Material Use</a:t>
            </a:r>
          </a:p>
          <a:p>
            <a:r>
              <a:rPr lang="en-US" sz="1800" b="1">
                <a:solidFill>
                  <a:srgbClr val="E62F10"/>
                </a:solidFill>
                <a:ea typeface="ヒラギノ角ゴ Pro W3" charset="-128"/>
                <a:cs typeface="ヒラギノ角ゴ Pro W3" charset="-128"/>
              </a:rPr>
              <a:t>5. Indoor</a:t>
            </a:r>
          </a:p>
          <a:p>
            <a:r>
              <a:rPr lang="en-US" sz="1800" b="1">
                <a:solidFill>
                  <a:srgbClr val="E62F10"/>
                </a:solidFill>
                <a:ea typeface="ヒラギノ角ゴ Pro W3" charset="-128"/>
                <a:cs typeface="ヒラギノ角ゴ Pro W3" charset="-128"/>
              </a:rPr>
              <a:t>    Environmental</a:t>
            </a:r>
          </a:p>
          <a:p>
            <a:r>
              <a:rPr lang="en-US" sz="1800" b="1">
                <a:solidFill>
                  <a:srgbClr val="E62F10"/>
                </a:solidFill>
                <a:ea typeface="ヒラギノ角ゴ Pro W3" charset="-128"/>
                <a:cs typeface="ヒラギノ角ゴ Pro W3" charset="-128"/>
              </a:rPr>
              <a:t>    Air Quality</a:t>
            </a:r>
          </a:p>
          <a:p>
            <a:r>
              <a:rPr lang="en-US" sz="1800" b="1">
                <a:solidFill>
                  <a:srgbClr val="E62F10"/>
                </a:solidFill>
                <a:ea typeface="ヒラギノ角ゴ Pro W3" charset="-128"/>
                <a:cs typeface="ヒラギノ角ゴ Pro W3" charset="-128"/>
              </a:rPr>
              <a:t>6. Innovation &amp;</a:t>
            </a:r>
          </a:p>
          <a:p>
            <a:r>
              <a:rPr lang="en-US" sz="1800" b="1">
                <a:solidFill>
                  <a:srgbClr val="E62F10"/>
                </a:solidFill>
                <a:ea typeface="ヒラギノ角ゴ Pro W3" charset="-128"/>
                <a:cs typeface="ヒラギノ角ゴ Pro W3" charset="-128"/>
              </a:rPr>
              <a:t>    Design Process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447800" y="1295400"/>
            <a:ext cx="7010400" cy="838200"/>
          </a:xfrm>
        </p:spPr>
        <p:txBody>
          <a:bodyPr/>
          <a:lstStyle/>
          <a:p>
            <a:r>
              <a:rPr lang="en-US" dirty="0"/>
              <a:t>Sustainable Sites:  </a:t>
            </a:r>
            <a:r>
              <a:rPr lang="en-US" sz="2000" dirty="0"/>
              <a:t>20% : 14/70 points</a:t>
            </a:r>
            <a:endParaRPr lang="en-US" dirty="0"/>
          </a:p>
        </p:txBody>
      </p:sp>
      <p:sp>
        <p:nvSpPr>
          <p:cNvPr id="109571" name="Rectangle 3"/>
          <p:cNvSpPr>
            <a:spLocks noGrp="1" noChangeArrowheads="1"/>
          </p:cNvSpPr>
          <p:nvPr>
            <p:ph type="body" sz="half" idx="1"/>
          </p:nvPr>
        </p:nvSpPr>
        <p:spPr>
          <a:xfrm>
            <a:off x="1447800" y="2286000"/>
            <a:ext cx="6858000" cy="4572000"/>
          </a:xfrm>
        </p:spPr>
        <p:txBody>
          <a:bodyPr/>
          <a:lstStyle/>
          <a:p>
            <a:pPr>
              <a:buFontTx/>
              <a:buNone/>
            </a:pPr>
            <a:r>
              <a:rPr lang="en-US" sz="2400" dirty="0"/>
              <a:t>	deals primarily with issues of site selection, site access and site design (materials, density, drainage). The prerequisite concerns erosion and sedimentation control on site. There are eight credits offering a total of 14 potential points. The development of sustainable site design is seen as a critical starting point for an attitude towards the entire building design in the Integrated Design Process.</a:t>
            </a:r>
          </a:p>
        </p:txBody>
      </p:sp>
      <p:pic>
        <p:nvPicPr>
          <p:cNvPr id="109572" name="Picture 4" descr="header_leed"/>
          <p:cNvPicPr>
            <a:picLocks noGrp="1" noChangeAspect="1" noChangeArrowheads="1"/>
          </p:cNvPicPr>
          <p:nvPr>
            <p:ph sz="half" idx="2"/>
          </p:nvPr>
        </p:nvPicPr>
        <p:blipFill>
          <a:blip r:embed="rId2" cstate="print"/>
          <a:srcRect/>
          <a:stretch>
            <a:fillRect/>
          </a:stretch>
        </p:blipFill>
        <p:spPr>
          <a:xfrm>
            <a:off x="0" y="76200"/>
            <a:ext cx="9220200" cy="927100"/>
          </a:xfrm>
          <a:noFill/>
        </p:spPr>
      </p:pic>
      <p:pic>
        <p:nvPicPr>
          <p:cNvPr id="109573" name="Picture 6" descr="centre leaf"/>
          <p:cNvPicPr>
            <a:picLocks noChangeAspect="1" noChangeArrowheads="1"/>
          </p:cNvPicPr>
          <p:nvPr/>
        </p:nvPicPr>
        <p:blipFill>
          <a:blip r:embed="rId3" cstate="print"/>
          <a:srcRect t="870" b="2321"/>
          <a:stretch>
            <a:fillRect/>
          </a:stretch>
        </p:blipFill>
        <p:spPr bwMode="auto">
          <a:xfrm>
            <a:off x="8001000" y="5715000"/>
            <a:ext cx="1143000" cy="1143000"/>
          </a:xfrm>
          <a:prstGeom prst="rect">
            <a:avLst/>
          </a:prstGeom>
          <a:solidFill>
            <a:srgbClr val="206810"/>
          </a:solid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4" name="Object 2"/>
          <p:cNvGraphicFramePr>
            <a:graphicFrameLocks noChangeAspect="1"/>
          </p:cNvGraphicFramePr>
          <p:nvPr/>
        </p:nvGraphicFramePr>
        <p:xfrm>
          <a:off x="228600" y="762000"/>
          <a:ext cx="8534400" cy="4659313"/>
        </p:xfrm>
        <a:graphic>
          <a:graphicData uri="http://schemas.openxmlformats.org/presentationml/2006/ole">
            <p:oleObj spid="_x0000_s310274" name="Worksheet" r:id="rId3" imgW="5057851" imgH="2762402" progId="Excel.Sheet.8">
              <p:embed/>
            </p:oleObj>
          </a:graphicData>
        </a:graphic>
      </p:graphicFrame>
      <p:pic>
        <p:nvPicPr>
          <p:cNvPr id="110595" name="Picture 4" descr="centre leaf"/>
          <p:cNvPicPr>
            <a:picLocks noChangeAspect="1" noChangeArrowheads="1"/>
          </p:cNvPicPr>
          <p:nvPr/>
        </p:nvPicPr>
        <p:blipFill>
          <a:blip r:embed="rId4" cstate="print"/>
          <a:srcRect t="870" b="2321"/>
          <a:stretch>
            <a:fillRect/>
          </a:stretch>
        </p:blipFill>
        <p:spPr bwMode="auto">
          <a:xfrm>
            <a:off x="8001000" y="5715000"/>
            <a:ext cx="1143000" cy="1143000"/>
          </a:xfrm>
          <a:prstGeom prst="rect">
            <a:avLst/>
          </a:prstGeom>
          <a:solidFill>
            <a:srgbClr val="206810"/>
          </a:solid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026"/>
          <p:cNvSpPr>
            <a:spLocks noGrp="1" noChangeArrowheads="1"/>
          </p:cNvSpPr>
          <p:nvPr>
            <p:ph type="title"/>
          </p:nvPr>
        </p:nvSpPr>
        <p:spPr>
          <a:xfrm>
            <a:off x="1371600" y="1371600"/>
            <a:ext cx="7086600" cy="838200"/>
          </a:xfrm>
        </p:spPr>
        <p:txBody>
          <a:bodyPr/>
          <a:lstStyle/>
          <a:p>
            <a:r>
              <a:rPr lang="en-US" dirty="0"/>
              <a:t>Water Efficiency:  </a:t>
            </a:r>
            <a:r>
              <a:rPr lang="en-US" sz="2000" dirty="0"/>
              <a:t>7% : 5/70 points</a:t>
            </a:r>
            <a:endParaRPr lang="en-US" dirty="0"/>
          </a:p>
        </p:txBody>
      </p:sp>
      <p:sp>
        <p:nvSpPr>
          <p:cNvPr id="113667" name="Rectangle 1027"/>
          <p:cNvSpPr>
            <a:spLocks noGrp="1" noChangeArrowheads="1"/>
          </p:cNvSpPr>
          <p:nvPr>
            <p:ph type="body" sz="half" idx="1"/>
          </p:nvPr>
        </p:nvSpPr>
        <p:spPr>
          <a:xfrm>
            <a:off x="1600200" y="2286000"/>
            <a:ext cx="6553200" cy="4572000"/>
          </a:xfrm>
        </p:spPr>
        <p:txBody>
          <a:bodyPr/>
          <a:lstStyle/>
          <a:p>
            <a:pPr>
              <a:buFontTx/>
              <a:buNone/>
            </a:pPr>
            <a:r>
              <a:rPr lang="en-US" sz="2400" dirty="0"/>
              <a:t>	is the smallest section comprising only three credits, worth 5 points. This section deals with landscaping, wastewater treatment and water use reduction. Items such as Living Machines™, use of the Waterloo </a:t>
            </a:r>
            <a:r>
              <a:rPr lang="en-US" sz="2400" dirty="0" err="1"/>
              <a:t>Biofilter</a:t>
            </a:r>
            <a:r>
              <a:rPr lang="en-US" sz="2400" dirty="0"/>
              <a:t>™, waterless urinals and composting toilets can be rewarded with points in this category.</a:t>
            </a:r>
          </a:p>
        </p:txBody>
      </p:sp>
      <p:pic>
        <p:nvPicPr>
          <p:cNvPr id="113668" name="Picture 1030" descr="header_leed"/>
          <p:cNvPicPr>
            <a:picLocks noGrp="1" noChangeAspect="1" noChangeArrowheads="1"/>
          </p:cNvPicPr>
          <p:nvPr>
            <p:ph sz="half" idx="2"/>
          </p:nvPr>
        </p:nvPicPr>
        <p:blipFill>
          <a:blip r:embed="rId2" cstate="print"/>
          <a:srcRect/>
          <a:stretch>
            <a:fillRect/>
          </a:stretch>
        </p:blipFill>
        <p:spPr>
          <a:xfrm>
            <a:off x="0" y="128588"/>
            <a:ext cx="9144000" cy="917575"/>
          </a:xfrm>
          <a:noFill/>
        </p:spPr>
      </p:pic>
      <p:pic>
        <p:nvPicPr>
          <p:cNvPr id="113669" name="Picture 1032" descr="water"/>
          <p:cNvPicPr>
            <a:picLocks noChangeAspect="1" noChangeArrowheads="1"/>
          </p:cNvPicPr>
          <p:nvPr/>
        </p:nvPicPr>
        <p:blipFill>
          <a:blip r:embed="rId3" cstate="print"/>
          <a:srcRect/>
          <a:stretch>
            <a:fillRect/>
          </a:stretch>
        </p:blipFill>
        <p:spPr bwMode="auto">
          <a:xfrm>
            <a:off x="8067675" y="5476875"/>
            <a:ext cx="1076325" cy="138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p:cNvGraphicFramePr>
            <a:graphicFrameLocks noChangeAspect="1"/>
          </p:cNvGraphicFramePr>
          <p:nvPr/>
        </p:nvGraphicFramePr>
        <p:xfrm>
          <a:off x="457200" y="2209800"/>
          <a:ext cx="8305800" cy="1876425"/>
        </p:xfrm>
        <a:graphic>
          <a:graphicData uri="http://schemas.openxmlformats.org/presentationml/2006/ole">
            <p:oleObj spid="_x0000_s314370" name="Worksheet" r:id="rId3" imgW="5040360" imgH="1141920" progId="Excel.Sheet.8">
              <p:embed/>
            </p:oleObj>
          </a:graphicData>
        </a:graphic>
      </p:graphicFrame>
      <p:pic>
        <p:nvPicPr>
          <p:cNvPr id="114691" name="Picture 1027" descr="water"/>
          <p:cNvPicPr>
            <a:picLocks noChangeAspect="1" noChangeArrowheads="1"/>
          </p:cNvPicPr>
          <p:nvPr/>
        </p:nvPicPr>
        <p:blipFill>
          <a:blip r:embed="rId4" cstate="print"/>
          <a:srcRect/>
          <a:stretch>
            <a:fillRect/>
          </a:stretch>
        </p:blipFill>
        <p:spPr bwMode="auto">
          <a:xfrm>
            <a:off x="8067675" y="5476875"/>
            <a:ext cx="1076325" cy="138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371600" y="1371600"/>
            <a:ext cx="7086600" cy="838200"/>
          </a:xfrm>
        </p:spPr>
        <p:txBody>
          <a:bodyPr/>
          <a:lstStyle/>
          <a:p>
            <a:r>
              <a:rPr lang="en-US"/>
              <a:t>Energy and Atmosphere: </a:t>
            </a:r>
            <a:r>
              <a:rPr lang="en-US" sz="2000"/>
              <a:t>25% : 17/70 points</a:t>
            </a:r>
            <a:endParaRPr lang="en-US"/>
          </a:p>
        </p:txBody>
      </p:sp>
      <p:sp>
        <p:nvSpPr>
          <p:cNvPr id="117763" name="Rectangle 3"/>
          <p:cNvSpPr>
            <a:spLocks noGrp="1" noChangeArrowheads="1"/>
          </p:cNvSpPr>
          <p:nvPr>
            <p:ph type="body" sz="half" idx="1"/>
          </p:nvPr>
        </p:nvSpPr>
        <p:spPr>
          <a:xfrm>
            <a:off x="1371600" y="2438400"/>
            <a:ext cx="6705600" cy="4572000"/>
          </a:xfrm>
        </p:spPr>
        <p:txBody>
          <a:bodyPr/>
          <a:lstStyle/>
          <a:p>
            <a:pPr>
              <a:buFontTx/>
              <a:buNone/>
            </a:pPr>
            <a:r>
              <a:rPr lang="en-US" sz="2400" dirty="0"/>
              <a:t>	includes three prerequisites – fundamental building systems commissioning, minimum energy performance, and CFC reduction in HVAC&amp;R equipment. The prerequisites are followed by six credits for energy performance, renewable energy and additional building monitoring, with a potential value of eight points. </a:t>
            </a:r>
          </a:p>
        </p:txBody>
      </p:sp>
      <p:pic>
        <p:nvPicPr>
          <p:cNvPr id="117764" name="Picture 4" descr="header_leed"/>
          <p:cNvPicPr>
            <a:picLocks noGrp="1" noChangeAspect="1" noChangeArrowheads="1"/>
          </p:cNvPicPr>
          <p:nvPr>
            <p:ph sz="half" idx="2"/>
          </p:nvPr>
        </p:nvPicPr>
        <p:blipFill>
          <a:blip r:embed="rId2" cstate="print"/>
          <a:srcRect/>
          <a:stretch>
            <a:fillRect/>
          </a:stretch>
        </p:blipFill>
        <p:spPr>
          <a:xfrm>
            <a:off x="0" y="152400"/>
            <a:ext cx="9144000" cy="917575"/>
          </a:xfrm>
          <a:noFill/>
        </p:spPr>
      </p:pic>
      <p:pic>
        <p:nvPicPr>
          <p:cNvPr id="117765" name="Picture 8" descr="energy"/>
          <p:cNvPicPr>
            <a:picLocks noChangeAspect="1" noChangeArrowheads="1"/>
          </p:cNvPicPr>
          <p:nvPr/>
        </p:nvPicPr>
        <p:blipFill>
          <a:blip r:embed="rId3" cstate="print"/>
          <a:srcRect/>
          <a:stretch>
            <a:fillRect/>
          </a:stretch>
        </p:blipFill>
        <p:spPr bwMode="auto">
          <a:xfrm>
            <a:off x="8020050" y="5657850"/>
            <a:ext cx="112395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786" name="Object 2"/>
          <p:cNvGraphicFramePr>
            <a:graphicFrameLocks noChangeAspect="1"/>
          </p:cNvGraphicFramePr>
          <p:nvPr/>
        </p:nvGraphicFramePr>
        <p:xfrm>
          <a:off x="304800" y="1676400"/>
          <a:ext cx="8243888" cy="3444875"/>
        </p:xfrm>
        <a:graphic>
          <a:graphicData uri="http://schemas.openxmlformats.org/presentationml/2006/ole">
            <p:oleObj spid="_x0000_s318466" name="Worksheet" r:id="rId3" imgW="5040360" imgH="2112480" progId="Excel.Sheet.8">
              <p:embed/>
            </p:oleObj>
          </a:graphicData>
        </a:graphic>
      </p:graphicFrame>
      <p:pic>
        <p:nvPicPr>
          <p:cNvPr id="118787" name="Picture 5" descr="energy"/>
          <p:cNvPicPr>
            <a:picLocks noChangeAspect="1" noChangeArrowheads="1"/>
          </p:cNvPicPr>
          <p:nvPr/>
        </p:nvPicPr>
        <p:blipFill>
          <a:blip r:embed="rId4" cstate="print"/>
          <a:srcRect/>
          <a:stretch>
            <a:fillRect/>
          </a:stretch>
        </p:blipFill>
        <p:spPr bwMode="auto">
          <a:xfrm>
            <a:off x="8020050" y="5657850"/>
            <a:ext cx="112395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Energy and Atmosphere: </a:t>
            </a:r>
            <a:r>
              <a:rPr lang="en-US" sz="2000"/>
              <a:t>25% : 17/70 points   cont’d</a:t>
            </a:r>
          </a:p>
        </p:txBody>
      </p:sp>
      <p:sp>
        <p:nvSpPr>
          <p:cNvPr id="119811" name="Rectangle 3"/>
          <p:cNvSpPr>
            <a:spLocks noGrp="1" noChangeArrowheads="1"/>
          </p:cNvSpPr>
          <p:nvPr>
            <p:ph type="body" idx="1"/>
          </p:nvPr>
        </p:nvSpPr>
        <p:spPr>
          <a:xfrm>
            <a:off x="1371600" y="1371600"/>
            <a:ext cx="7086600" cy="4572000"/>
          </a:xfrm>
        </p:spPr>
        <p:txBody>
          <a:bodyPr/>
          <a:lstStyle/>
          <a:p>
            <a:pPr>
              <a:buFontTx/>
              <a:buNone/>
            </a:pPr>
            <a:r>
              <a:rPr lang="en-US" sz="2400" dirty="0"/>
              <a:t>Prior to the adoption of LEED, energy efficiency was the only motivation to improving design strategies! It did succeed in effecting:</a:t>
            </a:r>
          </a:p>
          <a:p>
            <a:r>
              <a:rPr lang="en-US" sz="2400" dirty="0"/>
              <a:t>increased levels of insulation, </a:t>
            </a:r>
          </a:p>
          <a:p>
            <a:r>
              <a:rPr lang="en-US" sz="2400" dirty="0"/>
              <a:t>higher efficiency ratings on appliances and heating/cooling systems</a:t>
            </a:r>
          </a:p>
          <a:p>
            <a:r>
              <a:rPr lang="en-US" sz="2400" dirty="0"/>
              <a:t>tighter building envelopes</a:t>
            </a:r>
          </a:p>
          <a:p>
            <a:pPr>
              <a:buFontTx/>
              <a:buNone/>
            </a:pPr>
            <a:endParaRPr lang="en-US" sz="2400" dirty="0"/>
          </a:p>
          <a:p>
            <a:pPr>
              <a:buFontTx/>
              <a:buNone/>
            </a:pPr>
            <a:r>
              <a:rPr lang="en-US" sz="2400" i="1" dirty="0">
                <a:solidFill>
                  <a:srgbClr val="33CC33"/>
                </a:solidFill>
              </a:rPr>
              <a:t>Within the holistic sustainable design framework provided by LEED, the relative importance of these issues has been revised to represent only 25% of the potential credits.</a:t>
            </a:r>
            <a:endParaRPr lang="en-US" i="1" dirty="0">
              <a:solidFill>
                <a:srgbClr val="33CC33"/>
              </a:solidFill>
            </a:endParaRPr>
          </a:p>
          <a:p>
            <a:pPr>
              <a:buFontTx/>
              <a:buNone/>
            </a:pPr>
            <a:endParaRPr lang="en-US" dirty="0">
              <a:solidFill>
                <a:srgbClr val="FFFF00"/>
              </a:solidFill>
            </a:endParaRPr>
          </a:p>
        </p:txBody>
      </p:sp>
      <p:pic>
        <p:nvPicPr>
          <p:cNvPr id="119812" name="Picture 5" descr="energy"/>
          <p:cNvPicPr>
            <a:picLocks noChangeAspect="1" noChangeArrowheads="1"/>
          </p:cNvPicPr>
          <p:nvPr/>
        </p:nvPicPr>
        <p:blipFill>
          <a:blip r:embed="rId2" cstate="print"/>
          <a:srcRect/>
          <a:stretch>
            <a:fillRect/>
          </a:stretch>
        </p:blipFill>
        <p:spPr bwMode="auto">
          <a:xfrm>
            <a:off x="8020050" y="5657850"/>
            <a:ext cx="112395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85800" y="1295400"/>
            <a:ext cx="7772400" cy="838200"/>
          </a:xfrm>
        </p:spPr>
        <p:txBody>
          <a:bodyPr/>
          <a:lstStyle/>
          <a:p>
            <a:r>
              <a:rPr lang="en-US"/>
              <a:t>Materials and Resources:  </a:t>
            </a:r>
            <a:r>
              <a:rPr lang="en-US" sz="2000"/>
              <a:t>20% : 14/70 points</a:t>
            </a:r>
            <a:endParaRPr lang="en-US"/>
          </a:p>
        </p:txBody>
      </p:sp>
      <p:sp>
        <p:nvSpPr>
          <p:cNvPr id="122883" name="Rectangle 3"/>
          <p:cNvSpPr>
            <a:spLocks noGrp="1" noChangeArrowheads="1"/>
          </p:cNvSpPr>
          <p:nvPr>
            <p:ph type="body" sz="half" idx="1"/>
          </p:nvPr>
        </p:nvSpPr>
        <p:spPr>
          <a:xfrm>
            <a:off x="685800" y="2438400"/>
            <a:ext cx="7467600" cy="4572000"/>
          </a:xfrm>
        </p:spPr>
        <p:txBody>
          <a:bodyPr/>
          <a:lstStyle/>
          <a:p>
            <a:pPr>
              <a:buFontTx/>
              <a:buNone/>
            </a:pPr>
            <a:r>
              <a:rPr lang="en-US" sz="2400"/>
              <a:t>	with 14 points generated in seven credits, this section has only one prerequisite: storage and collection of recyclables. The credits focus on building reuse; waste management; reused, recycled or certified materials; as well as local or regional materials.</a:t>
            </a:r>
          </a:p>
          <a:p>
            <a:pPr>
              <a:buFontTx/>
              <a:buNone/>
            </a:pPr>
            <a:endParaRPr lang="en-US" sz="2400"/>
          </a:p>
          <a:p>
            <a:pPr>
              <a:buFontTx/>
              <a:buNone/>
            </a:pPr>
            <a:r>
              <a:rPr lang="en-US" sz="2400"/>
              <a:t>LEED Canada has introduced a new credit in this category to recognize the importance of building durably.</a:t>
            </a:r>
          </a:p>
          <a:p>
            <a:pPr>
              <a:buFontTx/>
              <a:buNone/>
            </a:pPr>
            <a:endParaRPr lang="en-US" sz="2400"/>
          </a:p>
        </p:txBody>
      </p:sp>
      <p:pic>
        <p:nvPicPr>
          <p:cNvPr id="122884" name="Picture 4" descr="header_leed"/>
          <p:cNvPicPr>
            <a:picLocks noGrp="1" noChangeAspect="1" noChangeArrowheads="1"/>
          </p:cNvPicPr>
          <p:nvPr>
            <p:ph sz="half" idx="2"/>
          </p:nvPr>
        </p:nvPicPr>
        <p:blipFill>
          <a:blip r:embed="rId2" cstate="print"/>
          <a:srcRect/>
          <a:stretch>
            <a:fillRect/>
          </a:stretch>
        </p:blipFill>
        <p:spPr>
          <a:xfrm>
            <a:off x="0" y="76200"/>
            <a:ext cx="9144000" cy="917575"/>
          </a:xfrm>
          <a:noFill/>
        </p:spPr>
      </p:pic>
      <p:pic>
        <p:nvPicPr>
          <p:cNvPr id="122885" name="Picture 6" descr="wood"/>
          <p:cNvPicPr>
            <a:picLocks noChangeAspect="1" noChangeArrowheads="1"/>
          </p:cNvPicPr>
          <p:nvPr/>
        </p:nvPicPr>
        <p:blipFill>
          <a:blip r:embed="rId3" cstate="print"/>
          <a:srcRect/>
          <a:stretch>
            <a:fillRect/>
          </a:stretch>
        </p:blipFill>
        <p:spPr bwMode="auto">
          <a:xfrm>
            <a:off x="8058150" y="5753100"/>
            <a:ext cx="1085850" cy="110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85800" y="381000"/>
            <a:ext cx="7772400" cy="838200"/>
          </a:xfrm>
        </p:spPr>
        <p:txBody>
          <a:bodyPr/>
          <a:lstStyle/>
          <a:p>
            <a:pPr algn="ctr"/>
            <a:r>
              <a:rPr lang="en-US" sz="2800"/>
              <a:t>Credit 8: Durable Building</a:t>
            </a:r>
            <a:endParaRPr lang="en-US"/>
          </a:p>
        </p:txBody>
      </p:sp>
      <p:sp>
        <p:nvSpPr>
          <p:cNvPr id="123907" name="Rectangle 3"/>
          <p:cNvSpPr>
            <a:spLocks noChangeArrowheads="1"/>
          </p:cNvSpPr>
          <p:nvPr/>
        </p:nvSpPr>
        <p:spPr bwMode="auto">
          <a:xfrm>
            <a:off x="609600" y="1219200"/>
            <a:ext cx="8077200" cy="4206875"/>
          </a:xfrm>
          <a:prstGeom prst="rect">
            <a:avLst/>
          </a:prstGeom>
          <a:noFill/>
          <a:ln w="9525">
            <a:noFill/>
            <a:miter lim="800000"/>
            <a:headEnd/>
            <a:tailEnd/>
          </a:ln>
        </p:spPr>
        <p:txBody>
          <a:bodyPr>
            <a:prstTxWarp prst="textNoShape">
              <a:avLst/>
            </a:prstTxWarp>
            <a:spAutoFit/>
          </a:bodyPr>
          <a:lstStyle/>
          <a:p>
            <a:pPr>
              <a:spcBef>
                <a:spcPct val="50000"/>
              </a:spcBef>
              <a:buFontTx/>
              <a:buChar char="•"/>
            </a:pPr>
            <a:r>
              <a:rPr lang="en-US" sz="2000">
                <a:latin typeface="Arial Narrow" charset="0"/>
              </a:rPr>
              <a:t>“Minimize materials use and construction waste over a building’s life resulting from premature failure of the building and its constituent components and assemblies”</a:t>
            </a:r>
          </a:p>
          <a:p>
            <a:pPr>
              <a:spcBef>
                <a:spcPct val="50000"/>
              </a:spcBef>
              <a:buFontTx/>
              <a:buChar char="•"/>
            </a:pPr>
            <a:r>
              <a:rPr lang="en-US" sz="2000">
                <a:latin typeface="Arial Narrow" charset="0"/>
              </a:rPr>
              <a:t>promotes the incorporation of materials based upon a Life Cycle Assessment viewpoint</a:t>
            </a:r>
          </a:p>
          <a:p>
            <a:pPr>
              <a:spcBef>
                <a:spcPct val="50000"/>
              </a:spcBef>
              <a:buFontTx/>
              <a:buChar char="•"/>
            </a:pPr>
            <a:r>
              <a:rPr lang="en-US" sz="2000">
                <a:latin typeface="Arial Narrow" charset="0"/>
              </a:rPr>
              <a:t>credit references the </a:t>
            </a:r>
            <a:r>
              <a:rPr lang="en-US" sz="2000" i="1">
                <a:latin typeface="Arial Narrow" charset="0"/>
              </a:rPr>
              <a:t>Guideline on Durability in Buildings CSA S478-95 (R2001)</a:t>
            </a:r>
          </a:p>
          <a:p>
            <a:pPr>
              <a:spcBef>
                <a:spcPct val="50000"/>
              </a:spcBef>
              <a:buFontTx/>
              <a:buChar char="•"/>
            </a:pPr>
            <a:r>
              <a:rPr lang="en-US" sz="2000">
                <a:latin typeface="Arial Narrow" charset="0"/>
              </a:rPr>
              <a:t>If components cannot be proven to last for the design service life of the building, then they are to be specified and constructed with disassembly in mind</a:t>
            </a:r>
          </a:p>
          <a:p>
            <a:pPr>
              <a:spcBef>
                <a:spcPct val="50000"/>
              </a:spcBef>
              <a:buFontTx/>
              <a:buChar char="•"/>
            </a:pPr>
            <a:r>
              <a:rPr lang="en-US" sz="2000">
                <a:latin typeface="Arial Narrow" charset="0"/>
              </a:rPr>
              <a:t>demonstrate the predicted service life of chosen components or assemblies by documenting demonstrated effectiveness or modelling deterioration</a:t>
            </a:r>
          </a:p>
          <a:p>
            <a:pPr>
              <a:spcBef>
                <a:spcPct val="50000"/>
              </a:spcBef>
              <a:buFontTx/>
              <a:buChar char="•"/>
            </a:pPr>
            <a:r>
              <a:rPr lang="en-US" sz="2000">
                <a:latin typeface="Arial Narrow" charset="0"/>
              </a:rPr>
              <a:t>submittals require documentation of the training of the building envelope designer in the area of building science</a:t>
            </a:r>
            <a:endParaRPr lang="en-US" sz="2000"/>
          </a:p>
        </p:txBody>
      </p:sp>
      <p:pic>
        <p:nvPicPr>
          <p:cNvPr id="123908" name="Picture 4" descr="wood"/>
          <p:cNvPicPr>
            <a:picLocks noChangeAspect="1" noChangeArrowheads="1"/>
          </p:cNvPicPr>
          <p:nvPr/>
        </p:nvPicPr>
        <p:blipFill>
          <a:blip r:embed="rId2" cstate="print"/>
          <a:srcRect/>
          <a:stretch>
            <a:fillRect/>
          </a:stretch>
        </p:blipFill>
        <p:spPr bwMode="auto">
          <a:xfrm>
            <a:off x="8058150" y="5753100"/>
            <a:ext cx="1085850" cy="110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Object 2"/>
          <p:cNvGraphicFramePr>
            <a:graphicFrameLocks noChangeAspect="1"/>
          </p:cNvGraphicFramePr>
          <p:nvPr/>
        </p:nvGraphicFramePr>
        <p:xfrm>
          <a:off x="460375" y="909638"/>
          <a:ext cx="8186738" cy="4452937"/>
        </p:xfrm>
        <a:graphic>
          <a:graphicData uri="http://schemas.openxmlformats.org/presentationml/2006/ole">
            <p:oleObj spid="_x0000_s324610" name="Worksheet" r:id="rId3" imgW="5973840" imgH="3251160" progId="Excel.Sheet.8">
              <p:embed/>
            </p:oleObj>
          </a:graphicData>
        </a:graphic>
      </p:graphicFrame>
      <p:sp>
        <p:nvSpPr>
          <p:cNvPr id="124931" name="Text Box 1027"/>
          <p:cNvSpPr txBox="1">
            <a:spLocks noChangeArrowheads="1"/>
          </p:cNvSpPr>
          <p:nvPr/>
        </p:nvSpPr>
        <p:spPr bwMode="auto">
          <a:xfrm>
            <a:off x="533400" y="5486400"/>
            <a:ext cx="74676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a:latin typeface="Arial" charset="0"/>
              </a:rPr>
              <a:t>Just added in LEED Canada V1, Credit 8: Durability, making the total a score out of 70.</a:t>
            </a:r>
            <a:endParaRPr lang="en-US"/>
          </a:p>
        </p:txBody>
      </p:sp>
      <p:pic>
        <p:nvPicPr>
          <p:cNvPr id="124932" name="Picture 1028" descr="wood"/>
          <p:cNvPicPr>
            <a:picLocks noChangeAspect="1" noChangeArrowheads="1"/>
          </p:cNvPicPr>
          <p:nvPr/>
        </p:nvPicPr>
        <p:blipFill>
          <a:blip r:embed="rId4" cstate="print"/>
          <a:srcRect/>
          <a:stretch>
            <a:fillRect/>
          </a:stretch>
        </p:blipFill>
        <p:spPr bwMode="auto">
          <a:xfrm>
            <a:off x="8058150" y="5753100"/>
            <a:ext cx="1085850" cy="110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295400" y="1066800"/>
            <a:ext cx="7162800" cy="838200"/>
          </a:xfrm>
        </p:spPr>
        <p:txBody>
          <a:bodyPr/>
          <a:lstStyle/>
          <a:p>
            <a:r>
              <a:rPr lang="en-US" dirty="0"/>
              <a:t>Indoor Environmental Quality:  </a:t>
            </a:r>
            <a:r>
              <a:rPr lang="en-US" sz="2000" dirty="0"/>
              <a:t>22% : 15/70 points</a:t>
            </a:r>
            <a:endParaRPr lang="en-US" dirty="0"/>
          </a:p>
        </p:txBody>
      </p:sp>
      <p:sp>
        <p:nvSpPr>
          <p:cNvPr id="130051" name="Rectangle 3"/>
          <p:cNvSpPr>
            <a:spLocks noGrp="1" noChangeArrowheads="1"/>
          </p:cNvSpPr>
          <p:nvPr>
            <p:ph type="body" sz="half" idx="1"/>
          </p:nvPr>
        </p:nvSpPr>
        <p:spPr>
          <a:xfrm>
            <a:off x="1371600" y="1905000"/>
            <a:ext cx="6781800" cy="4572000"/>
          </a:xfrm>
        </p:spPr>
        <p:txBody>
          <a:bodyPr/>
          <a:lstStyle/>
          <a:p>
            <a:pPr>
              <a:buFontTx/>
              <a:buNone/>
            </a:pPr>
            <a:r>
              <a:rPr lang="en-US" sz="1600" dirty="0"/>
              <a:t>	is the largest category with two prerequisites, IAQ performance and environmental tobacco smoke control, eight credits and a total of 15 points. The credits in the indoor environment quality cover many issues of air quality, including ventilation and carbon dioxide monitoring, low-emitting materials, construction IAQ, controllability of systems, operable windows, </a:t>
            </a:r>
            <a:r>
              <a:rPr lang="en-US" sz="1600" dirty="0">
                <a:solidFill>
                  <a:srgbClr val="FF0000"/>
                </a:solidFill>
              </a:rPr>
              <a:t>thermal comfort </a:t>
            </a:r>
            <a:r>
              <a:rPr lang="en-US" sz="1600" dirty="0"/>
              <a:t>and </a:t>
            </a:r>
            <a:r>
              <a:rPr lang="en-US" sz="1600" dirty="0">
                <a:solidFill>
                  <a:srgbClr val="FFCC00"/>
                </a:solidFill>
              </a:rPr>
              <a:t>daylight and view access</a:t>
            </a:r>
            <a:r>
              <a:rPr lang="en-US" sz="1600" dirty="0"/>
              <a:t>. This category places high emphasis on occupant comfort and well-being – issues that are not addressed in other mandatory code requirements – this category falling outside issues of life safety, structural integrity and minimum energy requirements.</a:t>
            </a:r>
          </a:p>
          <a:p>
            <a:pPr>
              <a:buFontTx/>
              <a:buNone/>
            </a:pPr>
            <a:r>
              <a:rPr lang="en-US" sz="1600" i="1" dirty="0"/>
              <a:t>(Indoor Environmental Quality is not addressed in the Building Code to any extent, so many commercial and institutional buildings ignore this requirement completely)</a:t>
            </a:r>
            <a:endParaRPr lang="en-US" sz="1600" dirty="0"/>
          </a:p>
        </p:txBody>
      </p:sp>
      <p:pic>
        <p:nvPicPr>
          <p:cNvPr id="130052" name="Picture 4" descr="header_leed"/>
          <p:cNvPicPr>
            <a:picLocks noGrp="1" noChangeAspect="1" noChangeArrowheads="1"/>
          </p:cNvPicPr>
          <p:nvPr>
            <p:ph sz="half" idx="2"/>
          </p:nvPr>
        </p:nvPicPr>
        <p:blipFill>
          <a:blip r:embed="rId2" cstate="print"/>
          <a:srcRect/>
          <a:stretch>
            <a:fillRect/>
          </a:stretch>
        </p:blipFill>
        <p:spPr>
          <a:xfrm>
            <a:off x="0" y="76200"/>
            <a:ext cx="9144000" cy="917575"/>
          </a:xfrm>
          <a:noFill/>
        </p:spPr>
      </p:pic>
      <p:pic>
        <p:nvPicPr>
          <p:cNvPr id="130053" name="Picture 6" descr="air"/>
          <p:cNvPicPr>
            <a:picLocks noChangeAspect="1" noChangeArrowheads="1"/>
          </p:cNvPicPr>
          <p:nvPr/>
        </p:nvPicPr>
        <p:blipFill>
          <a:blip r:embed="rId3" cstate="print"/>
          <a:srcRect/>
          <a:stretch>
            <a:fillRect/>
          </a:stretch>
        </p:blipFill>
        <p:spPr bwMode="auto">
          <a:xfrm>
            <a:off x="7962900" y="5676900"/>
            <a:ext cx="1181100" cy="118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74" name="Object 2"/>
          <p:cNvGraphicFramePr>
            <a:graphicFrameLocks noChangeAspect="1"/>
          </p:cNvGraphicFramePr>
          <p:nvPr/>
        </p:nvGraphicFramePr>
        <p:xfrm>
          <a:off x="609600" y="533400"/>
          <a:ext cx="7848600" cy="5099050"/>
        </p:xfrm>
        <a:graphic>
          <a:graphicData uri="http://schemas.openxmlformats.org/presentationml/2006/ole">
            <p:oleObj spid="_x0000_s330754" name="Worksheet" r:id="rId3" imgW="5040360" imgH="3282840" progId="Excel.Sheet.8">
              <p:embed/>
            </p:oleObj>
          </a:graphicData>
        </a:graphic>
      </p:graphicFrame>
      <p:pic>
        <p:nvPicPr>
          <p:cNvPr id="131075" name="Picture 3" descr="air"/>
          <p:cNvPicPr>
            <a:picLocks noChangeAspect="1" noChangeArrowheads="1"/>
          </p:cNvPicPr>
          <p:nvPr/>
        </p:nvPicPr>
        <p:blipFill>
          <a:blip r:embed="rId4" cstate="print"/>
          <a:srcRect/>
          <a:stretch>
            <a:fillRect/>
          </a:stretch>
        </p:blipFill>
        <p:spPr bwMode="auto">
          <a:xfrm>
            <a:off x="7962900" y="5676900"/>
            <a:ext cx="1181100" cy="118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1371600" y="1295400"/>
            <a:ext cx="7086600" cy="838200"/>
          </a:xfrm>
        </p:spPr>
        <p:txBody>
          <a:bodyPr/>
          <a:lstStyle/>
          <a:p>
            <a:r>
              <a:rPr lang="en-US" dirty="0"/>
              <a:t>Innovation and Design Process: </a:t>
            </a:r>
            <a:r>
              <a:rPr lang="en-US" sz="2000" dirty="0"/>
              <a:t>7% : 5/70 points</a:t>
            </a:r>
          </a:p>
        </p:txBody>
      </p:sp>
      <p:sp>
        <p:nvSpPr>
          <p:cNvPr id="135171" name="Rectangle 3"/>
          <p:cNvSpPr>
            <a:spLocks noGrp="1" noChangeArrowheads="1"/>
          </p:cNvSpPr>
          <p:nvPr>
            <p:ph type="body" sz="half" idx="1"/>
          </p:nvPr>
        </p:nvSpPr>
        <p:spPr>
          <a:xfrm>
            <a:off x="1371600" y="2286000"/>
            <a:ext cx="6858000" cy="4572000"/>
          </a:xfrm>
        </p:spPr>
        <p:txBody>
          <a:bodyPr/>
          <a:lstStyle/>
          <a:p>
            <a:pPr>
              <a:buFontTx/>
              <a:buNone/>
            </a:pPr>
            <a:r>
              <a:rPr lang="en-US" sz="2400" dirty="0"/>
              <a:t>	allows a building to obtain as many as four design innovation points, as well as one additional point for including a LEED accredited professional in the design process. The design innovation points may be awarded for achievements such as lifecycle analysis, community development or education of occupants. Substantially exceeding one of the earlier credits, may also merit an innovation point.</a:t>
            </a:r>
          </a:p>
        </p:txBody>
      </p:sp>
      <p:pic>
        <p:nvPicPr>
          <p:cNvPr id="135172" name="Picture 4" descr="header_leed"/>
          <p:cNvPicPr>
            <a:picLocks noGrp="1" noChangeAspect="1" noChangeArrowheads="1"/>
          </p:cNvPicPr>
          <p:nvPr>
            <p:ph sz="half" idx="2"/>
          </p:nvPr>
        </p:nvPicPr>
        <p:blipFill>
          <a:blip r:embed="rId2" cstate="print"/>
          <a:srcRect/>
          <a:stretch>
            <a:fillRect/>
          </a:stretch>
        </p:blipFill>
        <p:spPr>
          <a:xfrm>
            <a:off x="0" y="76200"/>
            <a:ext cx="9144000" cy="919163"/>
          </a:xfrm>
          <a:noFill/>
        </p:spPr>
      </p:pic>
      <p:pic>
        <p:nvPicPr>
          <p:cNvPr id="135173" name="Picture 6" descr="images"/>
          <p:cNvPicPr>
            <a:picLocks noChangeAspect="1" noChangeArrowheads="1"/>
          </p:cNvPicPr>
          <p:nvPr/>
        </p:nvPicPr>
        <p:blipFill>
          <a:blip r:embed="rId3" cstate="print"/>
          <a:srcRect/>
          <a:stretch>
            <a:fillRect/>
          </a:stretch>
        </p:blipFill>
        <p:spPr bwMode="auto">
          <a:xfrm>
            <a:off x="7981950" y="5734050"/>
            <a:ext cx="1162050"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4" name="Object 2"/>
          <p:cNvGraphicFramePr>
            <a:graphicFrameLocks noChangeAspect="1"/>
          </p:cNvGraphicFramePr>
          <p:nvPr/>
        </p:nvGraphicFramePr>
        <p:xfrm>
          <a:off x="381000" y="1524000"/>
          <a:ext cx="8320088" cy="2178050"/>
        </p:xfrm>
        <a:graphic>
          <a:graphicData uri="http://schemas.openxmlformats.org/presentationml/2006/ole">
            <p:oleObj spid="_x0000_s335874" name="Worksheet" r:id="rId3" imgW="5040360" imgH="1322640" progId="Excel.Sheet.8">
              <p:embed/>
            </p:oleObj>
          </a:graphicData>
        </a:graphic>
      </p:graphicFrame>
      <p:sp>
        <p:nvSpPr>
          <p:cNvPr id="136195" name="Text Box 3"/>
          <p:cNvSpPr txBox="1">
            <a:spLocks noChangeArrowheads="1"/>
          </p:cNvSpPr>
          <p:nvPr/>
        </p:nvSpPr>
        <p:spPr bwMode="auto">
          <a:xfrm>
            <a:off x="609600" y="4191000"/>
            <a:ext cx="7924800" cy="701675"/>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Arial Narrow" charset="0"/>
              </a:rPr>
              <a:t>This is likely the trickiest set of credits to get… and the ones that involve the greatest commitment of effort (aside from Credit 2 which is a no-brainer!)</a:t>
            </a:r>
          </a:p>
        </p:txBody>
      </p:sp>
      <p:pic>
        <p:nvPicPr>
          <p:cNvPr id="136196" name="Picture 4" descr="images"/>
          <p:cNvPicPr>
            <a:picLocks noChangeAspect="1" noChangeArrowheads="1"/>
          </p:cNvPicPr>
          <p:nvPr/>
        </p:nvPicPr>
        <p:blipFill>
          <a:blip r:embed="rId4" cstate="print"/>
          <a:srcRect/>
          <a:stretch>
            <a:fillRect/>
          </a:stretch>
        </p:blipFill>
        <p:spPr bwMode="auto">
          <a:xfrm>
            <a:off x="7981950" y="5734050"/>
            <a:ext cx="1162050"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ChangeArrowheads="1"/>
          </p:cNvSpPr>
          <p:nvPr/>
        </p:nvSpPr>
        <p:spPr bwMode="auto">
          <a:xfrm>
            <a:off x="1371600" y="533400"/>
            <a:ext cx="6781800" cy="838200"/>
          </a:xfrm>
          <a:prstGeom prst="rect">
            <a:avLst/>
          </a:prstGeom>
          <a:noFill/>
          <a:ln w="9525">
            <a:noFill/>
            <a:miter lim="800000"/>
            <a:headEnd/>
            <a:tailEnd/>
          </a:ln>
        </p:spPr>
        <p:txBody>
          <a:bodyPr anchor="ctr">
            <a:prstTxWarp prst="textNoShape">
              <a:avLst/>
            </a:prstTxWarp>
          </a:bodyPr>
          <a:lstStyle/>
          <a:p>
            <a:r>
              <a:rPr lang="en-US" sz="2800" dirty="0">
                <a:solidFill>
                  <a:schemeClr val="tx2"/>
                </a:solidFill>
                <a:latin typeface="Arial Narrow" charset="0"/>
              </a:rPr>
              <a:t>Innovation and Design </a:t>
            </a:r>
            <a:r>
              <a:rPr lang="en-US" sz="2800" dirty="0" smtClean="0">
                <a:solidFill>
                  <a:schemeClr val="tx2"/>
                </a:solidFill>
                <a:latin typeface="Arial Narrow" charset="0"/>
              </a:rPr>
              <a:t>Process</a:t>
            </a:r>
            <a:endParaRPr lang="en-US" sz="2000" dirty="0">
              <a:solidFill>
                <a:schemeClr val="tx2"/>
              </a:solidFill>
              <a:latin typeface="Arial Narrow" charset="0"/>
            </a:endParaRPr>
          </a:p>
        </p:txBody>
      </p:sp>
      <p:pic>
        <p:nvPicPr>
          <p:cNvPr id="137219" name="Picture 3" descr="keen winter mode"/>
          <p:cNvPicPr>
            <a:picLocks noChangeAspect="1" noChangeArrowheads="1"/>
          </p:cNvPicPr>
          <p:nvPr/>
        </p:nvPicPr>
        <p:blipFill>
          <a:blip r:embed="rId2" cstate="print"/>
          <a:srcRect/>
          <a:stretch>
            <a:fillRect/>
          </a:stretch>
        </p:blipFill>
        <p:spPr bwMode="auto">
          <a:xfrm>
            <a:off x="457200" y="1447800"/>
            <a:ext cx="5410200" cy="4159250"/>
          </a:xfrm>
          <a:prstGeom prst="rect">
            <a:avLst/>
          </a:prstGeom>
          <a:noFill/>
          <a:ln w="9525">
            <a:noFill/>
            <a:miter lim="800000"/>
            <a:headEnd/>
            <a:tailEnd/>
          </a:ln>
        </p:spPr>
      </p:pic>
      <p:sp>
        <p:nvSpPr>
          <p:cNvPr id="137220" name="Rectangle 4"/>
          <p:cNvSpPr>
            <a:spLocks noChangeArrowheads="1"/>
          </p:cNvSpPr>
          <p:nvPr/>
        </p:nvSpPr>
        <p:spPr bwMode="auto">
          <a:xfrm>
            <a:off x="5562600" y="1371600"/>
            <a:ext cx="3124200" cy="4191000"/>
          </a:xfrm>
          <a:prstGeom prst="rect">
            <a:avLst/>
          </a:prstGeom>
          <a:noFill/>
          <a:ln w="9525">
            <a:noFill/>
            <a:miter lim="800000"/>
            <a:headEnd/>
            <a:tailEnd/>
          </a:ln>
        </p:spPr>
        <p:txBody>
          <a:bodyPr>
            <a:prstTxWarp prst="textNoShape">
              <a:avLst/>
            </a:prstTxWarp>
          </a:bodyPr>
          <a:lstStyle/>
          <a:p>
            <a:pPr marL="342900" indent="-342900">
              <a:spcBef>
                <a:spcPct val="20000"/>
              </a:spcBef>
            </a:pPr>
            <a:r>
              <a:rPr lang="en-US" sz="2000">
                <a:latin typeface="Arial Narrow" charset="0"/>
              </a:rPr>
              <a:t>	York University Computer Science Building: A critical part of the success of this project was the involvement of the ENTIRE design team from the outset of the project. Working with the mechanical engineer allowed the Architects to lay out the building to properly zone the uses so to have heat generating process on the cool side of the building, etc.</a:t>
            </a:r>
          </a:p>
        </p:txBody>
      </p:sp>
      <p:pic>
        <p:nvPicPr>
          <p:cNvPr id="137221" name="Picture 5" descr="images"/>
          <p:cNvPicPr>
            <a:picLocks noChangeAspect="1" noChangeArrowheads="1"/>
          </p:cNvPicPr>
          <p:nvPr/>
        </p:nvPicPr>
        <p:blipFill>
          <a:blip r:embed="rId3" cstate="print"/>
          <a:srcRect/>
          <a:stretch>
            <a:fillRect/>
          </a:stretch>
        </p:blipFill>
        <p:spPr bwMode="auto">
          <a:xfrm>
            <a:off x="7981950" y="5734050"/>
            <a:ext cx="1162050"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3" descr="image spring-fall mode"/>
          <p:cNvPicPr>
            <a:picLocks noChangeAspect="1" noChangeArrowheads="1"/>
          </p:cNvPicPr>
          <p:nvPr/>
        </p:nvPicPr>
        <p:blipFill>
          <a:blip r:embed="rId2" cstate="print"/>
          <a:srcRect/>
          <a:stretch>
            <a:fillRect/>
          </a:stretch>
        </p:blipFill>
        <p:spPr bwMode="auto">
          <a:xfrm>
            <a:off x="762000" y="228600"/>
            <a:ext cx="7467600" cy="3273425"/>
          </a:xfrm>
          <a:prstGeom prst="rect">
            <a:avLst/>
          </a:prstGeom>
          <a:noFill/>
          <a:ln w="9525">
            <a:noFill/>
            <a:miter lim="800000"/>
            <a:headEnd/>
            <a:tailEnd/>
          </a:ln>
        </p:spPr>
      </p:pic>
      <p:pic>
        <p:nvPicPr>
          <p:cNvPr id="138243" name="Picture 4" descr="mag fall-spr vent"/>
          <p:cNvPicPr>
            <a:picLocks noChangeAspect="1" noChangeArrowheads="1"/>
          </p:cNvPicPr>
          <p:nvPr/>
        </p:nvPicPr>
        <p:blipFill>
          <a:blip r:embed="rId3" cstate="print"/>
          <a:srcRect/>
          <a:stretch>
            <a:fillRect/>
          </a:stretch>
        </p:blipFill>
        <p:spPr bwMode="auto">
          <a:xfrm>
            <a:off x="6477000" y="3505200"/>
            <a:ext cx="1774825" cy="2590800"/>
          </a:xfrm>
          <a:prstGeom prst="rect">
            <a:avLst/>
          </a:prstGeom>
          <a:noFill/>
          <a:ln w="9525">
            <a:noFill/>
            <a:miter lim="800000"/>
            <a:headEnd/>
            <a:tailEnd/>
          </a:ln>
        </p:spPr>
      </p:pic>
      <p:sp>
        <p:nvSpPr>
          <p:cNvPr id="138244" name="Rectangle 5"/>
          <p:cNvSpPr>
            <a:spLocks noChangeArrowheads="1"/>
          </p:cNvSpPr>
          <p:nvPr/>
        </p:nvSpPr>
        <p:spPr bwMode="auto">
          <a:xfrm>
            <a:off x="1371600" y="4343400"/>
            <a:ext cx="4800600" cy="1219200"/>
          </a:xfrm>
          <a:prstGeom prst="rect">
            <a:avLst/>
          </a:prstGeom>
          <a:noFill/>
          <a:ln w="9525">
            <a:noFill/>
            <a:miter lim="800000"/>
            <a:headEnd/>
            <a:tailEnd/>
          </a:ln>
        </p:spPr>
        <p:txBody>
          <a:bodyPr>
            <a:prstTxWarp prst="textNoShape">
              <a:avLst/>
            </a:prstTxWarp>
          </a:bodyPr>
          <a:lstStyle/>
          <a:p>
            <a:pPr marL="342900" indent="-342900">
              <a:spcBef>
                <a:spcPct val="20000"/>
              </a:spcBef>
            </a:pPr>
            <a:r>
              <a:rPr lang="en-US" sz="2000" dirty="0">
                <a:latin typeface="Arial Narrow" charset="0"/>
              </a:rPr>
              <a:t>	The realization of the shape of the building and the relationships between the spaces was not remarkably dissimilar from the early IDP sketches generated by the team.</a:t>
            </a:r>
          </a:p>
        </p:txBody>
      </p:sp>
      <p:pic>
        <p:nvPicPr>
          <p:cNvPr id="138245" name="Picture 6" descr="images"/>
          <p:cNvPicPr>
            <a:picLocks noChangeAspect="1" noChangeArrowheads="1"/>
          </p:cNvPicPr>
          <p:nvPr/>
        </p:nvPicPr>
        <p:blipFill>
          <a:blip r:embed="rId4" cstate="print"/>
          <a:srcRect/>
          <a:stretch>
            <a:fillRect/>
          </a:stretch>
        </p:blipFill>
        <p:spPr bwMode="auto">
          <a:xfrm>
            <a:off x="7981950" y="5734050"/>
            <a:ext cx="1162050"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447800" y="304800"/>
            <a:ext cx="7315200" cy="838200"/>
          </a:xfrm>
          <a:noFill/>
        </p:spPr>
        <p:txBody>
          <a:bodyPr/>
          <a:lstStyle/>
          <a:p>
            <a:r>
              <a:rPr lang="en-US" dirty="0"/>
              <a:t>LEED-NC</a:t>
            </a:r>
            <a:r>
              <a:rPr lang="en-US" baseline="30000" dirty="0">
                <a:ea typeface="Arial" charset="0"/>
                <a:cs typeface="Arial" charset="0"/>
              </a:rPr>
              <a:t>®</a:t>
            </a:r>
            <a:r>
              <a:rPr lang="en-US" dirty="0"/>
              <a:t> Certification Process</a:t>
            </a:r>
          </a:p>
        </p:txBody>
      </p:sp>
      <p:sp>
        <p:nvSpPr>
          <p:cNvPr id="139267" name="Rectangle 3"/>
          <p:cNvSpPr>
            <a:spLocks noGrp="1" noChangeArrowheads="1"/>
          </p:cNvSpPr>
          <p:nvPr>
            <p:ph type="body" idx="1"/>
          </p:nvPr>
        </p:nvSpPr>
        <p:spPr>
          <a:xfrm>
            <a:off x="1371600" y="1219200"/>
            <a:ext cx="6858000" cy="4876800"/>
          </a:xfrm>
          <a:noFill/>
        </p:spPr>
        <p:txBody>
          <a:bodyPr lIns="90488" tIns="44450" rIns="90488" bIns="44450"/>
          <a:lstStyle/>
          <a:p>
            <a:pPr marL="0" indent="0">
              <a:buFontTx/>
              <a:buNone/>
            </a:pPr>
            <a:r>
              <a:rPr lang="en-US" dirty="0"/>
              <a:t>A three step process:</a:t>
            </a:r>
            <a:endParaRPr lang="en-US" dirty="0">
              <a:solidFill>
                <a:srgbClr val="000099"/>
              </a:solidFill>
            </a:endParaRPr>
          </a:p>
          <a:p>
            <a:pPr lvl="1">
              <a:buFont typeface="Wingdings" charset="2"/>
              <a:buChar char="§"/>
            </a:pPr>
            <a:r>
              <a:rPr lang="en-US" dirty="0"/>
              <a:t>Step 1: Project Registration</a:t>
            </a:r>
          </a:p>
          <a:p>
            <a:pPr lvl="3">
              <a:buFont typeface="Wingdings" charset="2"/>
              <a:buChar char="§"/>
            </a:pPr>
            <a:r>
              <a:rPr lang="en-US" sz="2000" dirty="0">
                <a:ea typeface="ＭＳ Ｐゴシック" charset="-128"/>
              </a:rPr>
              <a:t>LEED Letter Templates, CIR access, and on-line project listing</a:t>
            </a:r>
          </a:p>
          <a:p>
            <a:pPr lvl="1">
              <a:buFont typeface="Wingdings" charset="2"/>
              <a:buChar char="§"/>
            </a:pPr>
            <a:r>
              <a:rPr lang="en-US" dirty="0"/>
              <a:t>Step 2: Technical Support</a:t>
            </a:r>
          </a:p>
          <a:p>
            <a:pPr lvl="3">
              <a:buFont typeface="Wingdings" charset="2"/>
              <a:buChar char="§"/>
            </a:pPr>
            <a:r>
              <a:rPr lang="en-US" sz="2000" dirty="0">
                <a:ea typeface="ＭＳ Ｐゴシック" charset="-128"/>
              </a:rPr>
              <a:t>Reference Package</a:t>
            </a:r>
          </a:p>
          <a:p>
            <a:pPr lvl="3">
              <a:buFont typeface="Wingdings" charset="2"/>
              <a:buChar char="§"/>
            </a:pPr>
            <a:r>
              <a:rPr lang="en-US" sz="2000" dirty="0">
                <a:ea typeface="ＭＳ Ｐゴシック" charset="-128"/>
              </a:rPr>
              <a:t>Credit Inquiries and Rulings (CIR)</a:t>
            </a:r>
          </a:p>
          <a:p>
            <a:pPr lvl="1">
              <a:buFont typeface="Wingdings" charset="2"/>
              <a:buChar char="§"/>
            </a:pPr>
            <a:r>
              <a:rPr lang="en-US" dirty="0"/>
              <a:t>Step 3: Building Certification</a:t>
            </a:r>
            <a:endParaRPr lang="en-US" b="1" dirty="0"/>
          </a:p>
          <a:p>
            <a:pPr lvl="3">
              <a:buFont typeface="Wingdings" charset="2"/>
              <a:buChar char="§"/>
            </a:pPr>
            <a:r>
              <a:rPr lang="en-US" sz="2000" dirty="0">
                <a:ea typeface="ＭＳ Ｐゴシック" charset="-128"/>
              </a:rPr>
              <a:t>Upon documentation submittal and USGBC review</a:t>
            </a:r>
          </a:p>
        </p:txBody>
      </p:sp>
      <p:pic>
        <p:nvPicPr>
          <p:cNvPr id="139268" name="Picture 4" descr="logo-lowres"/>
          <p:cNvPicPr>
            <a:picLocks noChangeAspect="1" noChangeArrowheads="1"/>
          </p:cNvPicPr>
          <p:nvPr/>
        </p:nvPicPr>
        <p:blipFill>
          <a:blip r:embed="rId3" cstate="print"/>
          <a:srcRect/>
          <a:stretch>
            <a:fillRect/>
          </a:stretch>
        </p:blipFill>
        <p:spPr bwMode="auto">
          <a:xfrm>
            <a:off x="7945438" y="5638800"/>
            <a:ext cx="1198562" cy="1219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energychart"/>
          <p:cNvPicPr>
            <a:picLocks noChangeAspect="1" noChangeArrowheads="1"/>
          </p:cNvPicPr>
          <p:nvPr/>
        </p:nvPicPr>
        <p:blipFill>
          <a:blip r:embed="rId3" cstate="print"/>
          <a:srcRect/>
          <a:stretch>
            <a:fillRect/>
          </a:stretch>
        </p:blipFill>
        <p:spPr bwMode="auto">
          <a:xfrm>
            <a:off x="609600" y="228600"/>
            <a:ext cx="8305800" cy="5273675"/>
          </a:xfrm>
          <a:prstGeom prst="rect">
            <a:avLst/>
          </a:prstGeom>
          <a:noFill/>
          <a:ln w="9525">
            <a:noFill/>
            <a:miter lim="800000"/>
            <a:headEnd/>
            <a:tailEnd/>
          </a:ln>
        </p:spPr>
      </p:pic>
      <p:sp>
        <p:nvSpPr>
          <p:cNvPr id="167939" name="Text Box 3"/>
          <p:cNvSpPr txBox="1">
            <a:spLocks noChangeArrowheads="1"/>
          </p:cNvSpPr>
          <p:nvPr/>
        </p:nvSpPr>
        <p:spPr bwMode="auto">
          <a:xfrm>
            <a:off x="1371600" y="5715000"/>
            <a:ext cx="7239000" cy="641350"/>
          </a:xfrm>
          <a:prstGeom prst="rect">
            <a:avLst/>
          </a:prstGeom>
          <a:noFill/>
          <a:ln w="9525">
            <a:noFill/>
            <a:miter lim="800000"/>
            <a:headEnd/>
            <a:tailEnd/>
          </a:ln>
          <a:effectLst/>
        </p:spPr>
        <p:txBody>
          <a:bodyPr>
            <a:spAutoFit/>
          </a:bodyPr>
          <a:lstStyle/>
          <a:p>
            <a:pPr eaLnBrk="0" hangingPunct="0">
              <a:spcBef>
                <a:spcPct val="50000"/>
              </a:spcBef>
              <a:defRPr/>
            </a:pPr>
            <a:r>
              <a:rPr lang="en-US" sz="1800" dirty="0">
                <a:latin typeface="+mn-lt"/>
                <a:ea typeface="ヒラギノ角ゴ Pro W3" pitchFamily="-128" charset="-128"/>
                <a:cs typeface="+mn-cs"/>
              </a:rPr>
              <a:t>Comparisons are the key to understanding the relative effectiveness of certain design strategies.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idx="4294967295"/>
          </p:nvPr>
        </p:nvSpPr>
        <p:spPr>
          <a:xfrm>
            <a:off x="1371600" y="215900"/>
            <a:ext cx="6858000" cy="1143000"/>
          </a:xfrm>
        </p:spPr>
        <p:txBody>
          <a:bodyPr/>
          <a:lstStyle/>
          <a:p>
            <a:r>
              <a:rPr lang="en-US">
                <a:cs typeface="ヒラギノ角ゴ Pro W3" charset="-128"/>
              </a:rPr>
              <a:t>Why Was LEED</a:t>
            </a:r>
            <a:r>
              <a:rPr lang="en-US" sz="3200" baseline="30000">
                <a:ea typeface="Arial" charset="0"/>
                <a:cs typeface="Arial" charset="0"/>
              </a:rPr>
              <a:t>®</a:t>
            </a:r>
            <a:r>
              <a:rPr lang="en-US" baseline="30000">
                <a:cs typeface="ヒラギノ角ゴ Pro W3" charset="-128"/>
              </a:rPr>
              <a:t> </a:t>
            </a:r>
            <a:r>
              <a:rPr lang="en-US">
                <a:cs typeface="ヒラギノ角ゴ Pro W3" charset="-128"/>
              </a:rPr>
              <a:t>Created?</a:t>
            </a:r>
          </a:p>
        </p:txBody>
      </p:sp>
      <p:sp>
        <p:nvSpPr>
          <p:cNvPr id="159747" name="Rectangle 3"/>
          <p:cNvSpPr>
            <a:spLocks noChangeArrowheads="1"/>
          </p:cNvSpPr>
          <p:nvPr/>
        </p:nvSpPr>
        <p:spPr bwMode="auto">
          <a:xfrm>
            <a:off x="1371600" y="1371600"/>
            <a:ext cx="6781800" cy="4267200"/>
          </a:xfrm>
          <a:prstGeom prst="rect">
            <a:avLst/>
          </a:prstGeom>
          <a:noFill/>
          <a:ln w="9525">
            <a:noFill/>
            <a:miter lim="800000"/>
            <a:headEnd/>
            <a:tailEnd/>
          </a:ln>
        </p:spPr>
        <p:txBody>
          <a:bodyPr>
            <a:prstTxWarp prst="textNoShape">
              <a:avLst/>
            </a:prstTxWarp>
          </a:bodyPr>
          <a:lstStyle/>
          <a:p>
            <a:pPr marL="342900" indent="-342900" eaLnBrk="0" hangingPunct="0">
              <a:spcBef>
                <a:spcPct val="20000"/>
              </a:spcBef>
              <a:buClr>
                <a:srgbClr val="7C9E85"/>
              </a:buClr>
              <a:buFont typeface="Wingdings" charset="2"/>
              <a:buChar char="§"/>
            </a:pPr>
            <a:r>
              <a:rPr lang="en-US" sz="2000">
                <a:ea typeface="ヒラギノ角ゴ Pro W3" charset="-128"/>
                <a:cs typeface="ヒラギノ角ゴ Pro W3" charset="-128"/>
              </a:rPr>
              <a:t>Facilitate positive results for the environment, occupant health and financial return</a:t>
            </a:r>
          </a:p>
          <a:p>
            <a:pPr marL="342900" indent="-342900" eaLnBrk="0" hangingPunct="0">
              <a:spcBef>
                <a:spcPct val="20000"/>
              </a:spcBef>
              <a:buClr>
                <a:srgbClr val="7C9E85"/>
              </a:buClr>
              <a:buFont typeface="Wingdings" charset="2"/>
              <a:buChar char="§"/>
            </a:pPr>
            <a:r>
              <a:rPr lang="en-US" sz="2000">
                <a:ea typeface="ヒラギノ角ゴ Pro W3" charset="-128"/>
                <a:cs typeface="ヒラギノ角ゴ Pro W3" charset="-128"/>
              </a:rPr>
              <a:t>Define “green” by providing a standard for measurement</a:t>
            </a:r>
          </a:p>
          <a:p>
            <a:pPr marL="342900" indent="-342900" eaLnBrk="0" hangingPunct="0">
              <a:spcBef>
                <a:spcPct val="20000"/>
              </a:spcBef>
              <a:buClr>
                <a:srgbClr val="7C9E85"/>
              </a:buClr>
              <a:buFont typeface="Wingdings" charset="2"/>
              <a:buChar char="§"/>
            </a:pPr>
            <a:r>
              <a:rPr lang="en-US" sz="2000">
                <a:ea typeface="ヒラギノ角ゴ Pro W3" charset="-128"/>
                <a:cs typeface="ヒラギノ角ゴ Pro W3" charset="-128"/>
              </a:rPr>
              <a:t>Prevent “greenwashing” (false or exaggerated claims)</a:t>
            </a:r>
          </a:p>
          <a:p>
            <a:pPr marL="342900" indent="-342900" eaLnBrk="0" hangingPunct="0">
              <a:spcBef>
                <a:spcPct val="20000"/>
              </a:spcBef>
              <a:buClr>
                <a:srgbClr val="7C9E85"/>
              </a:buClr>
              <a:buFont typeface="Wingdings" charset="2"/>
              <a:buChar char="§"/>
            </a:pPr>
            <a:r>
              <a:rPr lang="en-US" sz="2000">
                <a:ea typeface="ヒラギノ角ゴ Pro W3" charset="-128"/>
                <a:cs typeface="ヒラギノ角ゴ Pro W3" charset="-128"/>
              </a:rPr>
              <a:t>Promote whole-building, integrated design processes</a:t>
            </a:r>
          </a:p>
          <a:p>
            <a:pPr marL="342900" indent="-342900" eaLnBrk="0" hangingPunct="0">
              <a:spcBef>
                <a:spcPct val="20000"/>
              </a:spcBef>
              <a:buClr>
                <a:srgbClr val="7C9E85"/>
              </a:buClr>
              <a:buFont typeface="Wingdings" charset="2"/>
              <a:buChar char="§"/>
            </a:pPr>
            <a:endParaRPr lang="en-US" sz="2000">
              <a:ea typeface="ヒラギノ角ゴ Pro W3" charset="-128"/>
              <a:cs typeface="ヒラギノ角ゴ Pro W3" charset="-128"/>
            </a:endParaRPr>
          </a:p>
          <a:p>
            <a:pPr marL="742950" lvl="1" indent="-285750" eaLnBrk="0" hangingPunct="0">
              <a:buFont typeface="Wingdings" charset="2"/>
              <a:buChar char="§"/>
            </a:pPr>
            <a:r>
              <a:rPr lang="en-US" sz="2000">
                <a:ea typeface="ヒラギノ角ゴ Pro W3" charset="-128"/>
                <a:cs typeface="ヒラギノ角ゴ Pro W3" charset="-128"/>
              </a:rPr>
              <a:t>Use as a design guideline</a:t>
            </a:r>
          </a:p>
          <a:p>
            <a:pPr marL="742950" lvl="1" indent="-285750" eaLnBrk="0" hangingPunct="0">
              <a:buFont typeface="Wingdings" charset="2"/>
              <a:buChar char="§"/>
            </a:pPr>
            <a:r>
              <a:rPr lang="en-US" sz="2000">
                <a:ea typeface="ヒラギノ角ゴ Pro W3" charset="-128"/>
                <a:cs typeface="ヒラギノ角ゴ Pro W3" charset="-128"/>
              </a:rPr>
              <a:t>Recognize leaders</a:t>
            </a:r>
          </a:p>
          <a:p>
            <a:pPr marL="742950" lvl="1" indent="-285750" eaLnBrk="0" hangingPunct="0">
              <a:buFont typeface="Wingdings" charset="2"/>
              <a:buChar char="§"/>
            </a:pPr>
            <a:r>
              <a:rPr lang="en-US" sz="2000">
                <a:ea typeface="ヒラギノ角ゴ Pro W3" charset="-128"/>
                <a:cs typeface="ヒラギノ角ゴ Pro W3" charset="-128"/>
              </a:rPr>
              <a:t>Stimulate green competition</a:t>
            </a:r>
          </a:p>
          <a:p>
            <a:pPr marL="742950" lvl="1" indent="-285750" eaLnBrk="0" hangingPunct="0">
              <a:buFont typeface="Wingdings" charset="2"/>
              <a:buChar char="§"/>
            </a:pPr>
            <a:r>
              <a:rPr lang="en-US" sz="2000">
                <a:ea typeface="ヒラギノ角ゴ Pro W3" charset="-128"/>
                <a:cs typeface="ヒラギノ角ゴ Pro W3" charset="-128"/>
              </a:rPr>
              <a:t>Establish market value with recognizable national “brand” </a:t>
            </a:r>
          </a:p>
          <a:p>
            <a:pPr marL="742950" lvl="1" indent="-285750" eaLnBrk="0" hangingPunct="0">
              <a:buFont typeface="Wingdings" charset="2"/>
              <a:buChar char="§"/>
            </a:pPr>
            <a:r>
              <a:rPr lang="en-US" sz="2000">
                <a:ea typeface="ヒラギノ角ゴ Pro W3" charset="-128"/>
                <a:cs typeface="ヒラギノ角ゴ Pro W3" charset="-128"/>
              </a:rPr>
              <a:t>Raise consumer awareness </a:t>
            </a:r>
          </a:p>
          <a:p>
            <a:pPr marL="742950" lvl="1" indent="-285750" eaLnBrk="0" hangingPunct="0">
              <a:buFont typeface="Wingdings" charset="2"/>
              <a:buChar char="§"/>
            </a:pPr>
            <a:r>
              <a:rPr lang="en-US" sz="2000" u="sng">
                <a:solidFill>
                  <a:srgbClr val="33CC33"/>
                </a:solidFill>
                <a:ea typeface="ヒラギノ角ゴ Pro W3" charset="-128"/>
                <a:cs typeface="ヒラギノ角ゴ Pro W3" charset="-128"/>
              </a:rPr>
              <a:t>Transform the marketplace!</a:t>
            </a:r>
          </a:p>
          <a:p>
            <a:pPr marL="342900" indent="-342900" eaLnBrk="0" hangingPunct="0">
              <a:spcBef>
                <a:spcPct val="20000"/>
              </a:spcBef>
              <a:buClr>
                <a:srgbClr val="7C9E85"/>
              </a:buClr>
              <a:buFont typeface="Wingdings" charset="2"/>
              <a:buChar char="§"/>
            </a:pPr>
            <a:endParaRPr lang="en-US" sz="2000">
              <a:latin typeface="Arial Narrow" charset="0"/>
              <a:ea typeface="ヒラギノ角ゴ Pro W3" charset="-128"/>
              <a:cs typeface="ヒラギノ角ゴ Pro W3" charset="-128"/>
            </a:endParaRPr>
          </a:p>
          <a:p>
            <a:pPr marL="342900" indent="-342900" eaLnBrk="0" hangingPunct="0">
              <a:lnSpc>
                <a:spcPct val="90000"/>
              </a:lnSpc>
              <a:spcBef>
                <a:spcPct val="20000"/>
              </a:spcBef>
              <a:buClr>
                <a:srgbClr val="7C9E85"/>
              </a:buClr>
              <a:buFont typeface="Wingdings" charset="2"/>
              <a:buNone/>
            </a:pPr>
            <a:endParaRPr lang="en-US">
              <a:latin typeface="Arial Narrow" charset="0"/>
              <a:ea typeface="ヒラギノ角ゴ Pro W3" charset="-128"/>
              <a:cs typeface="ヒラギノ角ゴ Pro W3" charset="-128"/>
            </a:endParaRPr>
          </a:p>
          <a:p>
            <a:pPr marL="342900" indent="-342900" eaLnBrk="0" hangingPunct="0">
              <a:lnSpc>
                <a:spcPct val="90000"/>
              </a:lnSpc>
              <a:spcBef>
                <a:spcPct val="20000"/>
              </a:spcBef>
              <a:buClr>
                <a:srgbClr val="7C9E85"/>
              </a:buClr>
              <a:buFont typeface="Wingdings" charset="2"/>
              <a:buChar char="§"/>
            </a:pPr>
            <a:endParaRPr lang="en-US">
              <a:latin typeface="Arial Narrow" charset="0"/>
              <a:ea typeface="ヒラギノ角ゴ Pro W3" charset="-128"/>
              <a:cs typeface="ヒラギノ角ゴ Pro W3" charset="-128"/>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1794" name="Object 2"/>
          <p:cNvGraphicFramePr>
            <a:graphicFrameLocks noChangeAspect="1"/>
          </p:cNvGraphicFramePr>
          <p:nvPr/>
        </p:nvGraphicFramePr>
        <p:xfrm>
          <a:off x="1447800" y="152400"/>
          <a:ext cx="5334000" cy="3962400"/>
        </p:xfrm>
        <a:graphic>
          <a:graphicData uri="http://schemas.openxmlformats.org/presentationml/2006/ole">
            <p:oleObj spid="_x0000_s161794" name="Chart" r:id="rId4" imgW="5523840" imgH="3510000" progId="Excel.Sheet.8">
              <p:embed/>
            </p:oleObj>
          </a:graphicData>
        </a:graphic>
      </p:graphicFrame>
      <p:sp>
        <p:nvSpPr>
          <p:cNvPr id="161795" name="Content Placeholder 4"/>
          <p:cNvSpPr>
            <a:spLocks noGrp="1"/>
          </p:cNvSpPr>
          <p:nvPr>
            <p:ph idx="1"/>
          </p:nvPr>
        </p:nvSpPr>
        <p:spPr>
          <a:xfrm>
            <a:off x="1447800" y="4114800"/>
            <a:ext cx="7162800" cy="2438400"/>
          </a:xfrm>
        </p:spPr>
        <p:txBody>
          <a:bodyPr/>
          <a:lstStyle/>
          <a:p>
            <a:r>
              <a:rPr lang="en-US" sz="2000" dirty="0">
                <a:cs typeface="ヒラギノ角ゴ Pro W3" charset="-128"/>
              </a:rPr>
              <a:t>Buildings are accredited by the number of points gained: </a:t>
            </a:r>
            <a:br>
              <a:rPr lang="en-US" sz="2000" dirty="0">
                <a:cs typeface="ヒラギノ角ゴ Pro W3" charset="-128"/>
              </a:rPr>
            </a:br>
            <a:r>
              <a:rPr lang="en-US" sz="2000" dirty="0">
                <a:cs typeface="ヒラギノ角ゴ Pro W3" charset="-128"/>
              </a:rPr>
              <a:t>26 to 32 point is LEED certified; </a:t>
            </a:r>
            <a:br>
              <a:rPr lang="en-US" sz="2000" dirty="0">
                <a:cs typeface="ヒラギノ角ゴ Pro W3" charset="-128"/>
              </a:rPr>
            </a:br>
            <a:r>
              <a:rPr lang="en-US" sz="2000" dirty="0">
                <a:solidFill>
                  <a:srgbClr val="B2B2B2"/>
                </a:solidFill>
                <a:cs typeface="ヒラギノ角ゴ Pro W3" charset="-128"/>
              </a:rPr>
              <a:t>33 to 38 points is LEED Silver</a:t>
            </a:r>
            <a:r>
              <a:rPr lang="en-US" sz="2000" dirty="0">
                <a:cs typeface="ヒラギノ角ゴ Pro W3" charset="-128"/>
              </a:rPr>
              <a:t>; </a:t>
            </a:r>
            <a:br>
              <a:rPr lang="en-US" sz="2000" dirty="0">
                <a:cs typeface="ヒラギノ角ゴ Pro W3" charset="-128"/>
              </a:rPr>
            </a:br>
            <a:r>
              <a:rPr lang="en-US" sz="2000" dirty="0">
                <a:solidFill>
                  <a:srgbClr val="FFCC00"/>
                </a:solidFill>
                <a:cs typeface="ヒラギノ角ゴ Pro W3" charset="-128"/>
              </a:rPr>
              <a:t>39 to 51 is LEED Gold</a:t>
            </a:r>
            <a:r>
              <a:rPr lang="en-US" sz="2000" dirty="0">
                <a:cs typeface="ヒラギノ角ゴ Pro W3" charset="-128"/>
              </a:rPr>
              <a:t>, and; </a:t>
            </a:r>
            <a:br>
              <a:rPr lang="en-US" sz="2000" dirty="0">
                <a:cs typeface="ヒラギノ角ゴ Pro W3" charset="-128"/>
              </a:rPr>
            </a:br>
            <a:r>
              <a:rPr lang="en-US" sz="2000" dirty="0">
                <a:solidFill>
                  <a:srgbClr val="00B0F0"/>
                </a:solidFill>
                <a:cs typeface="ヒラギノ角ゴ Pro W3" charset="-128"/>
              </a:rPr>
              <a:t>LEED Platinum is awarded to projects with 52 or more points</a:t>
            </a:r>
            <a:r>
              <a:rPr lang="en-US" sz="2000" dirty="0">
                <a:cs typeface="ヒラギノ角ゴ Pro W3" charset="-128"/>
              </a:rPr>
              <a:t>. </a:t>
            </a:r>
            <a:endParaRPr lang="en-CA" sz="2000" dirty="0">
              <a:cs typeface="ヒラギノ角ゴ Pro W3" charset="-128"/>
            </a:endParaRPr>
          </a:p>
        </p:txBody>
      </p:sp>
      <p:pic>
        <p:nvPicPr>
          <p:cNvPr id="161796" name="Picture 4" descr="leedaward"/>
          <p:cNvPicPr>
            <a:picLocks noChangeAspect="1" noChangeArrowheads="1"/>
          </p:cNvPicPr>
          <p:nvPr/>
        </p:nvPicPr>
        <p:blipFill>
          <a:blip r:embed="rId5" cstate="print"/>
          <a:srcRect/>
          <a:stretch>
            <a:fillRect/>
          </a:stretch>
        </p:blipFill>
        <p:spPr bwMode="auto">
          <a:xfrm>
            <a:off x="6934200" y="228600"/>
            <a:ext cx="16002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r>
              <a:rPr lang="en-US">
                <a:solidFill>
                  <a:schemeClr val="bg2"/>
                </a:solidFill>
                <a:cs typeface="ヒラギノ角ゴ Pro W3" charset="-128"/>
              </a:rPr>
              <a:t>Comparing Carbon Neutral to LEED</a:t>
            </a:r>
            <a:r>
              <a:rPr lang="en-US" baseline="30000">
                <a:solidFill>
                  <a:schemeClr val="bg2"/>
                </a:solidFill>
                <a:cs typeface="ヒラギノ角ゴ Pro W3" charset="-128"/>
              </a:rPr>
              <a:t>TM</a:t>
            </a:r>
          </a:p>
        </p:txBody>
      </p:sp>
      <p:sp>
        <p:nvSpPr>
          <p:cNvPr id="163843" name="Rectangle 3"/>
          <p:cNvSpPr>
            <a:spLocks noGrp="1" noChangeArrowheads="1"/>
          </p:cNvSpPr>
          <p:nvPr>
            <p:ph idx="1"/>
          </p:nvPr>
        </p:nvSpPr>
        <p:spPr>
          <a:xfrm>
            <a:off x="1295400" y="1066800"/>
            <a:ext cx="7162800" cy="5334000"/>
          </a:xfrm>
        </p:spPr>
        <p:txBody>
          <a:bodyPr/>
          <a:lstStyle/>
          <a:p>
            <a:pPr marL="0" indent="0" eaLnBrk="1" hangingPunct="1">
              <a:buFontTx/>
              <a:buChar char="•"/>
            </a:pPr>
            <a:r>
              <a:rPr lang="en-US" sz="2000">
                <a:cs typeface="ヒラギノ角ゴ Pro W3" charset="-128"/>
              </a:rPr>
              <a:t>  LEED</a:t>
            </a:r>
            <a:r>
              <a:rPr lang="en-US" sz="2000" baseline="30000">
                <a:cs typeface="ヒラギノ角ゴ Pro W3" charset="-128"/>
              </a:rPr>
              <a:t>TM</a:t>
            </a:r>
            <a:r>
              <a:rPr lang="en-US" sz="2000">
                <a:cs typeface="ヒラギノ角ゴ Pro W3" charset="-128"/>
              </a:rPr>
              <a:t> is a </a:t>
            </a:r>
            <a:r>
              <a:rPr lang="en-US" sz="2000" i="1">
                <a:cs typeface="ヒラギノ角ゴ Pro W3" charset="-128"/>
              </a:rPr>
              <a:t>holistic assessment tool</a:t>
            </a:r>
            <a:r>
              <a:rPr lang="en-US" sz="2000">
                <a:cs typeface="ヒラギノ角ゴ Pro W3" charset="-128"/>
              </a:rPr>
              <a:t> that looks at the overall sustainable nature of buildings within a prescribed rating system </a:t>
            </a:r>
            <a:r>
              <a:rPr lang="en-US" sz="2000" i="1">
                <a:cs typeface="ヒラギノ角ゴ Pro W3" charset="-128"/>
              </a:rPr>
              <a:t>to provide a basis for comparison – </a:t>
            </a:r>
            <a:r>
              <a:rPr lang="en-US" sz="2000">
                <a:cs typeface="ヒラギノ角ゴ Pro W3" charset="-128"/>
              </a:rPr>
              <a:t>with the hopes of changing the market</a:t>
            </a:r>
            <a:br>
              <a:rPr lang="en-US" sz="2000">
                <a:cs typeface="ヒラギノ角ゴ Pro W3" charset="-128"/>
              </a:rPr>
            </a:br>
            <a:endParaRPr lang="en-US" sz="2000">
              <a:cs typeface="ヒラギノ角ゴ Pro W3" charset="-128"/>
            </a:endParaRPr>
          </a:p>
          <a:p>
            <a:pPr marL="0" indent="0" eaLnBrk="1" hangingPunct="1">
              <a:buFontTx/>
              <a:buChar char="•"/>
            </a:pPr>
            <a:r>
              <a:rPr lang="en-US" sz="2000">
                <a:cs typeface="ヒラギノ角ゴ Pro W3" charset="-128"/>
              </a:rPr>
              <a:t>  Projects are ranked from Certified to Platinum on the basis of credits achieved in the areas of Sustainable Sites, Energy Efficiency, Materials and Resources, Water Efficiency, Indoor Environmental Quality and Innovation in Design Process</a:t>
            </a:r>
            <a:br>
              <a:rPr lang="en-US" sz="2000">
                <a:cs typeface="ヒラギノ角ゴ Pro W3" charset="-128"/>
              </a:rPr>
            </a:br>
            <a:endParaRPr lang="en-US" sz="2000">
              <a:cs typeface="ヒラギノ角ゴ Pro W3" charset="-128"/>
            </a:endParaRPr>
          </a:p>
          <a:p>
            <a:pPr marL="0" indent="0" eaLnBrk="1" hangingPunct="1">
              <a:buFontTx/>
              <a:buChar char="•"/>
            </a:pPr>
            <a:r>
              <a:rPr lang="en-US" sz="2000">
                <a:cs typeface="ヒラギノ角ゴ Pro W3" charset="-128"/>
              </a:rPr>
              <a:t>  LEED</a:t>
            </a:r>
            <a:r>
              <a:rPr lang="en-US" sz="2000" baseline="30000">
                <a:cs typeface="ヒラギノ角ゴ Pro W3" charset="-128"/>
              </a:rPr>
              <a:t>TM</a:t>
            </a:r>
            <a:r>
              <a:rPr lang="en-US" sz="2000">
                <a:cs typeface="ヒラギノ角ゴ Pro W3" charset="-128"/>
              </a:rPr>
              <a:t> </a:t>
            </a:r>
            <a:r>
              <a:rPr lang="en-US" sz="2000" i="1">
                <a:cs typeface="ヒラギノ角ゴ Pro W3" charset="-128"/>
              </a:rPr>
              <a:t>does not presently assess the Carbon value of a building, its materials, use of energy or operation</a:t>
            </a:r>
            <a:br>
              <a:rPr lang="en-US" sz="2000" i="1">
                <a:cs typeface="ヒラギノ角ゴ Pro W3" charset="-128"/>
              </a:rPr>
            </a:br>
            <a:endParaRPr lang="en-US" sz="2000" i="1">
              <a:cs typeface="ヒラギノ角ゴ Pro W3" charset="-128"/>
            </a:endParaRPr>
          </a:p>
          <a:p>
            <a:pPr marL="0" indent="0" eaLnBrk="1" hangingPunct="1">
              <a:buFontTx/>
              <a:buChar char="•"/>
            </a:pPr>
            <a:r>
              <a:rPr lang="en-US" sz="2000">
                <a:cs typeface="ヒラギノ角ゴ Pro W3" charset="-128"/>
              </a:rPr>
              <a:t>  A high LEED</a:t>
            </a:r>
            <a:r>
              <a:rPr lang="en-US" sz="2000" baseline="30000">
                <a:cs typeface="ヒラギノ角ゴ Pro W3" charset="-128"/>
              </a:rPr>
              <a:t>TM</a:t>
            </a:r>
            <a:r>
              <a:rPr lang="en-US" sz="2000">
                <a:cs typeface="ヒラギノ角ゴ Pro W3" charset="-128"/>
              </a:rPr>
              <a:t> rating can be used as the basis for considering </a:t>
            </a:r>
            <a:r>
              <a:rPr lang="en-US" sz="2000" i="1" u="sng">
                <a:cs typeface="ヒラギノ角ゴ Pro W3" charset="-128"/>
              </a:rPr>
              <a:t>extending performance to Zero Carbon.</a:t>
            </a:r>
          </a:p>
          <a:p>
            <a:pPr marL="0" indent="0" eaLnBrk="1" hangingPunct="1">
              <a:buFontTx/>
              <a:buChar char="•"/>
            </a:pPr>
            <a:endParaRPr lang="en-US" sz="2000" i="1">
              <a:cs typeface="ヒラギノ角ゴ Pro W3"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p:nvPr>
        </p:nvSpPr>
        <p:spPr/>
        <p:txBody>
          <a:bodyPr/>
          <a:lstStyle/>
          <a:p>
            <a:r>
              <a:rPr lang="en-CA">
                <a:cs typeface="ヒラギノ角ゴ Pro W3" charset="-128"/>
              </a:rPr>
              <a:t>LEED does not go far enough!</a:t>
            </a:r>
          </a:p>
        </p:txBody>
      </p:sp>
      <p:sp>
        <p:nvSpPr>
          <p:cNvPr id="165891" name="Content Placeholder 2"/>
          <p:cNvSpPr>
            <a:spLocks noGrp="1"/>
          </p:cNvSpPr>
          <p:nvPr>
            <p:ph idx="1"/>
          </p:nvPr>
        </p:nvSpPr>
        <p:spPr/>
        <p:txBody>
          <a:bodyPr/>
          <a:lstStyle/>
          <a:p>
            <a:r>
              <a:rPr lang="en-CA">
                <a:cs typeface="ヒラギノ角ゴ Pro W3" charset="-128"/>
              </a:rPr>
              <a:t>LEED is a good start for holistic sustainable design</a:t>
            </a:r>
          </a:p>
          <a:p>
            <a:r>
              <a:rPr lang="en-CA">
                <a:cs typeface="ヒラギノ角ゴ Pro W3" charset="-128"/>
              </a:rPr>
              <a:t>It is encouraging owners and developers to create better buildings</a:t>
            </a:r>
          </a:p>
          <a:p>
            <a:r>
              <a:rPr lang="en-CA">
                <a:cs typeface="ヒラギノ角ゴ Pro W3" charset="-128"/>
              </a:rPr>
              <a:t>BUT you can get a GOLD plaque and still have a building that is high in CARBON and uses a lot of energy</a:t>
            </a:r>
          </a:p>
          <a:p>
            <a:endParaRPr lang="en-CA">
              <a:cs typeface="ヒラギノ角ゴ Pro W3" charset="-128"/>
            </a:endParaRPr>
          </a:p>
          <a:p>
            <a:r>
              <a:rPr lang="en-CA">
                <a:cs typeface="ヒラギノ角ゴ Pro W3" charset="-128"/>
              </a:rPr>
              <a:t>We need to go for certain points to begin to look for Carbon Neutral Design!</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p:txBody>
          <a:bodyPr/>
          <a:lstStyle/>
          <a:p>
            <a:pPr eaLnBrk="1" hangingPunct="1"/>
            <a:endParaRPr lang="en-US">
              <a:cs typeface="ヒラギノ角ゴ Pro W3" charset="-128"/>
            </a:endParaRPr>
          </a:p>
        </p:txBody>
      </p:sp>
      <p:pic>
        <p:nvPicPr>
          <p:cNvPr id="167939" name="Content Placeholder 4" descr="leed-ea.jpg"/>
          <p:cNvPicPr>
            <a:picLocks noGrp="1" noChangeAspect="1"/>
          </p:cNvPicPr>
          <p:nvPr>
            <p:ph idx="1"/>
          </p:nvPr>
        </p:nvPicPr>
        <p:blipFill>
          <a:blip r:embed="rId3" cstate="print"/>
          <a:srcRect/>
          <a:stretch>
            <a:fillRect/>
          </a:stretch>
        </p:blipFill>
        <p:spPr>
          <a:xfrm>
            <a:off x="3700463" y="3762375"/>
            <a:ext cx="5062537" cy="2790825"/>
          </a:xfrm>
        </p:spPr>
      </p:pic>
      <p:pic>
        <p:nvPicPr>
          <p:cNvPr id="167940" name="Picture 3" descr="leed_pie.jpg"/>
          <p:cNvPicPr>
            <a:picLocks noChangeAspect="1"/>
          </p:cNvPicPr>
          <p:nvPr/>
        </p:nvPicPr>
        <p:blipFill>
          <a:blip r:embed="rId4" cstate="print"/>
          <a:srcRect/>
          <a:stretch>
            <a:fillRect/>
          </a:stretch>
        </p:blipFill>
        <p:spPr bwMode="auto">
          <a:xfrm>
            <a:off x="1295400" y="381000"/>
            <a:ext cx="4178300" cy="3255963"/>
          </a:xfrm>
          <a:prstGeom prst="rect">
            <a:avLst/>
          </a:prstGeom>
          <a:noFill/>
          <a:ln w="9525">
            <a:noFill/>
            <a:miter lim="800000"/>
            <a:headEnd/>
            <a:tailEnd/>
          </a:ln>
        </p:spPr>
      </p:pic>
      <p:sp>
        <p:nvSpPr>
          <p:cNvPr id="167941" name="TextBox 5"/>
          <p:cNvSpPr txBox="1">
            <a:spLocks noChangeArrowheads="1"/>
          </p:cNvSpPr>
          <p:nvPr/>
        </p:nvSpPr>
        <p:spPr bwMode="auto">
          <a:xfrm>
            <a:off x="5486400" y="533400"/>
            <a:ext cx="3657600" cy="2862263"/>
          </a:xfrm>
          <a:prstGeom prst="rect">
            <a:avLst/>
          </a:prstGeom>
          <a:noFill/>
          <a:ln w="9525">
            <a:noFill/>
            <a:miter lim="800000"/>
            <a:headEnd/>
            <a:tailEnd/>
          </a:ln>
        </p:spPr>
        <p:txBody>
          <a:bodyPr>
            <a:prstTxWarp prst="textNoShape">
              <a:avLst/>
            </a:prstTxWarp>
            <a:spAutoFit/>
          </a:bodyPr>
          <a:lstStyle/>
          <a:p>
            <a:pPr>
              <a:buClr>
                <a:srgbClr val="00B050"/>
              </a:buClr>
              <a:buFont typeface="Arial" charset="0"/>
              <a:buChar char="•"/>
            </a:pPr>
            <a:r>
              <a:rPr lang="en-US" sz="2000">
                <a:ea typeface="ヒラギノ角ゴ Pro W3" charset="-128"/>
                <a:cs typeface="ヒラギノ角ゴ Pro W3" charset="-128"/>
              </a:rPr>
              <a:t> Only 25% of the LEED credits are devoted to energy. </a:t>
            </a:r>
          </a:p>
          <a:p>
            <a:pPr>
              <a:buClr>
                <a:srgbClr val="00B050"/>
              </a:buClr>
              <a:buFont typeface="Arial" charset="0"/>
              <a:buChar char="•"/>
            </a:pPr>
            <a:r>
              <a:rPr lang="en-US" sz="2000">
                <a:ea typeface="ヒラギノ角ゴ Pro W3" charset="-128"/>
                <a:cs typeface="ヒラギノ角ゴ Pro W3" charset="-128"/>
              </a:rPr>
              <a:t> Of those, 10/70 are for optimization.</a:t>
            </a:r>
          </a:p>
          <a:p>
            <a:pPr>
              <a:buClr>
                <a:srgbClr val="00B050"/>
              </a:buClr>
              <a:buFont typeface="Arial" charset="0"/>
              <a:buChar char="•"/>
            </a:pPr>
            <a:r>
              <a:rPr lang="en-US" sz="2000">
                <a:ea typeface="ヒラギノ角ゴ Pro W3" charset="-128"/>
                <a:cs typeface="ヒラギノ角ゴ Pro W3" charset="-128"/>
              </a:rPr>
              <a:t> Maximum reduction is 60%.</a:t>
            </a:r>
          </a:p>
          <a:p>
            <a:pPr>
              <a:buClr>
                <a:srgbClr val="00B050"/>
              </a:buClr>
            </a:pPr>
            <a:endParaRPr lang="en-US" sz="2000">
              <a:ea typeface="ヒラギノ角ゴ Pro W3" charset="-128"/>
              <a:cs typeface="ヒラギノ角ゴ Pro W3" charset="-128"/>
            </a:endParaRPr>
          </a:p>
          <a:p>
            <a:pPr>
              <a:buClr>
                <a:srgbClr val="00B050"/>
              </a:buClr>
              <a:buFont typeface="Arial" charset="0"/>
              <a:buChar char="•"/>
            </a:pPr>
            <a:r>
              <a:rPr lang="en-US" sz="2000">
                <a:ea typeface="ヒラギノ角ゴ Pro W3" charset="-128"/>
                <a:cs typeface="ヒラギノ角ゴ Pro W3" charset="-128"/>
              </a:rPr>
              <a:t> </a:t>
            </a:r>
            <a:r>
              <a:rPr lang="en-US" sz="2000">
                <a:solidFill>
                  <a:srgbClr val="FF0000"/>
                </a:solidFill>
                <a:ea typeface="ヒラギノ角ゴ Pro W3" charset="-128"/>
                <a:cs typeface="ヒラギノ角ゴ Pro W3" charset="-128"/>
              </a:rPr>
              <a:t>Most LEED buildings earn less than 5 of these credits…..</a:t>
            </a:r>
          </a:p>
          <a:p>
            <a:pPr>
              <a:buClr>
                <a:srgbClr val="00B050"/>
              </a:buClr>
              <a:buFont typeface="Arial" charset="0"/>
              <a:buChar char="•"/>
            </a:pPr>
            <a:endParaRPr lang="en-US" sz="2000">
              <a:ea typeface="ヒラギノ角ゴ Pro W3" charset="-128"/>
              <a:cs typeface="ヒラギノ角ゴ Pro W3" charset="-128"/>
            </a:endParaRPr>
          </a:p>
        </p:txBody>
      </p:sp>
      <p:sp>
        <p:nvSpPr>
          <p:cNvPr id="167942" name="TextBox 6"/>
          <p:cNvSpPr txBox="1">
            <a:spLocks noChangeArrowheads="1"/>
          </p:cNvSpPr>
          <p:nvPr/>
        </p:nvSpPr>
        <p:spPr bwMode="auto">
          <a:xfrm>
            <a:off x="1371600" y="3886200"/>
            <a:ext cx="2362200" cy="2308225"/>
          </a:xfrm>
          <a:prstGeom prst="rect">
            <a:avLst/>
          </a:prstGeom>
          <a:noFill/>
          <a:ln w="9525">
            <a:noFill/>
            <a:miter lim="800000"/>
            <a:headEnd/>
            <a:tailEnd/>
          </a:ln>
        </p:spPr>
        <p:txBody>
          <a:bodyPr>
            <a:prstTxWarp prst="textNoShape">
              <a:avLst/>
            </a:prstTxWarp>
            <a:spAutoFit/>
          </a:bodyPr>
          <a:lstStyle/>
          <a:p>
            <a:r>
              <a:rPr lang="en-US">
                <a:ea typeface="ヒラギノ角ゴ Pro W3" charset="-128"/>
                <a:cs typeface="ヒラギノ角ゴ Pro W3" charset="-128"/>
              </a:rPr>
              <a:t>And the first aim of Carbon Neutral Design is to achieve 100% reduction…</a:t>
            </a:r>
          </a:p>
        </p:txBody>
      </p:sp>
      <p:sp>
        <p:nvSpPr>
          <p:cNvPr id="167943" name="TextBox 6"/>
          <p:cNvSpPr txBox="1">
            <a:spLocks noChangeArrowheads="1"/>
          </p:cNvSpPr>
          <p:nvPr/>
        </p:nvSpPr>
        <p:spPr bwMode="auto">
          <a:xfrm>
            <a:off x="7010400" y="5791200"/>
            <a:ext cx="1981200" cy="646113"/>
          </a:xfrm>
          <a:prstGeom prst="rect">
            <a:avLst/>
          </a:prstGeom>
          <a:noFill/>
          <a:ln w="9525">
            <a:noFill/>
            <a:miter lim="800000"/>
            <a:headEnd/>
            <a:tailEnd/>
          </a:ln>
        </p:spPr>
        <p:txBody>
          <a:bodyPr>
            <a:prstTxWarp prst="textNoShape">
              <a:avLst/>
            </a:prstTxWarp>
            <a:spAutoFit/>
          </a:bodyPr>
          <a:lstStyle/>
          <a:p>
            <a:r>
              <a:rPr lang="en-US" sz="1200">
                <a:ea typeface="ヒラギノ角ゴ Pro W3" charset="-128"/>
                <a:cs typeface="ヒラギノ角ゴ Pro W3" charset="-128"/>
              </a:rPr>
              <a:t>Scorecard for National Works Yard in Vancouver, LEED</a:t>
            </a:r>
            <a:r>
              <a:rPr lang="en-US" sz="1200" baseline="30000">
                <a:ea typeface="ヒラギノ角ゴ Pro W3" charset="-128"/>
                <a:cs typeface="ヒラギノ角ゴ Pro W3" charset="-128"/>
              </a:rPr>
              <a:t>TM </a:t>
            </a:r>
            <a:r>
              <a:rPr lang="en-US" sz="1200">
                <a:ea typeface="ヒラギノ角ゴ Pro W3" charset="-128"/>
                <a:cs typeface="ヒラギノ角ゴ Pro W3" charset="-128"/>
              </a:rPr>
              <a:t>Gold</a:t>
            </a:r>
          </a:p>
        </p:txBody>
      </p:sp>
      <p:sp>
        <p:nvSpPr>
          <p:cNvPr id="167944" name="Oval 7"/>
          <p:cNvSpPr>
            <a:spLocks noChangeArrowheads="1"/>
          </p:cNvSpPr>
          <p:nvPr/>
        </p:nvSpPr>
        <p:spPr bwMode="auto">
          <a:xfrm>
            <a:off x="3505200" y="2438400"/>
            <a:ext cx="1219200" cy="1143000"/>
          </a:xfrm>
          <a:prstGeom prst="ellipse">
            <a:avLst/>
          </a:prstGeom>
          <a:noFill/>
          <a:ln w="38100">
            <a:solidFill>
              <a:srgbClr val="92D05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1371600" y="142875"/>
            <a:ext cx="7162800" cy="1371600"/>
          </a:xfrm>
        </p:spPr>
        <p:txBody>
          <a:bodyPr/>
          <a:lstStyle/>
          <a:p>
            <a:pPr eaLnBrk="1" hangingPunct="1"/>
            <a:r>
              <a:rPr lang="en-US" sz="3200">
                <a:ea typeface="MS PGothic" pitchFamily="34" charset="-128"/>
                <a:cs typeface="MS PGothic" pitchFamily="34" charset="-128"/>
              </a:rPr>
              <a:t>Aldo Leopold Legacy Center</a:t>
            </a:r>
            <a:br>
              <a:rPr lang="en-US" sz="3200">
                <a:ea typeface="MS PGothic" pitchFamily="34" charset="-128"/>
                <a:cs typeface="MS PGothic" pitchFamily="34" charset="-128"/>
              </a:rPr>
            </a:br>
            <a:r>
              <a:rPr lang="en-US" sz="3200">
                <a:ea typeface="MS PGothic" pitchFamily="34" charset="-128"/>
                <a:cs typeface="MS PGothic" pitchFamily="34" charset="-128"/>
              </a:rPr>
              <a:t>   Baraboo, Wisconsin</a:t>
            </a:r>
          </a:p>
        </p:txBody>
      </p:sp>
      <p:pic>
        <p:nvPicPr>
          <p:cNvPr id="169987" name="Picture 3" descr="DSC_9784.JPG"/>
          <p:cNvPicPr>
            <a:picLocks noChangeAspect="1"/>
          </p:cNvPicPr>
          <p:nvPr/>
        </p:nvPicPr>
        <p:blipFill>
          <a:blip r:embed="rId3" cstate="print"/>
          <a:srcRect/>
          <a:stretch>
            <a:fillRect/>
          </a:stretch>
        </p:blipFill>
        <p:spPr bwMode="auto">
          <a:xfrm>
            <a:off x="0" y="1357313"/>
            <a:ext cx="6242050" cy="4191000"/>
          </a:xfrm>
          <a:prstGeom prst="rect">
            <a:avLst/>
          </a:prstGeom>
          <a:noFill/>
          <a:ln w="9525">
            <a:noFill/>
            <a:miter lim="800000"/>
            <a:headEnd/>
            <a:tailEnd/>
          </a:ln>
        </p:spPr>
      </p:pic>
      <p:sp>
        <p:nvSpPr>
          <p:cNvPr id="169988" name="TextBox 4"/>
          <p:cNvSpPr txBox="1">
            <a:spLocks noChangeArrowheads="1"/>
          </p:cNvSpPr>
          <p:nvPr/>
        </p:nvSpPr>
        <p:spPr bwMode="auto">
          <a:xfrm>
            <a:off x="1447800" y="5638800"/>
            <a:ext cx="6781800" cy="584200"/>
          </a:xfrm>
          <a:prstGeom prst="rect">
            <a:avLst/>
          </a:prstGeom>
          <a:noFill/>
          <a:ln w="9525">
            <a:noFill/>
            <a:miter lim="800000"/>
            <a:headEnd/>
            <a:tailEnd/>
          </a:ln>
        </p:spPr>
        <p:txBody>
          <a:bodyPr>
            <a:prstTxWarp prst="textNoShape">
              <a:avLst/>
            </a:prstTxWarp>
            <a:spAutoFit/>
          </a:bodyPr>
          <a:lstStyle/>
          <a:p>
            <a:r>
              <a:rPr lang="en-US" sz="1600">
                <a:ea typeface="ヒラギノ角ゴ Pro W3" charset="-128"/>
                <a:cs typeface="ヒラギノ角ゴ Pro W3" charset="-128"/>
              </a:rPr>
              <a:t>The Kubala Washatko Architects</a:t>
            </a:r>
          </a:p>
          <a:p>
            <a:r>
              <a:rPr lang="en-US" sz="1600">
                <a:ea typeface="ヒラギノ角ゴ Pro W3" charset="-128"/>
                <a:cs typeface="ヒラギノ角ゴ Pro W3" charset="-128"/>
              </a:rPr>
              <a:t>LEED</a:t>
            </a:r>
            <a:r>
              <a:rPr lang="en-US" sz="1600" baseline="30000">
                <a:ea typeface="ヒラギノ角ゴ Pro W3" charset="-128"/>
                <a:cs typeface="ヒラギノ角ゴ Pro W3" charset="-128"/>
              </a:rPr>
              <a:t>TM</a:t>
            </a:r>
            <a:r>
              <a:rPr lang="en-US" sz="1600">
                <a:ea typeface="ヒラギノ角ゴ Pro W3" charset="-128"/>
                <a:cs typeface="ヒラギノ角ゴ Pro W3" charset="-128"/>
              </a:rPr>
              <a:t> Platinum 2007</a:t>
            </a:r>
          </a:p>
        </p:txBody>
      </p:sp>
      <p:sp>
        <p:nvSpPr>
          <p:cNvPr id="169989" name="TextBox 6"/>
          <p:cNvSpPr txBox="1">
            <a:spLocks noChangeArrowheads="1"/>
          </p:cNvSpPr>
          <p:nvPr/>
        </p:nvSpPr>
        <p:spPr bwMode="auto">
          <a:xfrm>
            <a:off x="1371600" y="6400800"/>
            <a:ext cx="7391400" cy="307975"/>
          </a:xfrm>
          <a:prstGeom prst="rect">
            <a:avLst/>
          </a:prstGeom>
          <a:noFill/>
          <a:ln w="9525">
            <a:noFill/>
            <a:miter lim="800000"/>
            <a:headEnd/>
            <a:tailEnd/>
          </a:ln>
        </p:spPr>
        <p:txBody>
          <a:bodyPr>
            <a:prstTxWarp prst="textNoShape">
              <a:avLst/>
            </a:prstTxWarp>
            <a:spAutoFit/>
          </a:bodyPr>
          <a:lstStyle/>
          <a:p>
            <a:r>
              <a:rPr lang="en-US" sz="1400">
                <a:ea typeface="ヒラギノ角ゴ Pro W3" charset="-128"/>
                <a:cs typeface="ヒラギノ角ゴ Pro W3" charset="-128"/>
              </a:rPr>
              <a:t>Technical information from Prof. Michael Utzinger, University of Wisconsin-Milwaukee</a:t>
            </a:r>
          </a:p>
        </p:txBody>
      </p:sp>
      <p:pic>
        <p:nvPicPr>
          <p:cNvPr id="169990" name="Picture 5" descr="DSC_9477.JPG"/>
          <p:cNvPicPr>
            <a:picLocks noChangeAspect="1"/>
          </p:cNvPicPr>
          <p:nvPr/>
        </p:nvPicPr>
        <p:blipFill>
          <a:blip r:embed="rId4" cstate="print"/>
          <a:srcRect/>
          <a:stretch>
            <a:fillRect/>
          </a:stretch>
        </p:blipFill>
        <p:spPr bwMode="auto">
          <a:xfrm>
            <a:off x="5945188" y="3886200"/>
            <a:ext cx="3198812" cy="2147888"/>
          </a:xfrm>
          <a:prstGeom prst="rect">
            <a:avLst/>
          </a:prstGeom>
          <a:noFill/>
          <a:ln w="9525">
            <a:noFill/>
            <a:miter lim="800000"/>
            <a:headEnd/>
            <a:tailEnd/>
          </a:ln>
        </p:spPr>
      </p:pic>
      <p:sp>
        <p:nvSpPr>
          <p:cNvPr id="169991" name="TextBox 6"/>
          <p:cNvSpPr txBox="1">
            <a:spLocks noChangeArrowheads="1"/>
          </p:cNvSpPr>
          <p:nvPr/>
        </p:nvSpPr>
        <p:spPr bwMode="auto">
          <a:xfrm>
            <a:off x="4648200" y="6019800"/>
            <a:ext cx="4495800" cy="400050"/>
          </a:xfrm>
          <a:prstGeom prst="rect">
            <a:avLst/>
          </a:prstGeom>
          <a:solidFill>
            <a:srgbClr val="FF0000"/>
          </a:solidFill>
          <a:ln w="9525">
            <a:noFill/>
            <a:miter lim="800000"/>
            <a:headEnd/>
            <a:tailEnd/>
          </a:ln>
        </p:spPr>
        <p:txBody>
          <a:bodyPr>
            <a:prstTxWarp prst="textNoShape">
              <a:avLst/>
            </a:prstTxWarp>
            <a:spAutoFit/>
          </a:bodyPr>
          <a:lstStyle/>
          <a:p>
            <a:pPr algn="ctr"/>
            <a:r>
              <a:rPr lang="en-US" sz="2000">
                <a:solidFill>
                  <a:schemeClr val="bg1"/>
                </a:solidFill>
                <a:ea typeface="ヒラギノ角ゴ Pro W3" charset="-128"/>
                <a:cs typeface="ヒラギノ角ゴ Pro W3" charset="-128"/>
              </a:rPr>
              <a:t>LEED</a:t>
            </a:r>
            <a:r>
              <a:rPr lang="en-US" sz="2000" baseline="30000">
                <a:solidFill>
                  <a:schemeClr val="bg1"/>
                </a:solidFill>
                <a:ea typeface="ヒラギノ角ゴ Pro W3" charset="-128"/>
                <a:cs typeface="ヒラギノ角ゴ Pro W3" charset="-128"/>
              </a:rPr>
              <a:t>TM</a:t>
            </a:r>
            <a:r>
              <a:rPr lang="en-US" sz="2000">
                <a:solidFill>
                  <a:schemeClr val="bg1"/>
                </a:solidFill>
                <a:ea typeface="ヒラギノ角ゴ Pro W3" charset="-128"/>
                <a:cs typeface="ヒラギノ角ゴ Pro W3" charset="-128"/>
              </a:rPr>
              <a:t> Platinum - Carbon Neutral</a:t>
            </a:r>
          </a:p>
        </p:txBody>
      </p:sp>
      <p:sp>
        <p:nvSpPr>
          <p:cNvPr id="169992" name="TextBox 7"/>
          <p:cNvSpPr txBox="1">
            <a:spLocks noChangeArrowheads="1"/>
          </p:cNvSpPr>
          <p:nvPr/>
        </p:nvSpPr>
        <p:spPr bwMode="auto">
          <a:xfrm>
            <a:off x="6477000" y="1905000"/>
            <a:ext cx="2209800" cy="1816100"/>
          </a:xfrm>
          <a:prstGeom prst="rect">
            <a:avLst/>
          </a:prstGeom>
          <a:noFill/>
          <a:ln w="9525">
            <a:noFill/>
            <a:miter lim="800000"/>
            <a:headEnd/>
            <a:tailEnd/>
          </a:ln>
        </p:spPr>
        <p:txBody>
          <a:bodyPr>
            <a:prstTxWarp prst="textNoShape">
              <a:avLst/>
            </a:prstTxWarp>
            <a:spAutoFit/>
          </a:bodyPr>
          <a:lstStyle/>
          <a:p>
            <a:r>
              <a:rPr lang="en-US" sz="1600">
                <a:ea typeface="ヒラギノ角ゴ Pro W3" charset="-128"/>
                <a:cs typeface="ヒラギノ角ゴ Pro W3" charset="-128"/>
              </a:rPr>
              <a:t>A high LEED</a:t>
            </a:r>
            <a:r>
              <a:rPr lang="en-US" sz="1600" baseline="30000">
                <a:ea typeface="ヒラギノ角ゴ Pro W3" charset="-128"/>
                <a:cs typeface="ヒラギノ角ゴ Pro W3" charset="-128"/>
              </a:rPr>
              <a:t>TM</a:t>
            </a:r>
            <a:r>
              <a:rPr lang="en-US" sz="1600">
                <a:ea typeface="ヒラギノ角ゴ Pro W3" charset="-128"/>
                <a:cs typeface="ヒラギノ角ゴ Pro W3" charset="-128"/>
              </a:rPr>
              <a:t> rating can be used as the basis for considering </a:t>
            </a:r>
            <a:r>
              <a:rPr lang="en-US" sz="1600" i="1" u="sng">
                <a:ea typeface="ヒラギノ角ゴ Pro W3" charset="-128"/>
                <a:cs typeface="ヒラギノ角ゴ Pro W3" charset="-128"/>
              </a:rPr>
              <a:t>extending performance to Zero Carbon.</a:t>
            </a:r>
          </a:p>
          <a:p>
            <a:endParaRPr lang="en-US" sz="1600">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r>
              <a:rPr lang="en-CA">
                <a:cs typeface="ヒラギノ角ゴ Pro W3" charset="-128"/>
              </a:rPr>
              <a:t>Location of the Case Study</a:t>
            </a:r>
          </a:p>
        </p:txBody>
      </p:sp>
      <p:pic>
        <p:nvPicPr>
          <p:cNvPr id="172035" name="Content Placeholder 4" descr="climate-eere.jpg"/>
          <p:cNvPicPr>
            <a:picLocks noGrp="1" noChangeAspect="1"/>
          </p:cNvPicPr>
          <p:nvPr>
            <p:ph idx="1"/>
          </p:nvPr>
        </p:nvPicPr>
        <p:blipFill>
          <a:blip r:embed="rId3" cstate="print"/>
          <a:srcRect/>
          <a:stretch>
            <a:fillRect/>
          </a:stretch>
        </p:blipFill>
        <p:spPr>
          <a:xfrm>
            <a:off x="1447800" y="990600"/>
            <a:ext cx="7310438" cy="4516438"/>
          </a:xfrm>
        </p:spPr>
      </p:pic>
      <p:pic>
        <p:nvPicPr>
          <p:cNvPr id="172036" name="Picture 6" descr="star.jpg"/>
          <p:cNvPicPr>
            <a:picLocks noChangeAspect="1"/>
          </p:cNvPicPr>
          <p:nvPr/>
        </p:nvPicPr>
        <p:blipFill>
          <a:blip r:embed="rId4" cstate="print"/>
          <a:srcRect/>
          <a:stretch>
            <a:fillRect/>
          </a:stretch>
        </p:blipFill>
        <p:spPr bwMode="auto">
          <a:xfrm>
            <a:off x="4953000" y="2057400"/>
            <a:ext cx="333375" cy="333375"/>
          </a:xfrm>
          <a:prstGeom prst="rect">
            <a:avLst/>
          </a:prstGeom>
          <a:noFill/>
          <a:ln w="28575">
            <a:solidFill>
              <a:srgbClr val="FF0000"/>
            </a:solidFill>
            <a:miter lim="800000"/>
            <a:headEnd/>
            <a:tailEnd/>
          </a:ln>
        </p:spPr>
      </p:pic>
      <p:sp>
        <p:nvSpPr>
          <p:cNvPr id="172037" name="TextBox 8"/>
          <p:cNvSpPr txBox="1">
            <a:spLocks noChangeArrowheads="1"/>
          </p:cNvSpPr>
          <p:nvPr/>
        </p:nvSpPr>
        <p:spPr bwMode="auto">
          <a:xfrm>
            <a:off x="4953000" y="1066800"/>
            <a:ext cx="3962400" cy="400050"/>
          </a:xfrm>
          <a:prstGeom prst="rect">
            <a:avLst/>
          </a:prstGeom>
          <a:noFill/>
          <a:ln w="9525">
            <a:noFill/>
            <a:miter lim="800000"/>
            <a:headEnd/>
            <a:tailEnd/>
          </a:ln>
        </p:spPr>
        <p:txBody>
          <a:bodyPr>
            <a:prstTxWarp prst="textNoShape">
              <a:avLst/>
            </a:prstTxWarp>
            <a:spAutoFit/>
          </a:bodyPr>
          <a:lstStyle/>
          <a:p>
            <a:r>
              <a:rPr lang="en-CA" sz="2000">
                <a:latin typeface="Calibri" charset="0"/>
                <a:ea typeface="ヒラギノ角ゴ Pro W3" charset="-128"/>
                <a:cs typeface="ヒラギノ角ゴ Pro W3" charset="-128"/>
              </a:rPr>
              <a:t>Aldo Leopold Legacy Center</a:t>
            </a:r>
          </a:p>
        </p:txBody>
      </p:sp>
      <p:sp>
        <p:nvSpPr>
          <p:cNvPr id="8" name="TextBox 7"/>
          <p:cNvSpPr txBox="1"/>
          <p:nvPr/>
        </p:nvSpPr>
        <p:spPr>
          <a:xfrm>
            <a:off x="1600200" y="5486400"/>
            <a:ext cx="6781800" cy="1016000"/>
          </a:xfrm>
          <a:prstGeom prst="rect">
            <a:avLst/>
          </a:prstGeom>
          <a:noFill/>
        </p:spPr>
        <p:txBody>
          <a:bodyPr>
            <a:spAutoFit/>
          </a:bodyPr>
          <a:lstStyle/>
          <a:p>
            <a:pPr>
              <a:defRPr/>
            </a:pPr>
            <a:r>
              <a:rPr lang="en-CA" sz="2000" dirty="0">
                <a:latin typeface="Calibri" pitchFamily="34" charset="0"/>
                <a:ea typeface="ヒラギノ角ゴ Pro W3" pitchFamily="-128" charset="-128"/>
                <a:cs typeface="+mn-cs"/>
              </a:rPr>
              <a:t>Climate:</a:t>
            </a:r>
          </a:p>
          <a:p>
            <a:pPr>
              <a:defRPr/>
            </a:pPr>
            <a:r>
              <a:rPr lang="en-CA" sz="2000" dirty="0">
                <a:latin typeface="Calibri" pitchFamily="34" charset="0"/>
                <a:ea typeface="ヒラギノ角ゴ Pro W3" pitchFamily="-128" charset="-128"/>
                <a:cs typeface="+mn-cs"/>
              </a:rPr>
              <a:t>7789</a:t>
            </a:r>
            <a:r>
              <a:rPr lang="en-CA" sz="2000" baseline="30000" dirty="0">
                <a:latin typeface="Calibri" pitchFamily="34" charset="0"/>
                <a:ea typeface="ヒラギノ角ゴ Pro W3" pitchFamily="-128" charset="-128"/>
                <a:cs typeface="+mn-cs"/>
              </a:rPr>
              <a:t>o</a:t>
            </a:r>
            <a:r>
              <a:rPr lang="en-CA" sz="2000" dirty="0">
                <a:latin typeface="Calibri" pitchFamily="34" charset="0"/>
                <a:ea typeface="ヒラギノ角ゴ Pro W3" pitchFamily="-128" charset="-128"/>
                <a:cs typeface="+mn-cs"/>
              </a:rPr>
              <a:t>F Heating Degree Days   </a:t>
            </a:r>
            <a:r>
              <a:rPr lang="en-CA" sz="2000" dirty="0">
                <a:solidFill>
                  <a:schemeClr val="tx2">
                    <a:lumMod val="50000"/>
                    <a:lumOff val="50000"/>
                  </a:schemeClr>
                </a:solidFill>
                <a:latin typeface="Calibri" pitchFamily="34" charset="0"/>
                <a:ea typeface="ヒラギノ角ゴ Pro W3" pitchFamily="-128" charset="-128"/>
                <a:cs typeface="+mn-cs"/>
              </a:rPr>
              <a:t>(4309</a:t>
            </a:r>
            <a:r>
              <a:rPr lang="en-CA" sz="2000" baseline="30000" dirty="0">
                <a:solidFill>
                  <a:schemeClr val="tx2">
                    <a:lumMod val="50000"/>
                    <a:lumOff val="50000"/>
                  </a:schemeClr>
                </a:solidFill>
                <a:latin typeface="Calibri" pitchFamily="34" charset="0"/>
                <a:ea typeface="ヒラギノ角ゴ Pro W3" pitchFamily="-128" charset="-128"/>
                <a:cs typeface="+mn-cs"/>
              </a:rPr>
              <a:t>o</a:t>
            </a:r>
            <a:r>
              <a:rPr lang="en-CA" sz="2000" dirty="0">
                <a:solidFill>
                  <a:schemeClr val="tx2">
                    <a:lumMod val="50000"/>
                    <a:lumOff val="50000"/>
                  </a:schemeClr>
                </a:solidFill>
                <a:latin typeface="Calibri" pitchFamily="34" charset="0"/>
                <a:ea typeface="ヒラギノ角ゴ Pro W3" pitchFamily="-128" charset="-128"/>
                <a:cs typeface="+mn-cs"/>
              </a:rPr>
              <a:t>C Degree Days)</a:t>
            </a:r>
          </a:p>
          <a:p>
            <a:pPr>
              <a:defRPr/>
            </a:pPr>
            <a:r>
              <a:rPr lang="en-CA" sz="2000" dirty="0">
                <a:latin typeface="Calibri" pitchFamily="34" charset="0"/>
                <a:ea typeface="ヒラギノ角ゴ Pro W3" pitchFamily="-128" charset="-128"/>
                <a:cs typeface="+mn-cs"/>
              </a:rPr>
              <a:t>822</a:t>
            </a:r>
            <a:r>
              <a:rPr lang="en-CA" sz="2000" baseline="30000" dirty="0">
                <a:latin typeface="Calibri" pitchFamily="34" charset="0"/>
                <a:ea typeface="ヒラギノ角ゴ Pro W3" pitchFamily="-128" charset="-128"/>
                <a:cs typeface="+mn-cs"/>
              </a:rPr>
              <a:t>o</a:t>
            </a:r>
            <a:r>
              <a:rPr lang="en-CA" sz="2000" dirty="0">
                <a:latin typeface="Calibri" pitchFamily="34" charset="0"/>
                <a:ea typeface="ヒラギノ角ゴ Pro W3" pitchFamily="-128" charset="-128"/>
                <a:cs typeface="+mn-cs"/>
              </a:rPr>
              <a:t>F Cooling Degree Days   </a:t>
            </a:r>
            <a:r>
              <a:rPr lang="en-CA" sz="2000" dirty="0">
                <a:solidFill>
                  <a:schemeClr val="tx2">
                    <a:lumMod val="50000"/>
                    <a:lumOff val="50000"/>
                  </a:schemeClr>
                </a:solidFill>
                <a:latin typeface="Calibri" pitchFamily="34" charset="0"/>
                <a:ea typeface="ヒラギノ角ゴ Pro W3" pitchFamily="-128" charset="-128"/>
                <a:cs typeface="+mn-cs"/>
              </a:rPr>
              <a:t>(439</a:t>
            </a:r>
            <a:r>
              <a:rPr lang="en-CA" sz="2000" baseline="30000" dirty="0">
                <a:solidFill>
                  <a:schemeClr val="tx2">
                    <a:lumMod val="50000"/>
                    <a:lumOff val="50000"/>
                  </a:schemeClr>
                </a:solidFill>
                <a:latin typeface="Calibri" pitchFamily="34" charset="0"/>
                <a:ea typeface="ヒラギノ角ゴ Pro W3" pitchFamily="-128" charset="-128"/>
                <a:cs typeface="+mn-cs"/>
              </a:rPr>
              <a:t>o</a:t>
            </a:r>
            <a:r>
              <a:rPr lang="en-CA" sz="2000" dirty="0">
                <a:solidFill>
                  <a:schemeClr val="tx2">
                    <a:lumMod val="50000"/>
                    <a:lumOff val="50000"/>
                  </a:schemeClr>
                </a:solidFill>
                <a:latin typeface="Calibri" pitchFamily="34" charset="0"/>
                <a:ea typeface="ヒラギノ角ゴ Pro W3" pitchFamily="-128" charset="-128"/>
                <a:cs typeface="+mn-cs"/>
              </a:rPr>
              <a:t>C Degree Days)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1295400" y="381000"/>
            <a:ext cx="7848600" cy="838200"/>
          </a:xfrm>
        </p:spPr>
        <p:txBody>
          <a:bodyPr/>
          <a:lstStyle/>
          <a:p>
            <a:pPr eaLnBrk="1" hangingPunct="1"/>
            <a:r>
              <a:rPr lang="en-US" sz="2800">
                <a:cs typeface="ヒラギノ角ゴ Pro W3" charset="-128"/>
              </a:rPr>
              <a:t>Leopold Approach to Carbon Neutral Design</a:t>
            </a:r>
          </a:p>
        </p:txBody>
      </p:sp>
      <p:sp>
        <p:nvSpPr>
          <p:cNvPr id="174083" name="Rectangle 3"/>
          <p:cNvSpPr>
            <a:spLocks noGrp="1" noChangeArrowheads="1"/>
          </p:cNvSpPr>
          <p:nvPr>
            <p:ph type="body" idx="1"/>
          </p:nvPr>
        </p:nvSpPr>
        <p:spPr/>
        <p:txBody>
          <a:bodyPr/>
          <a:lstStyle/>
          <a:p>
            <a:pPr lvl="1" indent="0" eaLnBrk="1" hangingPunct="1">
              <a:lnSpc>
                <a:spcPct val="130000"/>
              </a:lnSpc>
              <a:buFont typeface="Wingdings" charset="2"/>
              <a:buChar char="§"/>
            </a:pPr>
            <a:r>
              <a:rPr lang="en-US" sz="2400">
                <a:cs typeface="ヒラギノ角ゴ Pro W3" charset="-128"/>
              </a:rPr>
              <a:t>  Design a Net Zero (Operating Energy) Building</a:t>
            </a:r>
          </a:p>
          <a:p>
            <a:pPr lvl="1" indent="0" eaLnBrk="1" hangingPunct="1">
              <a:lnSpc>
                <a:spcPct val="130000"/>
              </a:lnSpc>
              <a:buFont typeface="Wingdings" charset="2"/>
              <a:buChar char="§"/>
            </a:pPr>
            <a:r>
              <a:rPr lang="en-US" sz="2400">
                <a:cs typeface="ヒラギノ角ゴ Pro W3" charset="-128"/>
              </a:rPr>
              <a:t>  Apply Carbon Balance to Building Operation</a:t>
            </a:r>
            <a:br>
              <a:rPr lang="en-US" sz="2400">
                <a:cs typeface="ヒラギノ角ゴ Pro W3" charset="-128"/>
              </a:rPr>
            </a:br>
            <a:r>
              <a:rPr lang="en-US" sz="2400">
                <a:cs typeface="ヒラギノ角ゴ Pro W3" charset="-128"/>
              </a:rPr>
              <a:t>         (Ignore Carbon Emissions due to</a:t>
            </a:r>
            <a:br>
              <a:rPr lang="en-US" sz="2400">
                <a:cs typeface="ヒラギノ角ゴ Pro W3" charset="-128"/>
              </a:rPr>
            </a:br>
            <a:r>
              <a:rPr lang="en-US" sz="2400">
                <a:cs typeface="ヒラギノ角ゴ Pro W3" charset="-128"/>
              </a:rPr>
              <a:t>          Construction)</a:t>
            </a:r>
          </a:p>
          <a:p>
            <a:pPr lvl="1" indent="0" eaLnBrk="1" hangingPunct="1">
              <a:buFont typeface="Wingdings" charset="2"/>
              <a:buChar char="§"/>
            </a:pPr>
            <a:r>
              <a:rPr lang="en-US" sz="2400">
                <a:cs typeface="ヒラギノ角ゴ Pro W3" charset="-128"/>
              </a:rPr>
              <a:t>  Include Carbon Sequestration in Forests </a:t>
            </a:r>
            <a:br>
              <a:rPr lang="en-US" sz="2400">
                <a:cs typeface="ヒラギノ角ゴ Pro W3" charset="-128"/>
              </a:rPr>
            </a:br>
            <a:r>
              <a:rPr lang="en-US" sz="2400">
                <a:cs typeface="ヒラギノ角ゴ Pro W3" charset="-128"/>
              </a:rPr>
              <a:t>         Managed by Aldo Leopold Foundation</a:t>
            </a:r>
          </a:p>
          <a:p>
            <a:pPr lvl="1" indent="0" eaLnBrk="1" hangingPunct="1">
              <a:buFont typeface="Wingdings" charset="2"/>
              <a:buChar char="§"/>
            </a:pPr>
            <a:r>
              <a:rPr lang="en-US" sz="2400">
                <a:cs typeface="ヒラギノ角ゴ Pro W3" charset="-128"/>
              </a:rPr>
              <a:t>  Design to LEED</a:t>
            </a:r>
            <a:r>
              <a:rPr lang="en-US" sz="2400" baseline="30000">
                <a:cs typeface="ヒラギノ角ゴ Pro W3" charset="-128"/>
              </a:rPr>
              <a:t>TM</a:t>
            </a:r>
            <a:r>
              <a:rPr lang="en-US" sz="2400">
                <a:cs typeface="ヒラギノ角ゴ Pro W3" charset="-128"/>
              </a:rPr>
              <a:t> Platinum (as well) </a:t>
            </a:r>
          </a:p>
          <a:p>
            <a:pPr lvl="1" indent="0" eaLnBrk="1" hangingPunct="1">
              <a:buFont typeface="Wingdings" charset="2"/>
              <a:buChar char="§"/>
            </a:pPr>
            <a:r>
              <a:rPr lang="en-US" sz="2400">
                <a:cs typeface="ヒラギノ角ゴ Pro W3" charset="-128"/>
              </a:rPr>
              <a:t> </a:t>
            </a:r>
            <a:r>
              <a:rPr lang="en-US" sz="2400">
                <a:solidFill>
                  <a:srgbClr val="FF0000"/>
                </a:solidFill>
                <a:cs typeface="ヒラギノ角ゴ Pro W3" charset="-128"/>
              </a:rPr>
              <a:t>with 2 unique starting points…</a:t>
            </a:r>
            <a:r>
              <a:rPr lang="en-US">
                <a:solidFill>
                  <a:srgbClr val="FF0000"/>
                </a:solidFill>
                <a:cs typeface="ヒラギノ角ゴ Pro W3" charset="-128"/>
              </a:rPr>
              <a:t>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r>
              <a:rPr lang="en-US">
                <a:cs typeface="ヒラギノ角ゴ Pro W3" charset="-128"/>
              </a:rPr>
              <a:t>#1 - Net Zero Energy Design</a:t>
            </a:r>
          </a:p>
        </p:txBody>
      </p:sp>
      <p:sp>
        <p:nvSpPr>
          <p:cNvPr id="176131" name="Rectangle 3"/>
          <p:cNvSpPr>
            <a:spLocks noGrp="1" noChangeArrowheads="1"/>
          </p:cNvSpPr>
          <p:nvPr>
            <p:ph type="body" idx="1"/>
          </p:nvPr>
        </p:nvSpPr>
        <p:spPr>
          <a:xfrm>
            <a:off x="1295400" y="1219200"/>
            <a:ext cx="3810000" cy="4724400"/>
          </a:xfrm>
        </p:spPr>
        <p:txBody>
          <a:bodyPr/>
          <a:lstStyle/>
          <a:p>
            <a:pPr marL="0" indent="0" eaLnBrk="1" hangingPunct="1">
              <a:buFont typeface="Wingdings" charset="2"/>
              <a:buChar char="§"/>
            </a:pPr>
            <a:r>
              <a:rPr lang="en-US">
                <a:cs typeface="ヒラギノ角ゴ Pro W3" charset="-128"/>
              </a:rPr>
              <a:t> Establish solar budget:</a:t>
            </a:r>
            <a:br>
              <a:rPr lang="en-US">
                <a:cs typeface="ヒラギノ角ゴ Pro W3" charset="-128"/>
              </a:rPr>
            </a:br>
            <a:r>
              <a:rPr lang="en-US">
                <a:cs typeface="ヒラギノ角ゴ Pro W3" charset="-128"/>
              </a:rPr>
              <a:t>   3,000 photovoltaic array;</a:t>
            </a:r>
            <a:br>
              <a:rPr lang="en-US">
                <a:cs typeface="ヒラギノ角ゴ Pro W3" charset="-128"/>
              </a:rPr>
            </a:br>
            <a:r>
              <a:rPr lang="en-US">
                <a:cs typeface="ヒラギノ角ゴ Pro W3" charset="-128"/>
              </a:rPr>
              <a:t>   50,000 kWh per year</a:t>
            </a:r>
          </a:p>
          <a:p>
            <a:pPr marL="0" indent="0" eaLnBrk="1" hangingPunct="1">
              <a:buFont typeface="Wingdings" charset="2"/>
              <a:buChar char="§"/>
            </a:pPr>
            <a:r>
              <a:rPr lang="en-US">
                <a:cs typeface="ヒラギノ角ゴ Pro W3" charset="-128"/>
              </a:rPr>
              <a:t> Set maximum building</a:t>
            </a:r>
            <a:br>
              <a:rPr lang="en-US">
                <a:cs typeface="ヒラギノ角ゴ Pro W3" charset="-128"/>
              </a:rPr>
            </a:br>
            <a:r>
              <a:rPr lang="en-US">
                <a:cs typeface="ヒラギノ角ゴ Pro W3" charset="-128"/>
              </a:rPr>
              <a:t>   energy demand to fall</a:t>
            </a:r>
            <a:br>
              <a:rPr lang="en-US">
                <a:cs typeface="ヒラギノ角ゴ Pro W3" charset="-128"/>
              </a:rPr>
            </a:br>
            <a:r>
              <a:rPr lang="en-US">
                <a:cs typeface="ヒラギノ角ゴ Pro W3" charset="-128"/>
              </a:rPr>
              <a:t>   within solar budget:</a:t>
            </a:r>
            <a:br>
              <a:rPr lang="en-US">
                <a:cs typeface="ヒラギノ角ゴ Pro W3" charset="-128"/>
              </a:rPr>
            </a:br>
            <a:r>
              <a:rPr lang="en-US">
                <a:cs typeface="ヒラギノ角ゴ Pro W3" charset="-128"/>
              </a:rPr>
              <a:t>   8,600 Sq. Ft. building;</a:t>
            </a:r>
            <a:br>
              <a:rPr lang="en-US">
                <a:cs typeface="ヒラギノ角ゴ Pro W3" charset="-128"/>
              </a:rPr>
            </a:br>
            <a:r>
              <a:rPr lang="en-US">
                <a:cs typeface="ヒラギノ角ゴ Pro W3" charset="-128"/>
              </a:rPr>
              <a:t>   5.7 kWh per SF per year</a:t>
            </a:r>
          </a:p>
        </p:txBody>
      </p:sp>
      <p:pic>
        <p:nvPicPr>
          <p:cNvPr id="176132" name="Picture 5" descr="ALF_2"/>
          <p:cNvPicPr>
            <a:picLocks noChangeAspect="1" noChangeArrowheads="1"/>
          </p:cNvPicPr>
          <p:nvPr/>
        </p:nvPicPr>
        <p:blipFill>
          <a:blip r:embed="rId3" cstate="print"/>
          <a:srcRect/>
          <a:stretch>
            <a:fillRect/>
          </a:stretch>
        </p:blipFill>
        <p:spPr bwMode="auto">
          <a:xfrm>
            <a:off x="5105400" y="1371600"/>
            <a:ext cx="3713163" cy="3352800"/>
          </a:xfrm>
          <a:prstGeom prst="rect">
            <a:avLst/>
          </a:prstGeom>
          <a:noFill/>
          <a:ln w="9525">
            <a:noFill/>
            <a:miter lim="800000"/>
            <a:headEnd/>
            <a:tailEnd/>
          </a:ln>
        </p:spPr>
      </p:pic>
      <p:sp>
        <p:nvSpPr>
          <p:cNvPr id="5" name="TextBox 4"/>
          <p:cNvSpPr txBox="1">
            <a:spLocks noChangeArrowheads="1"/>
          </p:cNvSpPr>
          <p:nvPr/>
        </p:nvSpPr>
        <p:spPr bwMode="auto">
          <a:xfrm>
            <a:off x="1524000" y="5638800"/>
            <a:ext cx="7239000" cy="1016000"/>
          </a:xfrm>
          <a:prstGeom prst="rect">
            <a:avLst/>
          </a:prstGeom>
          <a:noFill/>
          <a:ln w="9525">
            <a:noFill/>
            <a:miter lim="800000"/>
            <a:headEnd/>
            <a:tailEnd/>
          </a:ln>
        </p:spPr>
        <p:txBody>
          <a:bodyPr>
            <a:prstTxWarp prst="textNoShape">
              <a:avLst/>
            </a:prstTxWarp>
            <a:spAutoFit/>
          </a:bodyPr>
          <a:lstStyle/>
          <a:p>
            <a:r>
              <a:rPr lang="en-US" sz="2000">
                <a:solidFill>
                  <a:srgbClr val="FF0000"/>
                </a:solidFill>
                <a:ea typeface="ヒラギノ角ゴ Pro W3" charset="-128"/>
                <a:cs typeface="ヒラギノ角ゴ Pro W3" charset="-128"/>
              </a:rPr>
              <a:t>A $US250,000 PV array was included at the outset of the project budget and the building was designed to operate within the amount of electricity that this would generate.</a:t>
            </a:r>
          </a:p>
        </p:txBody>
      </p:sp>
      <p:pic>
        <p:nvPicPr>
          <p:cNvPr id="6" name="Picture 5" descr="pv.jpg"/>
          <p:cNvPicPr>
            <a:picLocks noChangeAspect="1"/>
          </p:cNvPicPr>
          <p:nvPr/>
        </p:nvPicPr>
        <p:blipFill>
          <a:blip r:embed="rId4" cstate="print"/>
          <a:srcRect/>
          <a:stretch>
            <a:fillRect/>
          </a:stretch>
        </p:blipFill>
        <p:spPr bwMode="auto">
          <a:xfrm>
            <a:off x="1371600" y="1219200"/>
            <a:ext cx="7467600" cy="4411663"/>
          </a:xfrm>
          <a:prstGeom prst="rect">
            <a:avLst/>
          </a:prstGeom>
          <a:noFill/>
          <a:ln w="9525">
            <a:noFill/>
            <a:miter lim="800000"/>
            <a:headEnd/>
            <a:tailEnd/>
          </a:ln>
        </p:spPr>
      </p:pic>
      <p:sp>
        <p:nvSpPr>
          <p:cNvPr id="176135" name="Oval 6"/>
          <p:cNvSpPr>
            <a:spLocks noChangeArrowheads="1"/>
          </p:cNvSpPr>
          <p:nvPr/>
        </p:nvSpPr>
        <p:spPr bwMode="auto">
          <a:xfrm>
            <a:off x="7373938" y="2743200"/>
            <a:ext cx="931862" cy="914400"/>
          </a:xfrm>
          <a:prstGeom prst="ellipse">
            <a:avLst/>
          </a:prstGeom>
          <a:solidFill>
            <a:srgbClr val="66CCFF"/>
          </a:solidFill>
          <a:ln w="9525">
            <a:solidFill>
              <a:srgbClr val="66CCFF"/>
            </a:solidFill>
            <a:round/>
            <a:headEnd/>
            <a:tailEnd/>
          </a:ln>
        </p:spPr>
        <p:txBody>
          <a:bodyPr wrap="none" anchor="ctr">
            <a:prstTxWarp prst="textNoShape">
              <a:avLst/>
            </a:prstTxWarp>
          </a:bodyPr>
          <a:lstStyle/>
          <a:p>
            <a:endParaRPr lang="en-US" sz="1000">
              <a:ea typeface="ヒラギノ角ゴ Pro W3" charset="-128"/>
              <a:cs typeface="ヒラギノ角ゴ Pro W3" charset="-128"/>
            </a:endParaRPr>
          </a:p>
        </p:txBody>
      </p:sp>
      <p:sp>
        <p:nvSpPr>
          <p:cNvPr id="176136" name="Text Box 15"/>
          <p:cNvSpPr txBox="1">
            <a:spLocks noChangeArrowheads="1"/>
          </p:cNvSpPr>
          <p:nvPr/>
        </p:nvSpPr>
        <p:spPr bwMode="auto">
          <a:xfrm>
            <a:off x="7373938" y="2895600"/>
            <a:ext cx="914400" cy="55403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solidFill>
                  <a:schemeClr val="bg1"/>
                </a:solidFill>
                <a:ea typeface="ヒラギノ角ゴ Pro W3" charset="-128"/>
                <a:cs typeface="ヒラギノ角ゴ Pro W3" charset="-128"/>
              </a:rPr>
              <a:t>Renewables + Site Generation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r>
              <a:rPr lang="en-US">
                <a:cs typeface="ヒラギノ角ゴ Pro W3" charset="-128"/>
              </a:rPr>
              <a:t>#2 - Site Harvested Lumber:</a:t>
            </a:r>
          </a:p>
        </p:txBody>
      </p:sp>
      <p:pic>
        <p:nvPicPr>
          <p:cNvPr id="178179" name="Content Placeholder 3" descr="DSC_9692.JPG"/>
          <p:cNvPicPr>
            <a:picLocks noGrp="1" noChangeAspect="1"/>
          </p:cNvPicPr>
          <p:nvPr>
            <p:ph idx="1"/>
          </p:nvPr>
        </p:nvPicPr>
        <p:blipFill>
          <a:blip r:embed="rId3" cstate="print"/>
          <a:srcRect/>
          <a:stretch>
            <a:fillRect/>
          </a:stretch>
        </p:blipFill>
        <p:spPr>
          <a:xfrm>
            <a:off x="1828800" y="1066800"/>
            <a:ext cx="6796088" cy="4562475"/>
          </a:xfrm>
        </p:spPr>
      </p:pic>
      <p:sp>
        <p:nvSpPr>
          <p:cNvPr id="178180" name="TextBox 4"/>
          <p:cNvSpPr txBox="1">
            <a:spLocks noChangeArrowheads="1"/>
          </p:cNvSpPr>
          <p:nvPr/>
        </p:nvSpPr>
        <p:spPr bwMode="auto">
          <a:xfrm>
            <a:off x="1447800" y="5867400"/>
            <a:ext cx="7467600" cy="646113"/>
          </a:xfrm>
          <a:prstGeom prst="rect">
            <a:avLst/>
          </a:prstGeom>
          <a:noFill/>
          <a:ln w="9525">
            <a:noFill/>
            <a:miter lim="800000"/>
            <a:headEnd/>
            <a:tailEnd/>
          </a:ln>
        </p:spPr>
        <p:txBody>
          <a:bodyPr>
            <a:prstTxWarp prst="textNoShape">
              <a:avLst/>
            </a:prstTxWarp>
            <a:spAutoFit/>
          </a:bodyPr>
          <a:lstStyle/>
          <a:p>
            <a:r>
              <a:rPr lang="en-US" sz="1800">
                <a:solidFill>
                  <a:srgbClr val="FF0000"/>
                </a:solidFill>
                <a:ea typeface="ヒラギノ角ゴ Pro W3" charset="-128"/>
                <a:cs typeface="ヒラギノ角ゴ Pro W3" charset="-128"/>
              </a:rPr>
              <a:t>The building was designed around the size and quantity of lumber that could be sustainably harvested from the Leopold Forest.</a:t>
            </a:r>
          </a:p>
        </p:txBody>
      </p:sp>
      <p:sp>
        <p:nvSpPr>
          <p:cNvPr id="178181" name="Oval 7"/>
          <p:cNvSpPr>
            <a:spLocks noChangeArrowheads="1"/>
          </p:cNvSpPr>
          <p:nvPr/>
        </p:nvSpPr>
        <p:spPr bwMode="auto">
          <a:xfrm>
            <a:off x="762000" y="2819400"/>
            <a:ext cx="1006475" cy="990600"/>
          </a:xfrm>
          <a:prstGeom prst="ellipse">
            <a:avLst/>
          </a:prstGeom>
          <a:solidFill>
            <a:srgbClr val="FF9933"/>
          </a:solidFill>
          <a:ln w="9525">
            <a:solidFill>
              <a:srgbClr val="FF9933"/>
            </a:solidFill>
            <a:round/>
            <a:headEnd/>
            <a:tailEnd/>
          </a:ln>
        </p:spPr>
        <p:txBody>
          <a:bodyPr wrap="none" anchor="ctr">
            <a:prstTxWarp prst="textNoShape">
              <a:avLst/>
            </a:prstTxWarp>
          </a:bodyPr>
          <a:lstStyle/>
          <a:p>
            <a:endParaRPr lang="en-US" sz="1000">
              <a:ea typeface="ヒラギノ角ゴ Pro W3" charset="-128"/>
              <a:cs typeface="ヒラギノ角ゴ Pro W3" charset="-128"/>
            </a:endParaRPr>
          </a:p>
        </p:txBody>
      </p:sp>
      <p:sp>
        <p:nvSpPr>
          <p:cNvPr id="178182" name="Text Box 11"/>
          <p:cNvSpPr txBox="1">
            <a:spLocks noChangeArrowheads="1"/>
          </p:cNvSpPr>
          <p:nvPr/>
        </p:nvSpPr>
        <p:spPr bwMode="auto">
          <a:xfrm>
            <a:off x="838200" y="2971800"/>
            <a:ext cx="914400" cy="70802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solidFill>
                  <a:schemeClr val="bg1"/>
                </a:solidFill>
                <a:ea typeface="ヒラギノ角ゴ Pro W3" charset="-128"/>
                <a:cs typeface="ヒラギノ角ゴ Pro W3" charset="-128"/>
              </a:rPr>
              <a:t>Embodied Carbon in Building Materials</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p:txBody>
          <a:bodyPr/>
          <a:lstStyle/>
          <a:p>
            <a:r>
              <a:rPr lang="en-US">
                <a:cs typeface="ヒラギノ角ゴ Pro W3" charset="-128"/>
              </a:rPr>
              <a:t>Climate Analysis</a:t>
            </a:r>
          </a:p>
        </p:txBody>
      </p:sp>
      <p:pic>
        <p:nvPicPr>
          <p:cNvPr id="180227" name="Content Placeholder 3" descr="climate-analysis.jpg"/>
          <p:cNvPicPr>
            <a:picLocks noGrp="1" noChangeAspect="1"/>
          </p:cNvPicPr>
          <p:nvPr>
            <p:ph idx="1"/>
          </p:nvPr>
        </p:nvPicPr>
        <p:blipFill>
          <a:blip r:embed="rId3" cstate="print"/>
          <a:srcRect/>
          <a:stretch>
            <a:fillRect/>
          </a:stretch>
        </p:blipFill>
        <p:spPr>
          <a:xfrm>
            <a:off x="1408113" y="990600"/>
            <a:ext cx="7720012" cy="5257800"/>
          </a:xfrm>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cs typeface="ヒラギノ角ゴ Pro W3" charset="-128"/>
              </a:rPr>
              <a:t>Site Analysis</a:t>
            </a:r>
          </a:p>
        </p:txBody>
      </p:sp>
      <p:pic>
        <p:nvPicPr>
          <p:cNvPr id="182275" name="Content Placeholder 3" descr="site-analysis.jpg"/>
          <p:cNvPicPr>
            <a:picLocks noGrp="1" noChangeAspect="1"/>
          </p:cNvPicPr>
          <p:nvPr>
            <p:ph idx="1"/>
          </p:nvPr>
        </p:nvPicPr>
        <p:blipFill>
          <a:blip r:embed="rId3" cstate="print"/>
          <a:srcRect/>
          <a:stretch>
            <a:fillRect/>
          </a:stretch>
        </p:blipFill>
        <p:spPr>
          <a:xfrm>
            <a:off x="1371600" y="1219200"/>
            <a:ext cx="7773988" cy="4876800"/>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pPr eaLnBrk="1" hangingPunct="1"/>
            <a:r>
              <a:rPr lang="en-US">
                <a:cs typeface="ヒラギノ角ゴ Pro W3" charset="-128"/>
              </a:rPr>
              <a:t>Architectural Design Strategies</a:t>
            </a:r>
          </a:p>
        </p:txBody>
      </p:sp>
      <p:sp>
        <p:nvSpPr>
          <p:cNvPr id="184323" name="Rectangle 3"/>
          <p:cNvSpPr>
            <a:spLocks noGrp="1" noChangeArrowheads="1"/>
          </p:cNvSpPr>
          <p:nvPr>
            <p:ph type="body" idx="1"/>
          </p:nvPr>
        </p:nvSpPr>
        <p:spPr>
          <a:xfrm>
            <a:off x="1295400" y="990600"/>
            <a:ext cx="3048000" cy="4724400"/>
          </a:xfrm>
        </p:spPr>
        <p:txBody>
          <a:bodyPr/>
          <a:lstStyle/>
          <a:p>
            <a:pPr marL="0" indent="0" eaLnBrk="1" hangingPunct="1">
              <a:lnSpc>
                <a:spcPct val="150000"/>
              </a:lnSpc>
              <a:buFontTx/>
              <a:buChar char="•"/>
            </a:pPr>
            <a:r>
              <a:rPr lang="en-US">
                <a:cs typeface="ヒラギノ角ゴ Pro W3" charset="-128"/>
              </a:rPr>
              <a:t> </a:t>
            </a:r>
            <a:r>
              <a:rPr lang="en-US" sz="1600">
                <a:cs typeface="ヒラギノ角ゴ Pro W3" charset="-128"/>
              </a:rPr>
              <a:t>Start with bioclimatic design</a:t>
            </a:r>
          </a:p>
          <a:p>
            <a:pPr marL="0" indent="0" eaLnBrk="1" hangingPunct="1">
              <a:lnSpc>
                <a:spcPct val="150000"/>
              </a:lnSpc>
              <a:buFontTx/>
              <a:buChar char="•"/>
            </a:pPr>
            <a:r>
              <a:rPr lang="en-US" sz="1600">
                <a:cs typeface="ヒラギノ角ゴ Pro W3" charset="-128"/>
              </a:rPr>
              <a:t>  Program Thermal Zones</a:t>
            </a:r>
          </a:p>
          <a:p>
            <a:pPr marL="0" indent="0" eaLnBrk="1" hangingPunct="1">
              <a:lnSpc>
                <a:spcPct val="150000"/>
              </a:lnSpc>
              <a:buFontTx/>
              <a:buChar char="•"/>
            </a:pPr>
            <a:r>
              <a:rPr lang="en-US" sz="1600">
                <a:cs typeface="ヒラギノ角ゴ Pro W3" charset="-128"/>
              </a:rPr>
              <a:t>  All perimeter zones (no interior zones – skin load dominated building)</a:t>
            </a:r>
          </a:p>
          <a:p>
            <a:pPr marL="0" indent="0" eaLnBrk="1" hangingPunct="1">
              <a:lnSpc>
                <a:spcPct val="150000"/>
              </a:lnSpc>
              <a:buFontTx/>
              <a:buChar char="•"/>
            </a:pPr>
            <a:r>
              <a:rPr lang="en-US" sz="1600">
                <a:cs typeface="ヒラギノ角ゴ Pro W3" charset="-128"/>
              </a:rPr>
              <a:t>  Daylight all occupied zones</a:t>
            </a:r>
          </a:p>
          <a:p>
            <a:pPr marL="0" indent="0" eaLnBrk="1" hangingPunct="1">
              <a:lnSpc>
                <a:spcPct val="150000"/>
              </a:lnSpc>
              <a:buFontTx/>
              <a:buChar char="•"/>
            </a:pPr>
            <a:r>
              <a:rPr lang="en-US" sz="1600">
                <a:cs typeface="ヒラギノ角ゴ Pro W3" charset="-128"/>
              </a:rPr>
              <a:t>  Natural ventilation in all occupied zones</a:t>
            </a:r>
          </a:p>
          <a:p>
            <a:pPr marL="0" indent="0" eaLnBrk="1" hangingPunct="1">
              <a:lnSpc>
                <a:spcPct val="150000"/>
              </a:lnSpc>
              <a:buFontTx/>
              <a:buChar char="•"/>
            </a:pPr>
            <a:r>
              <a:rPr lang="en-US" sz="1600">
                <a:cs typeface="ヒラギノ角ゴ Pro W3" charset="-128"/>
              </a:rPr>
              <a:t>  Double code insulation levels</a:t>
            </a:r>
          </a:p>
          <a:p>
            <a:pPr marL="0" indent="0" eaLnBrk="1" hangingPunct="1">
              <a:lnSpc>
                <a:spcPct val="150000"/>
              </a:lnSpc>
              <a:buFontTx/>
              <a:buChar char="•"/>
            </a:pPr>
            <a:r>
              <a:rPr lang="en-US" sz="1600">
                <a:cs typeface="ヒラギノ角ゴ Pro W3" charset="-128"/>
              </a:rPr>
              <a:t>  Passive solar heating</a:t>
            </a:r>
          </a:p>
          <a:p>
            <a:pPr marL="0" indent="0" eaLnBrk="1" hangingPunct="1">
              <a:lnSpc>
                <a:spcPct val="150000"/>
              </a:lnSpc>
              <a:buFontTx/>
              <a:buChar char="•"/>
            </a:pPr>
            <a:r>
              <a:rPr lang="en-US" sz="1600">
                <a:cs typeface="ヒラギノ角ゴ Pro W3" charset="-128"/>
              </a:rPr>
              <a:t>  Shade windows during summer</a:t>
            </a:r>
          </a:p>
        </p:txBody>
      </p:sp>
      <p:pic>
        <p:nvPicPr>
          <p:cNvPr id="184324" name="Picture 4" descr="passive.jpg"/>
          <p:cNvPicPr>
            <a:picLocks noChangeAspect="1"/>
          </p:cNvPicPr>
          <p:nvPr/>
        </p:nvPicPr>
        <p:blipFill>
          <a:blip r:embed="rId3" cstate="print"/>
          <a:srcRect/>
          <a:stretch>
            <a:fillRect/>
          </a:stretch>
        </p:blipFill>
        <p:spPr bwMode="auto">
          <a:xfrm>
            <a:off x="4419600" y="1073150"/>
            <a:ext cx="4724400" cy="5632450"/>
          </a:xfrm>
          <a:prstGeom prst="rect">
            <a:avLst/>
          </a:prstGeom>
          <a:noFill/>
          <a:ln w="9525">
            <a:noFill/>
            <a:miter lim="800000"/>
            <a:headEnd/>
            <a:tailEnd/>
          </a:ln>
        </p:spPr>
      </p:pic>
      <p:pic>
        <p:nvPicPr>
          <p:cNvPr id="184325" name="Picture 4" descr="leopold-fresh-air.jpg"/>
          <p:cNvPicPr>
            <a:picLocks noChangeAspect="1"/>
          </p:cNvPicPr>
          <p:nvPr/>
        </p:nvPicPr>
        <p:blipFill>
          <a:blip r:embed="rId4" cstate="print"/>
          <a:srcRect/>
          <a:stretch>
            <a:fillRect/>
          </a:stretch>
        </p:blipFill>
        <p:spPr bwMode="auto">
          <a:xfrm>
            <a:off x="4419600" y="3738563"/>
            <a:ext cx="4724400" cy="3119437"/>
          </a:xfrm>
          <a:prstGeom prst="rect">
            <a:avLst/>
          </a:prstGeom>
          <a:noFill/>
          <a:ln w="9525">
            <a:noFill/>
            <a:miter lim="800000"/>
            <a:headEnd/>
            <a:tailEnd/>
          </a:ln>
        </p:spPr>
      </p:pic>
      <p:sp>
        <p:nvSpPr>
          <p:cNvPr id="184326" name="TextBox 5"/>
          <p:cNvSpPr txBox="1">
            <a:spLocks noChangeArrowheads="1"/>
          </p:cNvSpPr>
          <p:nvPr/>
        </p:nvSpPr>
        <p:spPr bwMode="auto">
          <a:xfrm>
            <a:off x="4953000" y="3124200"/>
            <a:ext cx="2590800" cy="369888"/>
          </a:xfrm>
          <a:prstGeom prst="rect">
            <a:avLst/>
          </a:prstGeom>
          <a:noFill/>
          <a:ln w="9525">
            <a:noFill/>
            <a:miter lim="800000"/>
            <a:headEnd/>
            <a:tailEnd/>
          </a:ln>
        </p:spPr>
        <p:txBody>
          <a:bodyPr>
            <a:prstTxWarp prst="textNoShape">
              <a:avLst/>
            </a:prstTxWarp>
            <a:spAutoFit/>
          </a:bodyPr>
          <a:lstStyle/>
          <a:p>
            <a:r>
              <a:rPr lang="en-US" sz="1800">
                <a:ea typeface="ヒラギノ角ゴ Pro W3" charset="-128"/>
                <a:cs typeface="ヒラギノ角ゴ Pro W3" charset="-128"/>
              </a:rPr>
              <a:t>Passive Heating</a:t>
            </a:r>
          </a:p>
        </p:txBody>
      </p:sp>
      <p:sp>
        <p:nvSpPr>
          <p:cNvPr id="184327" name="TextBox 6"/>
          <p:cNvSpPr txBox="1">
            <a:spLocks noChangeArrowheads="1"/>
          </p:cNvSpPr>
          <p:nvPr/>
        </p:nvSpPr>
        <p:spPr bwMode="auto">
          <a:xfrm>
            <a:off x="4953000" y="6183313"/>
            <a:ext cx="2590800" cy="369887"/>
          </a:xfrm>
          <a:prstGeom prst="rect">
            <a:avLst/>
          </a:prstGeom>
          <a:noFill/>
          <a:ln w="9525">
            <a:noFill/>
            <a:miter lim="800000"/>
            <a:headEnd/>
            <a:tailEnd/>
          </a:ln>
        </p:spPr>
        <p:txBody>
          <a:bodyPr>
            <a:prstTxWarp prst="textNoShape">
              <a:avLst/>
            </a:prstTxWarp>
            <a:spAutoFit/>
          </a:bodyPr>
          <a:lstStyle/>
          <a:p>
            <a:r>
              <a:rPr lang="en-US" sz="1800">
                <a:ea typeface="ヒラギノ角ゴ Pro W3" charset="-128"/>
                <a:cs typeface="ヒラギノ角ゴ Pro W3" charset="-128"/>
              </a:rPr>
              <a:t>Passive Cooling</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r>
              <a:rPr lang="en-US">
                <a:cs typeface="ヒラギノ角ゴ Pro W3" charset="-128"/>
              </a:rPr>
              <a:t>Thermal Zones ~ Perimeter Zones</a:t>
            </a:r>
          </a:p>
        </p:txBody>
      </p:sp>
      <p:pic>
        <p:nvPicPr>
          <p:cNvPr id="186371" name="Picture 4" descr="ALF_plan"/>
          <p:cNvPicPr>
            <a:picLocks noChangeAspect="1" noChangeArrowheads="1"/>
          </p:cNvPicPr>
          <p:nvPr/>
        </p:nvPicPr>
        <p:blipFill>
          <a:blip r:embed="rId3" cstate="print"/>
          <a:srcRect/>
          <a:stretch>
            <a:fillRect/>
          </a:stretch>
        </p:blipFill>
        <p:spPr bwMode="auto">
          <a:xfrm>
            <a:off x="1370013" y="990600"/>
            <a:ext cx="7773987" cy="5087938"/>
          </a:xfrm>
          <a:prstGeom prst="rect">
            <a:avLst/>
          </a:prstGeom>
          <a:noFill/>
          <a:ln w="9525">
            <a:noFill/>
            <a:miter lim="800000"/>
            <a:headEnd/>
            <a:tailEnd/>
          </a:ln>
        </p:spPr>
      </p:pic>
      <p:sp>
        <p:nvSpPr>
          <p:cNvPr id="186372" name="TextBox 3"/>
          <p:cNvSpPr txBox="1">
            <a:spLocks noChangeArrowheads="1"/>
          </p:cNvSpPr>
          <p:nvPr/>
        </p:nvSpPr>
        <p:spPr bwMode="auto">
          <a:xfrm>
            <a:off x="1447800" y="6096000"/>
            <a:ext cx="7543800" cy="646113"/>
          </a:xfrm>
          <a:prstGeom prst="rect">
            <a:avLst/>
          </a:prstGeom>
          <a:noFill/>
          <a:ln w="9525">
            <a:noFill/>
            <a:miter lim="800000"/>
            <a:headEnd/>
            <a:tailEnd/>
          </a:ln>
        </p:spPr>
        <p:txBody>
          <a:bodyPr>
            <a:prstTxWarp prst="textNoShape">
              <a:avLst/>
            </a:prstTxWarp>
            <a:spAutoFit/>
          </a:bodyPr>
          <a:lstStyle/>
          <a:p>
            <a:r>
              <a:rPr lang="en-US" sz="1800">
                <a:ea typeface="ヒラギノ角ゴ Pro W3" charset="-128"/>
                <a:cs typeface="ヒラギノ角ゴ Pro W3" charset="-128"/>
              </a:rPr>
              <a:t>Keep the buildings thin to allow for maximum daylight and use of solar for passive heating.</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026"/>
          <p:cNvSpPr>
            <a:spLocks noGrp="1" noChangeArrowheads="1"/>
          </p:cNvSpPr>
          <p:nvPr>
            <p:ph type="title"/>
          </p:nvPr>
        </p:nvSpPr>
        <p:spPr>
          <a:xfrm>
            <a:off x="1295400" y="381000"/>
            <a:ext cx="1676400" cy="2514600"/>
          </a:xfrm>
        </p:spPr>
        <p:txBody>
          <a:bodyPr/>
          <a:lstStyle/>
          <a:p>
            <a:pPr eaLnBrk="1" hangingPunct="1"/>
            <a:r>
              <a:rPr lang="en-US">
                <a:cs typeface="ヒラギノ角ゴ Pro W3" charset="-128"/>
              </a:rPr>
              <a:t>Passive Solar Heating</a:t>
            </a:r>
          </a:p>
        </p:txBody>
      </p:sp>
      <p:pic>
        <p:nvPicPr>
          <p:cNvPr id="188419" name="Picture 1029" descr="ALF_5"/>
          <p:cNvPicPr>
            <a:picLocks noChangeAspect="1" noChangeArrowheads="1"/>
          </p:cNvPicPr>
          <p:nvPr/>
        </p:nvPicPr>
        <p:blipFill>
          <a:blip r:embed="rId3" cstate="print"/>
          <a:srcRect/>
          <a:stretch>
            <a:fillRect/>
          </a:stretch>
        </p:blipFill>
        <p:spPr bwMode="auto">
          <a:xfrm>
            <a:off x="4038600" y="0"/>
            <a:ext cx="5105400" cy="3409950"/>
          </a:xfrm>
          <a:prstGeom prst="rect">
            <a:avLst/>
          </a:prstGeom>
          <a:noFill/>
          <a:ln w="9525">
            <a:noFill/>
            <a:miter lim="800000"/>
            <a:headEnd/>
            <a:tailEnd/>
          </a:ln>
        </p:spPr>
      </p:pic>
      <p:pic>
        <p:nvPicPr>
          <p:cNvPr id="105476" name="Picture 1030" descr="ALF_6"/>
          <p:cNvPicPr>
            <a:picLocks noChangeAspect="1" noChangeArrowheads="1"/>
          </p:cNvPicPr>
          <p:nvPr/>
        </p:nvPicPr>
        <p:blipFill>
          <a:blip r:embed="rId4" cstate="print"/>
          <a:srcRect/>
          <a:stretch>
            <a:fillRect/>
          </a:stretch>
        </p:blipFill>
        <p:spPr bwMode="auto">
          <a:xfrm>
            <a:off x="4038600" y="3448050"/>
            <a:ext cx="5105400" cy="3409950"/>
          </a:xfrm>
          <a:prstGeom prst="rect">
            <a:avLst/>
          </a:prstGeom>
          <a:noFill/>
          <a:ln w="9525">
            <a:noFill/>
            <a:miter lim="800000"/>
            <a:headEnd/>
            <a:tailEnd/>
          </a:ln>
        </p:spPr>
      </p:pic>
      <p:sp>
        <p:nvSpPr>
          <p:cNvPr id="5" name="TextBox 4"/>
          <p:cNvSpPr txBox="1">
            <a:spLocks noChangeArrowheads="1"/>
          </p:cNvSpPr>
          <p:nvPr/>
        </p:nvSpPr>
        <p:spPr bwMode="auto">
          <a:xfrm>
            <a:off x="1371600" y="1981200"/>
            <a:ext cx="2438400" cy="3786188"/>
          </a:xfrm>
          <a:prstGeom prst="rect">
            <a:avLst/>
          </a:prstGeom>
          <a:noFill/>
          <a:ln w="9525">
            <a:noFill/>
            <a:miter lim="800000"/>
            <a:headEnd/>
            <a:tailEnd/>
          </a:ln>
        </p:spPr>
        <p:txBody>
          <a:bodyPr>
            <a:prstTxWarp prst="textNoShape">
              <a:avLst/>
            </a:prstTxWarp>
            <a:spAutoFit/>
          </a:bodyPr>
          <a:lstStyle/>
          <a:p>
            <a:pPr>
              <a:buFont typeface="Arial" charset="0"/>
              <a:buChar char="•"/>
            </a:pPr>
            <a:r>
              <a:rPr lang="en-US">
                <a:ea typeface="ヒラギノ角ゴ Pro W3" charset="-128"/>
                <a:cs typeface="ヒラギノ角ゴ Pro W3" charset="-128"/>
              </a:rPr>
              <a:t>  The concrete floor in the hall is used with direct gain to store heat</a:t>
            </a:r>
          </a:p>
          <a:p>
            <a:pPr>
              <a:buFont typeface="Arial" charset="0"/>
              <a:buChar char="•"/>
            </a:pPr>
            <a:r>
              <a:rPr lang="en-US">
                <a:ea typeface="ヒラギノ角ゴ Pro W3" charset="-128"/>
                <a:cs typeface="ヒラギノ角ゴ Pro W3" charset="-128"/>
              </a:rPr>
              <a:t>  Large doors are opened to allow transfer to occupied spaces</a:t>
            </a:r>
          </a:p>
        </p:txBody>
      </p:sp>
      <p:pic>
        <p:nvPicPr>
          <p:cNvPr id="6" name="Picture 5" descr="passive.jpg"/>
          <p:cNvPicPr>
            <a:picLocks noChangeAspect="1"/>
          </p:cNvPicPr>
          <p:nvPr/>
        </p:nvPicPr>
        <p:blipFill>
          <a:blip r:embed="rId5" cstate="print"/>
          <a:srcRect/>
          <a:stretch>
            <a:fillRect/>
          </a:stretch>
        </p:blipFill>
        <p:spPr bwMode="auto">
          <a:xfrm>
            <a:off x="3962400" y="0"/>
            <a:ext cx="5753100" cy="6858000"/>
          </a:xfrm>
          <a:prstGeom prst="rect">
            <a:avLst/>
          </a:prstGeom>
          <a:noFill/>
          <a:ln w="9525">
            <a:noFill/>
            <a:miter lim="800000"/>
            <a:headEnd/>
            <a:tailEnd/>
          </a:ln>
        </p:spPr>
      </p:pic>
      <p:sp>
        <p:nvSpPr>
          <p:cNvPr id="7" name="TextBox 6"/>
          <p:cNvSpPr txBox="1">
            <a:spLocks noChangeArrowheads="1"/>
          </p:cNvSpPr>
          <p:nvPr/>
        </p:nvSpPr>
        <p:spPr bwMode="auto">
          <a:xfrm>
            <a:off x="4267200" y="3048000"/>
            <a:ext cx="3886200" cy="369888"/>
          </a:xfrm>
          <a:prstGeom prst="rect">
            <a:avLst/>
          </a:prstGeom>
          <a:noFill/>
          <a:ln w="9525">
            <a:noFill/>
            <a:miter lim="800000"/>
            <a:headEnd/>
            <a:tailEnd/>
          </a:ln>
        </p:spPr>
        <p:txBody>
          <a:bodyPr>
            <a:prstTxWarp prst="textNoShape">
              <a:avLst/>
            </a:prstTxWarp>
            <a:spAutoFit/>
          </a:bodyPr>
          <a:lstStyle/>
          <a:p>
            <a:r>
              <a:rPr lang="en-US" sz="1800">
                <a:ea typeface="ヒラギノ角ゴ Pro W3" charset="-128"/>
                <a:cs typeface="ヒラギノ角ゴ Pro W3" charset="-128"/>
              </a:rPr>
              <a:t>Daytime</a:t>
            </a:r>
          </a:p>
        </p:txBody>
      </p:sp>
      <p:sp>
        <p:nvSpPr>
          <p:cNvPr id="8" name="TextBox 7"/>
          <p:cNvSpPr txBox="1">
            <a:spLocks noChangeArrowheads="1"/>
          </p:cNvSpPr>
          <p:nvPr/>
        </p:nvSpPr>
        <p:spPr bwMode="auto">
          <a:xfrm>
            <a:off x="4495800" y="6172200"/>
            <a:ext cx="2057400" cy="369888"/>
          </a:xfrm>
          <a:prstGeom prst="rect">
            <a:avLst/>
          </a:prstGeom>
          <a:noFill/>
          <a:ln w="9525">
            <a:noFill/>
            <a:miter lim="800000"/>
            <a:headEnd/>
            <a:tailEnd/>
          </a:ln>
        </p:spPr>
        <p:txBody>
          <a:bodyPr>
            <a:prstTxWarp prst="textNoShape">
              <a:avLst/>
            </a:prstTxWarp>
            <a:spAutoFit/>
          </a:bodyPr>
          <a:lstStyle/>
          <a:p>
            <a:r>
              <a:rPr lang="en-US" sz="1800">
                <a:solidFill>
                  <a:schemeClr val="bg1"/>
                </a:solidFill>
                <a:ea typeface="ヒラギノ角ゴ Pro W3" charset="-128"/>
                <a:cs typeface="ヒラギノ角ゴ Pro W3" charset="-128"/>
              </a:rPr>
              <a:t>Nighttime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5476"/>
                                        </p:tgtEl>
                                        <p:attrNameLst>
                                          <p:attrName>style.visibility</p:attrName>
                                        </p:attrNameLst>
                                      </p:cBhvr>
                                      <p:to>
                                        <p:strVal val="visible"/>
                                      </p:to>
                                    </p:set>
                                    <p:anim calcmode="lin" valueType="num">
                                      <p:cBhvr additive="base">
                                        <p:cTn id="11" dur="500" fill="hold"/>
                                        <p:tgtEl>
                                          <p:spTgt spid="105476"/>
                                        </p:tgtEl>
                                        <p:attrNameLst>
                                          <p:attrName>ppt_x</p:attrName>
                                        </p:attrNameLst>
                                      </p:cBhvr>
                                      <p:tavLst>
                                        <p:tav tm="0">
                                          <p:val>
                                            <p:strVal val="#ppt_x"/>
                                          </p:val>
                                        </p:tav>
                                        <p:tav tm="100000">
                                          <p:val>
                                            <p:strVal val="#ppt_x"/>
                                          </p:val>
                                        </p:tav>
                                      </p:tavLst>
                                    </p:anim>
                                    <p:anim calcmode="lin" valueType="num">
                                      <p:cBhvr additive="base">
                                        <p:cTn id="12" dur="500" fill="hold"/>
                                        <p:tgtEl>
                                          <p:spTgt spid="10547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1295400" y="304800"/>
            <a:ext cx="7543800" cy="609600"/>
          </a:xfrm>
        </p:spPr>
        <p:txBody>
          <a:bodyPr/>
          <a:lstStyle/>
          <a:p>
            <a:pPr eaLnBrk="1" hangingPunct="1"/>
            <a:r>
              <a:rPr lang="en-US">
                <a:cs typeface="ヒラギノ角ゴ Pro W3" charset="-128"/>
              </a:rPr>
              <a:t>Passive Cooling: </a:t>
            </a:r>
            <a:br>
              <a:rPr lang="en-US">
                <a:cs typeface="ヒラギノ角ゴ Pro W3" charset="-128"/>
              </a:rPr>
            </a:br>
            <a:r>
              <a:rPr lang="en-US">
                <a:cs typeface="ヒラギノ角ゴ Pro W3" charset="-128"/>
              </a:rPr>
              <a:t>Shade Windows During Summer</a:t>
            </a:r>
          </a:p>
        </p:txBody>
      </p:sp>
      <p:pic>
        <p:nvPicPr>
          <p:cNvPr id="190467" name="Picture 5" descr="ALF_7"/>
          <p:cNvPicPr>
            <a:picLocks noChangeAspect="1" noChangeArrowheads="1"/>
          </p:cNvPicPr>
          <p:nvPr/>
        </p:nvPicPr>
        <p:blipFill>
          <a:blip r:embed="rId3" cstate="print"/>
          <a:srcRect/>
          <a:stretch>
            <a:fillRect/>
          </a:stretch>
        </p:blipFill>
        <p:spPr bwMode="auto">
          <a:xfrm>
            <a:off x="1905000" y="1392238"/>
            <a:ext cx="6553200" cy="4668837"/>
          </a:xfrm>
          <a:prstGeom prst="rect">
            <a:avLst/>
          </a:prstGeom>
          <a:noFill/>
          <a:ln w="9525">
            <a:noFill/>
            <a:miter lim="800000"/>
            <a:headEnd/>
            <a:tailEnd/>
          </a:ln>
        </p:spPr>
      </p:pic>
      <p:sp>
        <p:nvSpPr>
          <p:cNvPr id="190468" name="Text Box 6"/>
          <p:cNvSpPr txBox="1">
            <a:spLocks noChangeArrowheads="1"/>
          </p:cNvSpPr>
          <p:nvPr/>
        </p:nvSpPr>
        <p:spPr bwMode="auto">
          <a:xfrm>
            <a:off x="4876800" y="1524000"/>
            <a:ext cx="1676400" cy="779463"/>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chemeClr val="bg1"/>
                </a:solidFill>
                <a:ea typeface="ヒラギノ角ゴ Pro W3" charset="-128"/>
                <a:cs typeface="ヒラギノ角ゴ Pro W3" charset="-128"/>
              </a:rPr>
              <a:t>May 9, 2007</a:t>
            </a:r>
          </a:p>
          <a:p>
            <a:pPr>
              <a:spcBef>
                <a:spcPct val="50000"/>
              </a:spcBef>
            </a:pPr>
            <a:r>
              <a:rPr lang="en-US" sz="1800">
                <a:solidFill>
                  <a:schemeClr val="bg1"/>
                </a:solidFill>
                <a:ea typeface="ヒラギノ角ゴ Pro W3" charset="-128"/>
                <a:cs typeface="ヒラギノ角ゴ Pro W3" charset="-128"/>
              </a:rPr>
              <a:t>3:45 pm CDT</a:t>
            </a:r>
          </a:p>
        </p:txBody>
      </p:sp>
      <p:sp>
        <p:nvSpPr>
          <p:cNvPr id="190469" name="TextBox 4"/>
          <p:cNvSpPr txBox="1">
            <a:spLocks noChangeArrowheads="1"/>
          </p:cNvSpPr>
          <p:nvPr/>
        </p:nvSpPr>
        <p:spPr bwMode="auto">
          <a:xfrm>
            <a:off x="1447800" y="6172200"/>
            <a:ext cx="7010400" cy="369888"/>
          </a:xfrm>
          <a:prstGeom prst="rect">
            <a:avLst/>
          </a:prstGeom>
          <a:noFill/>
          <a:ln w="9525">
            <a:noFill/>
            <a:miter lim="800000"/>
            <a:headEnd/>
            <a:tailEnd/>
          </a:ln>
        </p:spPr>
        <p:txBody>
          <a:bodyPr>
            <a:prstTxWarp prst="textNoShape">
              <a:avLst/>
            </a:prstTxWarp>
            <a:spAutoFit/>
          </a:bodyPr>
          <a:lstStyle/>
          <a:p>
            <a:pPr algn="r"/>
            <a:r>
              <a:rPr lang="en-US" sz="1800">
                <a:ea typeface="ヒラギノ角ゴ Pro W3" charset="-128"/>
                <a:cs typeface="ヒラギノ角ゴ Pro W3" charset="-128"/>
              </a:rPr>
              <a:t>Basic first tier principle of HEAT AVOIDANCE.</a:t>
            </a:r>
          </a:p>
        </p:txBody>
      </p:sp>
      <p:pic>
        <p:nvPicPr>
          <p:cNvPr id="7" name="Picture 6" descr="window1.jpg"/>
          <p:cNvPicPr>
            <a:picLocks noChangeAspect="1"/>
          </p:cNvPicPr>
          <p:nvPr/>
        </p:nvPicPr>
        <p:blipFill>
          <a:blip r:embed="rId4" cstate="print"/>
          <a:srcRect/>
          <a:stretch>
            <a:fillRect/>
          </a:stretch>
        </p:blipFill>
        <p:spPr bwMode="auto">
          <a:xfrm>
            <a:off x="1447800" y="1371600"/>
            <a:ext cx="4964113" cy="4735513"/>
          </a:xfrm>
          <a:prstGeom prst="rect">
            <a:avLst/>
          </a:prstGeom>
          <a:noFill/>
          <a:ln w="9525">
            <a:noFill/>
            <a:miter lim="800000"/>
            <a:headEnd/>
            <a:tailEnd/>
          </a:ln>
        </p:spPr>
      </p:pic>
      <p:pic>
        <p:nvPicPr>
          <p:cNvPr id="6" name="Picture 5" descr="window2.jpg"/>
          <p:cNvPicPr>
            <a:picLocks noChangeAspect="1"/>
          </p:cNvPicPr>
          <p:nvPr/>
        </p:nvPicPr>
        <p:blipFill>
          <a:blip r:embed="rId5" cstate="print"/>
          <a:srcRect/>
          <a:stretch>
            <a:fillRect/>
          </a:stretch>
        </p:blipFill>
        <p:spPr bwMode="auto">
          <a:xfrm>
            <a:off x="5624513" y="1371600"/>
            <a:ext cx="3214687" cy="4749800"/>
          </a:xfrm>
          <a:prstGeom prst="rect">
            <a:avLst/>
          </a:prstGeom>
          <a:noFill/>
          <a:ln w="9525">
            <a:noFill/>
            <a:miter lim="800000"/>
            <a:headEnd/>
            <a:tailEnd/>
          </a:ln>
        </p:spPr>
      </p:pic>
      <p:sp>
        <p:nvSpPr>
          <p:cNvPr id="8" name="TextBox 7"/>
          <p:cNvSpPr txBox="1">
            <a:spLocks noChangeArrowheads="1"/>
          </p:cNvSpPr>
          <p:nvPr/>
        </p:nvSpPr>
        <p:spPr bwMode="auto">
          <a:xfrm>
            <a:off x="4495800" y="1524000"/>
            <a:ext cx="1347788" cy="338138"/>
          </a:xfrm>
          <a:prstGeom prst="rect">
            <a:avLst/>
          </a:prstGeom>
          <a:noFill/>
          <a:ln w="9525">
            <a:noFill/>
            <a:miter lim="800000"/>
            <a:headEnd/>
            <a:tailEnd/>
          </a:ln>
        </p:spPr>
        <p:txBody>
          <a:bodyPr wrap="none">
            <a:prstTxWarp prst="textNoShape">
              <a:avLst/>
            </a:prstTxWarp>
            <a:spAutoFit/>
          </a:bodyPr>
          <a:lstStyle/>
          <a:p>
            <a:r>
              <a:rPr lang="en-US" sz="1600">
                <a:solidFill>
                  <a:srgbClr val="FF0000"/>
                </a:solidFill>
                <a:ea typeface="ヒラギノ角ゴ Pro W3" charset="-128"/>
                <a:cs typeface="ヒラギノ角ゴ Pro W3" charset="-128"/>
              </a:rPr>
              <a:t>Summer sun</a:t>
            </a:r>
          </a:p>
        </p:txBody>
      </p:sp>
      <p:sp>
        <p:nvSpPr>
          <p:cNvPr id="9" name="TextBox 8"/>
          <p:cNvSpPr txBox="1">
            <a:spLocks noChangeArrowheads="1"/>
          </p:cNvSpPr>
          <p:nvPr/>
        </p:nvSpPr>
        <p:spPr bwMode="auto">
          <a:xfrm>
            <a:off x="7543800" y="1524000"/>
            <a:ext cx="1347788" cy="338138"/>
          </a:xfrm>
          <a:prstGeom prst="rect">
            <a:avLst/>
          </a:prstGeom>
          <a:noFill/>
          <a:ln w="9525">
            <a:noFill/>
            <a:miter lim="800000"/>
            <a:headEnd/>
            <a:tailEnd/>
          </a:ln>
        </p:spPr>
        <p:txBody>
          <a:bodyPr wrap="none">
            <a:prstTxWarp prst="textNoShape">
              <a:avLst/>
            </a:prstTxWarp>
            <a:spAutoFit/>
          </a:bodyPr>
          <a:lstStyle/>
          <a:p>
            <a:r>
              <a:rPr lang="en-US" sz="1600">
                <a:solidFill>
                  <a:srgbClr val="FF0000"/>
                </a:solidFill>
                <a:ea typeface="ヒラギノ角ゴ Pro W3" charset="-128"/>
                <a:cs typeface="ヒラギノ角ゴ Pro W3" charset="-128"/>
              </a:rPr>
              <a:t>Summer sun</a:t>
            </a:r>
          </a:p>
        </p:txBody>
      </p:sp>
      <p:sp>
        <p:nvSpPr>
          <p:cNvPr id="10" name="TextBox 9"/>
          <p:cNvSpPr txBox="1">
            <a:spLocks noChangeArrowheads="1"/>
          </p:cNvSpPr>
          <p:nvPr/>
        </p:nvSpPr>
        <p:spPr bwMode="auto">
          <a:xfrm>
            <a:off x="4953000" y="2590800"/>
            <a:ext cx="1371600" cy="338138"/>
          </a:xfrm>
          <a:prstGeom prst="rect">
            <a:avLst/>
          </a:prstGeom>
          <a:noFill/>
          <a:ln w="9525">
            <a:noFill/>
            <a:miter lim="800000"/>
            <a:headEnd/>
            <a:tailEnd/>
          </a:ln>
        </p:spPr>
        <p:txBody>
          <a:bodyPr>
            <a:prstTxWarp prst="textNoShape">
              <a:avLst/>
            </a:prstTxWarp>
            <a:spAutoFit/>
          </a:bodyPr>
          <a:lstStyle/>
          <a:p>
            <a:r>
              <a:rPr lang="en-US" sz="1600">
                <a:solidFill>
                  <a:srgbClr val="FF0000"/>
                </a:solidFill>
                <a:ea typeface="ヒラギノ角ゴ Pro W3" charset="-128"/>
                <a:cs typeface="ヒラギノ角ゴ Pro W3" charset="-128"/>
              </a:rPr>
              <a:t>Winter sun</a:t>
            </a:r>
          </a:p>
        </p:txBody>
      </p:sp>
      <p:sp>
        <p:nvSpPr>
          <p:cNvPr id="11" name="TextBox 10"/>
          <p:cNvSpPr txBox="1">
            <a:spLocks noChangeArrowheads="1"/>
          </p:cNvSpPr>
          <p:nvPr/>
        </p:nvSpPr>
        <p:spPr bwMode="auto">
          <a:xfrm>
            <a:off x="6858000" y="2514600"/>
            <a:ext cx="1371600" cy="338138"/>
          </a:xfrm>
          <a:prstGeom prst="rect">
            <a:avLst/>
          </a:prstGeom>
          <a:noFill/>
          <a:ln w="9525">
            <a:noFill/>
            <a:miter lim="800000"/>
            <a:headEnd/>
            <a:tailEnd/>
          </a:ln>
        </p:spPr>
        <p:txBody>
          <a:bodyPr>
            <a:prstTxWarp prst="textNoShape">
              <a:avLst/>
            </a:prstTxWarp>
            <a:spAutoFit/>
          </a:bodyPr>
          <a:lstStyle/>
          <a:p>
            <a:r>
              <a:rPr lang="en-US" sz="1600">
                <a:solidFill>
                  <a:srgbClr val="FF0000"/>
                </a:solidFill>
                <a:ea typeface="ヒラギノ角ゴ Pro W3" charset="-128"/>
                <a:cs typeface="ヒラギノ角ゴ Pro W3" charset="-128"/>
              </a:rPr>
              <a:t>Winter sun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4" descr="leopold-fresh-air.jpg"/>
          <p:cNvPicPr>
            <a:picLocks noChangeAspect="1"/>
          </p:cNvPicPr>
          <p:nvPr/>
        </p:nvPicPr>
        <p:blipFill>
          <a:blip r:embed="rId3" cstate="print"/>
          <a:srcRect/>
          <a:stretch>
            <a:fillRect/>
          </a:stretch>
        </p:blipFill>
        <p:spPr bwMode="auto">
          <a:xfrm>
            <a:off x="3810000" y="1143000"/>
            <a:ext cx="4724400" cy="3119438"/>
          </a:xfrm>
          <a:prstGeom prst="rect">
            <a:avLst/>
          </a:prstGeom>
          <a:noFill/>
          <a:ln w="9525">
            <a:noFill/>
            <a:miter lim="800000"/>
            <a:headEnd/>
            <a:tailEnd/>
          </a:ln>
        </p:spPr>
      </p:pic>
      <p:sp>
        <p:nvSpPr>
          <p:cNvPr id="192515" name="Rectangle 2"/>
          <p:cNvSpPr>
            <a:spLocks noGrp="1" noChangeArrowheads="1"/>
          </p:cNvSpPr>
          <p:nvPr>
            <p:ph type="title"/>
          </p:nvPr>
        </p:nvSpPr>
        <p:spPr>
          <a:xfrm>
            <a:off x="1295400" y="381000"/>
            <a:ext cx="6934200" cy="990600"/>
          </a:xfrm>
        </p:spPr>
        <p:txBody>
          <a:bodyPr/>
          <a:lstStyle/>
          <a:p>
            <a:pPr eaLnBrk="1" hangingPunct="1"/>
            <a:r>
              <a:rPr lang="en-US">
                <a:cs typeface="ヒラギノ角ゴ Pro W3" charset="-128"/>
              </a:rPr>
              <a:t>Natural Ventilation</a:t>
            </a:r>
          </a:p>
        </p:txBody>
      </p:sp>
      <p:pic>
        <p:nvPicPr>
          <p:cNvPr id="4" name="Picture 3" descr="DSC_9500.JPG"/>
          <p:cNvPicPr>
            <a:picLocks noChangeAspect="1"/>
          </p:cNvPicPr>
          <p:nvPr/>
        </p:nvPicPr>
        <p:blipFill>
          <a:blip r:embed="rId4" cstate="print"/>
          <a:srcRect/>
          <a:stretch>
            <a:fillRect/>
          </a:stretch>
        </p:blipFill>
        <p:spPr bwMode="auto">
          <a:xfrm>
            <a:off x="3886200" y="2057400"/>
            <a:ext cx="4718050" cy="3167063"/>
          </a:xfrm>
          <a:prstGeom prst="rect">
            <a:avLst/>
          </a:prstGeom>
          <a:noFill/>
          <a:ln w="9525">
            <a:noFill/>
            <a:miter lim="800000"/>
            <a:headEnd/>
            <a:tailEnd/>
          </a:ln>
        </p:spPr>
      </p:pic>
      <p:sp>
        <p:nvSpPr>
          <p:cNvPr id="192517" name="TextBox 5"/>
          <p:cNvSpPr txBox="1">
            <a:spLocks noChangeArrowheads="1"/>
          </p:cNvSpPr>
          <p:nvPr/>
        </p:nvSpPr>
        <p:spPr bwMode="auto">
          <a:xfrm>
            <a:off x="1524000" y="1143000"/>
            <a:ext cx="2286000" cy="3416300"/>
          </a:xfrm>
          <a:prstGeom prst="rect">
            <a:avLst/>
          </a:prstGeom>
          <a:noFill/>
          <a:ln w="9525">
            <a:noFill/>
            <a:miter lim="800000"/>
            <a:headEnd/>
            <a:tailEnd/>
          </a:ln>
        </p:spPr>
        <p:txBody>
          <a:bodyPr>
            <a:prstTxWarp prst="textNoShape">
              <a:avLst/>
            </a:prstTxWarp>
            <a:spAutoFit/>
          </a:bodyPr>
          <a:lstStyle/>
          <a:p>
            <a:pPr>
              <a:buFont typeface="Arial" charset="0"/>
              <a:buChar char="•"/>
            </a:pPr>
            <a:r>
              <a:rPr lang="en-US" sz="1800">
                <a:ea typeface="ヒラギノ角ゴ Pro W3" charset="-128"/>
                <a:cs typeface="ヒラギノ角ゴ Pro W3" charset="-128"/>
              </a:rPr>
              <a:t>  Natural ventilation strategy based on NO A/C provision for the building</a:t>
            </a:r>
          </a:p>
          <a:p>
            <a:pPr>
              <a:buFont typeface="Arial" charset="0"/>
              <a:buChar char="•"/>
            </a:pPr>
            <a:endParaRPr lang="en-US" sz="1800">
              <a:ea typeface="ヒラギノ角ゴ Pro W3" charset="-128"/>
              <a:cs typeface="ヒラギノ角ゴ Pro W3" charset="-128"/>
            </a:endParaRPr>
          </a:p>
          <a:p>
            <a:pPr>
              <a:buFont typeface="Arial" charset="0"/>
              <a:buChar char="•"/>
            </a:pPr>
            <a:r>
              <a:rPr lang="en-US" sz="1800">
                <a:ea typeface="ヒラギノ角ゴ Pro W3" charset="-128"/>
                <a:cs typeface="ヒラギノ角ゴ Pro W3" charset="-128"/>
              </a:rPr>
              <a:t>  Operable windows</a:t>
            </a:r>
          </a:p>
          <a:p>
            <a:pPr>
              <a:buFont typeface="Arial" charset="0"/>
              <a:buChar char="•"/>
            </a:pPr>
            <a:endParaRPr lang="en-US" sz="1800">
              <a:ea typeface="ヒラギノ角ゴ Pro W3" charset="-128"/>
              <a:cs typeface="ヒラギノ角ゴ Pro W3" charset="-128"/>
            </a:endParaRPr>
          </a:p>
          <a:p>
            <a:pPr>
              <a:buFont typeface="Arial" charset="0"/>
              <a:buChar char="•"/>
            </a:pPr>
            <a:r>
              <a:rPr lang="en-US" sz="1800">
                <a:ea typeface="ヒラギノ角ゴ Pro W3" charset="-128"/>
                <a:cs typeface="ヒラギノ角ゴ Pro W3" charset="-128"/>
              </a:rPr>
              <a:t>  Flow through strategy</a:t>
            </a:r>
          </a:p>
          <a:p>
            <a:pPr>
              <a:buFont typeface="Arial" charset="0"/>
              <a:buChar char="•"/>
            </a:pPr>
            <a:endParaRPr lang="en-US" sz="1800">
              <a:ea typeface="ヒラギノ角ゴ Pro W3" charset="-128"/>
              <a:cs typeface="ヒラギノ角ゴ Pro W3" charset="-128"/>
            </a:endParaRPr>
          </a:p>
          <a:p>
            <a:pPr>
              <a:buFont typeface="Arial" charset="0"/>
              <a:buChar char="•"/>
            </a:pPr>
            <a:r>
              <a:rPr lang="en-US" sz="1800">
                <a:ea typeface="ヒラギノ角ゴ Pro W3" charset="-128"/>
                <a:cs typeface="ヒラギノ角ゴ Pro W3" charset="-128"/>
              </a:rPr>
              <a:t>  Insect screens to keep out pests</a:t>
            </a:r>
          </a:p>
        </p:txBody>
      </p:sp>
      <p:pic>
        <p:nvPicPr>
          <p:cNvPr id="7" name="Picture 6" descr="DSC_9506.JPG"/>
          <p:cNvPicPr>
            <a:picLocks noChangeAspect="1"/>
          </p:cNvPicPr>
          <p:nvPr/>
        </p:nvPicPr>
        <p:blipFill>
          <a:blip r:embed="rId5" cstate="print"/>
          <a:srcRect/>
          <a:stretch>
            <a:fillRect/>
          </a:stretch>
        </p:blipFill>
        <p:spPr bwMode="auto">
          <a:xfrm>
            <a:off x="4038600" y="2514600"/>
            <a:ext cx="4994275" cy="3352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r>
              <a:rPr lang="en-US">
                <a:cs typeface="ヒラギノ角ゴ Pro W3" charset="-128"/>
              </a:rPr>
              <a:t>HVAC Strategies </a:t>
            </a:r>
          </a:p>
        </p:txBody>
      </p:sp>
      <p:sp>
        <p:nvSpPr>
          <p:cNvPr id="194563" name="Rectangle 3"/>
          <p:cNvSpPr>
            <a:spLocks noGrp="1" noChangeArrowheads="1"/>
          </p:cNvSpPr>
          <p:nvPr>
            <p:ph type="body" idx="1"/>
          </p:nvPr>
        </p:nvSpPr>
        <p:spPr>
          <a:xfrm>
            <a:off x="1295400" y="1295400"/>
            <a:ext cx="7696200" cy="5257800"/>
          </a:xfrm>
        </p:spPr>
        <p:txBody>
          <a:bodyPr/>
          <a:lstStyle/>
          <a:p>
            <a:pPr marL="0" indent="0" eaLnBrk="1" hangingPunct="1">
              <a:buFontTx/>
              <a:buChar char="•"/>
            </a:pPr>
            <a:r>
              <a:rPr lang="en-US" sz="2000">
                <a:cs typeface="ヒラギノ角ゴ Pro W3" charset="-128"/>
              </a:rPr>
              <a:t>  Ventilate only to Occupant outdoor air requirements (2/3 ACH)</a:t>
            </a:r>
          </a:p>
          <a:p>
            <a:pPr marL="0" indent="0" eaLnBrk="1" hangingPunct="1">
              <a:buFontTx/>
              <a:buChar char="•"/>
            </a:pPr>
            <a:r>
              <a:rPr lang="en-US" sz="2000">
                <a:cs typeface="ヒラギノ角ゴ Pro W3" charset="-128"/>
              </a:rPr>
              <a:t>  100% Outdoor air (no recirculation)</a:t>
            </a:r>
          </a:p>
          <a:p>
            <a:pPr marL="0" indent="0" eaLnBrk="1" hangingPunct="1">
              <a:buFontTx/>
              <a:buChar char="•"/>
            </a:pPr>
            <a:r>
              <a:rPr lang="en-US" sz="2000">
                <a:cs typeface="ヒラギノ角ゴ Pro W3" charset="-128"/>
              </a:rPr>
              <a:t>  Earth tube air pretreatment</a:t>
            </a:r>
          </a:p>
          <a:p>
            <a:pPr marL="0" indent="0" eaLnBrk="1" hangingPunct="1">
              <a:buFontTx/>
              <a:buChar char="•"/>
            </a:pPr>
            <a:r>
              <a:rPr lang="en-US" sz="2000">
                <a:cs typeface="ヒラギノ角ゴ Pro W3" charset="-128"/>
              </a:rPr>
              <a:t>  Demand Control Ventilation (600 to 2,500 cfm)</a:t>
            </a:r>
          </a:p>
          <a:p>
            <a:pPr marL="0" indent="0" eaLnBrk="1" hangingPunct="1">
              <a:buFontTx/>
              <a:buChar char="•"/>
            </a:pPr>
            <a:r>
              <a:rPr lang="en-US" sz="2000">
                <a:cs typeface="ヒラギノ角ゴ Pro W3" charset="-128"/>
              </a:rPr>
              <a:t>  Separate ventilation from heating and cooling</a:t>
            </a:r>
          </a:p>
          <a:p>
            <a:pPr marL="0" indent="0" eaLnBrk="1" hangingPunct="1">
              <a:buFontTx/>
              <a:buChar char="•"/>
            </a:pPr>
            <a:r>
              <a:rPr lang="en-US" sz="2000">
                <a:cs typeface="ヒラギノ角ゴ Pro W3" charset="-128"/>
              </a:rPr>
              <a:t>  Radiant floor slabs for heating and cooling</a:t>
            </a:r>
          </a:p>
          <a:p>
            <a:pPr marL="0" indent="0" eaLnBrk="1" hangingPunct="1">
              <a:buFontTx/>
              <a:buChar char="•"/>
            </a:pPr>
            <a:r>
              <a:rPr lang="en-US" sz="2000">
                <a:cs typeface="ヒラギノ角ゴ Pro W3" charset="-128"/>
              </a:rPr>
              <a:t>  Use ground as heat source &amp; sink (ground source heat pumps)</a:t>
            </a:r>
          </a:p>
          <a:p>
            <a:pPr marL="0" indent="0" eaLnBrk="1" hangingPunct="1">
              <a:buFontTx/>
              <a:buChar char="•"/>
            </a:pPr>
            <a:r>
              <a:rPr lang="en-US" sz="2000">
                <a:cs typeface="ヒラギノ角ゴ Pro W3" charset="-128"/>
              </a:rPr>
              <a:t>  Storage tank as thermal capacitor between heat pumps &amp; load</a:t>
            </a:r>
          </a:p>
          <a:p>
            <a:pPr marL="0" indent="0" eaLnBrk="1" hangingPunct="1">
              <a:buFontTx/>
              <a:buChar char="•"/>
            </a:pPr>
            <a:r>
              <a:rPr lang="en-US" sz="2000">
                <a:cs typeface="ヒラギノ角ゴ Pro W3" charset="-128"/>
              </a:rPr>
              <a:t>  Seasonal change-over system</a:t>
            </a:r>
          </a:p>
          <a:p>
            <a:pPr marL="0" indent="0" eaLnBrk="1" hangingPunct="1">
              <a:buFontTx/>
              <a:buChar char="•"/>
            </a:pPr>
            <a:r>
              <a:rPr lang="en-US" sz="2000">
                <a:cs typeface="ヒラギノ角ゴ Pro W3" charset="-128"/>
              </a:rPr>
              <a:t>  Solar heated service hot water</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en-US">
                <a:cs typeface="ヒラギノ角ゴ Pro W3" charset="-128"/>
              </a:rPr>
              <a:t>Earth Duct for Air Pretreatment</a:t>
            </a:r>
          </a:p>
        </p:txBody>
      </p:sp>
      <p:pic>
        <p:nvPicPr>
          <p:cNvPr id="196611" name="Picture 4" descr="ALF_9"/>
          <p:cNvPicPr>
            <a:picLocks noChangeAspect="1" noChangeArrowheads="1"/>
          </p:cNvPicPr>
          <p:nvPr/>
        </p:nvPicPr>
        <p:blipFill>
          <a:blip r:embed="rId3" cstate="print"/>
          <a:srcRect/>
          <a:stretch>
            <a:fillRect/>
          </a:stretch>
        </p:blipFill>
        <p:spPr bwMode="auto">
          <a:xfrm>
            <a:off x="1371600" y="1066800"/>
            <a:ext cx="7540625" cy="4908550"/>
          </a:xfrm>
          <a:prstGeom prst="rect">
            <a:avLst/>
          </a:prstGeom>
          <a:noFill/>
          <a:ln w="9525">
            <a:noFill/>
            <a:miter lim="800000"/>
            <a:headEnd/>
            <a:tailEnd/>
          </a:ln>
        </p:spPr>
      </p:pic>
      <p:pic>
        <p:nvPicPr>
          <p:cNvPr id="4" name="Picture 3" descr="Earth_Tubes.jpg"/>
          <p:cNvPicPr>
            <a:picLocks noChangeAspect="1"/>
          </p:cNvPicPr>
          <p:nvPr/>
        </p:nvPicPr>
        <p:blipFill>
          <a:blip r:embed="rId4" cstate="print"/>
          <a:srcRect/>
          <a:stretch>
            <a:fillRect/>
          </a:stretch>
        </p:blipFill>
        <p:spPr bwMode="auto">
          <a:xfrm>
            <a:off x="1371600" y="2362200"/>
            <a:ext cx="7543800" cy="2970213"/>
          </a:xfrm>
          <a:prstGeom prst="rect">
            <a:avLst/>
          </a:prstGeom>
          <a:noFill/>
          <a:ln w="9525">
            <a:noFill/>
            <a:miter lim="800000"/>
            <a:headEnd/>
            <a:tailEnd/>
          </a:ln>
        </p:spPr>
      </p:pic>
      <p:sp>
        <p:nvSpPr>
          <p:cNvPr id="196613" name="TextBox 4"/>
          <p:cNvSpPr txBox="1">
            <a:spLocks noChangeArrowheads="1"/>
          </p:cNvSpPr>
          <p:nvPr/>
        </p:nvSpPr>
        <p:spPr bwMode="auto">
          <a:xfrm>
            <a:off x="1371600" y="5943600"/>
            <a:ext cx="7543800" cy="369888"/>
          </a:xfrm>
          <a:prstGeom prst="rect">
            <a:avLst/>
          </a:prstGeom>
          <a:noFill/>
          <a:ln w="9525">
            <a:noFill/>
            <a:miter lim="800000"/>
            <a:headEnd/>
            <a:tailEnd/>
          </a:ln>
        </p:spPr>
        <p:txBody>
          <a:bodyPr>
            <a:prstTxWarp prst="textNoShape">
              <a:avLst/>
            </a:prstTxWarp>
            <a:spAutoFit/>
          </a:bodyPr>
          <a:lstStyle/>
          <a:p>
            <a:r>
              <a:rPr lang="en-US" sz="1800">
                <a:ea typeface="ヒラギノ角ゴ Pro W3" charset="-128"/>
                <a:cs typeface="ヒラギノ角ゴ Pro W3" charset="-128"/>
              </a:rPr>
              <a:t>Installation of large earth ducts to preheat and precool the  air.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Box 4"/>
          <p:cNvSpPr txBox="1">
            <a:spLocks noChangeArrowheads="1"/>
          </p:cNvSpPr>
          <p:nvPr/>
        </p:nvSpPr>
        <p:spPr bwMode="auto">
          <a:xfrm>
            <a:off x="1447800" y="5791200"/>
            <a:ext cx="7162800" cy="400050"/>
          </a:xfrm>
          <a:prstGeom prst="rect">
            <a:avLst/>
          </a:prstGeom>
          <a:noFill/>
          <a:ln w="9525">
            <a:noFill/>
            <a:miter lim="800000"/>
            <a:headEnd/>
            <a:tailEnd/>
          </a:ln>
        </p:spPr>
        <p:txBody>
          <a:bodyPr>
            <a:prstTxWarp prst="textNoShape">
              <a:avLst/>
            </a:prstTxWarp>
            <a:spAutoFit/>
          </a:bodyPr>
          <a:lstStyle/>
          <a:p>
            <a:r>
              <a:rPr lang="en-US" sz="2000">
                <a:ea typeface="ヒラギノ角ゴ Pro W3" charset="-128"/>
                <a:cs typeface="ヒラギノ角ゴ Pro W3" charset="-128"/>
              </a:rPr>
              <a:t>Concrete floor slabs are used for heating and cooling.</a:t>
            </a:r>
          </a:p>
        </p:txBody>
      </p:sp>
      <p:sp>
        <p:nvSpPr>
          <p:cNvPr id="198659" name="Rectangle 2"/>
          <p:cNvSpPr>
            <a:spLocks noGrp="1" noChangeArrowheads="1"/>
          </p:cNvSpPr>
          <p:nvPr>
            <p:ph type="title"/>
          </p:nvPr>
        </p:nvSpPr>
        <p:spPr/>
        <p:txBody>
          <a:bodyPr/>
          <a:lstStyle/>
          <a:p>
            <a:pPr eaLnBrk="1" hangingPunct="1"/>
            <a:r>
              <a:rPr lang="en-US">
                <a:cs typeface="ヒラギノ角ゴ Pro W3" charset="-128"/>
              </a:rPr>
              <a:t>Radiant Heating and Cooling</a:t>
            </a:r>
          </a:p>
        </p:txBody>
      </p:sp>
      <p:pic>
        <p:nvPicPr>
          <p:cNvPr id="198660" name="Picture 4" descr="ALF_10"/>
          <p:cNvPicPr>
            <a:picLocks noChangeAspect="1" noChangeArrowheads="1"/>
          </p:cNvPicPr>
          <p:nvPr/>
        </p:nvPicPr>
        <p:blipFill>
          <a:blip r:embed="rId3" cstate="print"/>
          <a:srcRect/>
          <a:stretch>
            <a:fillRect/>
          </a:stretch>
        </p:blipFill>
        <p:spPr bwMode="auto">
          <a:xfrm>
            <a:off x="1447800" y="990600"/>
            <a:ext cx="7239000" cy="4843463"/>
          </a:xfrm>
          <a:prstGeom prst="rect">
            <a:avLst/>
          </a:prstGeom>
          <a:noFill/>
          <a:ln w="9525">
            <a:noFill/>
            <a:miter lim="800000"/>
            <a:headEnd/>
            <a:tailEnd/>
          </a:ln>
        </p:spPr>
      </p:pic>
      <p:pic>
        <p:nvPicPr>
          <p:cNvPr id="4" name="Picture 3" descr="Radiant_cool.jpg"/>
          <p:cNvPicPr>
            <a:picLocks noChangeAspect="1"/>
          </p:cNvPicPr>
          <p:nvPr/>
        </p:nvPicPr>
        <p:blipFill>
          <a:blip r:embed="rId4" cstate="print"/>
          <a:srcRect/>
          <a:stretch>
            <a:fillRect/>
          </a:stretch>
        </p:blipFill>
        <p:spPr bwMode="auto">
          <a:xfrm>
            <a:off x="1447800" y="990600"/>
            <a:ext cx="7239000" cy="5592763"/>
          </a:xfrm>
          <a:prstGeom prst="rect">
            <a:avLst/>
          </a:prstGeom>
          <a:noFill/>
          <a:ln w="9525">
            <a:noFill/>
            <a:miter lim="800000"/>
            <a:headEnd/>
            <a:tailEnd/>
          </a:ln>
        </p:spPr>
      </p:pic>
      <p:sp>
        <p:nvSpPr>
          <p:cNvPr id="6" name="TextBox 5"/>
          <p:cNvSpPr txBox="1">
            <a:spLocks noChangeArrowheads="1"/>
          </p:cNvSpPr>
          <p:nvPr/>
        </p:nvSpPr>
        <p:spPr bwMode="auto">
          <a:xfrm>
            <a:off x="1447800" y="6096000"/>
            <a:ext cx="7010400" cy="400050"/>
          </a:xfrm>
          <a:prstGeom prst="rect">
            <a:avLst/>
          </a:prstGeom>
          <a:noFill/>
          <a:ln w="9525">
            <a:noFill/>
            <a:miter lim="800000"/>
            <a:headEnd/>
            <a:tailEnd/>
          </a:ln>
        </p:spPr>
        <p:txBody>
          <a:bodyPr>
            <a:prstTxWarp prst="textNoShape">
              <a:avLst/>
            </a:prstTxWarp>
            <a:spAutoFit/>
          </a:bodyPr>
          <a:lstStyle/>
          <a:p>
            <a:r>
              <a:rPr lang="en-US" sz="2000">
                <a:ea typeface="ヒラギノ角ゴ Pro W3" charset="-128"/>
                <a:cs typeface="ヒラギノ角ゴ Pro W3" charset="-128"/>
              </a:rPr>
              <a:t>Diagram of radiant cooling system.</a:t>
            </a:r>
          </a:p>
        </p:txBody>
      </p:sp>
      <p:pic>
        <p:nvPicPr>
          <p:cNvPr id="7" name="Picture 6" descr="Radiant_Heat.jpg"/>
          <p:cNvPicPr>
            <a:picLocks noChangeAspect="1"/>
          </p:cNvPicPr>
          <p:nvPr/>
        </p:nvPicPr>
        <p:blipFill>
          <a:blip r:embed="rId5" cstate="print"/>
          <a:srcRect/>
          <a:stretch>
            <a:fillRect/>
          </a:stretch>
        </p:blipFill>
        <p:spPr bwMode="auto">
          <a:xfrm>
            <a:off x="1379538" y="990600"/>
            <a:ext cx="7307262" cy="5645150"/>
          </a:xfrm>
          <a:prstGeom prst="rect">
            <a:avLst/>
          </a:prstGeom>
          <a:noFill/>
          <a:ln w="9525">
            <a:noFill/>
            <a:miter lim="800000"/>
            <a:headEnd/>
            <a:tailEnd/>
          </a:ln>
        </p:spPr>
      </p:pic>
      <p:sp>
        <p:nvSpPr>
          <p:cNvPr id="8" name="TextBox 7"/>
          <p:cNvSpPr txBox="1">
            <a:spLocks noChangeArrowheads="1"/>
          </p:cNvSpPr>
          <p:nvPr/>
        </p:nvSpPr>
        <p:spPr bwMode="auto">
          <a:xfrm>
            <a:off x="1524000" y="6096000"/>
            <a:ext cx="7010400" cy="400050"/>
          </a:xfrm>
          <a:prstGeom prst="rect">
            <a:avLst/>
          </a:prstGeom>
          <a:noFill/>
          <a:ln w="9525">
            <a:noFill/>
            <a:miter lim="800000"/>
            <a:headEnd/>
            <a:tailEnd/>
          </a:ln>
        </p:spPr>
        <p:txBody>
          <a:bodyPr>
            <a:prstTxWarp prst="textNoShape">
              <a:avLst/>
            </a:prstTxWarp>
            <a:spAutoFit/>
          </a:bodyPr>
          <a:lstStyle/>
          <a:p>
            <a:r>
              <a:rPr lang="en-US" sz="2000">
                <a:ea typeface="ヒラギノ角ゴ Pro W3" charset="-128"/>
                <a:cs typeface="ヒラギノ角ゴ Pro W3" charset="-128"/>
              </a:rPr>
              <a:t>Diagram showing radiant heating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r>
              <a:rPr lang="en-US">
                <a:cs typeface="ヒラギノ角ゴ Pro W3" charset="-128"/>
              </a:rPr>
              <a:t>Ground Source Heat Pumps</a:t>
            </a:r>
          </a:p>
        </p:txBody>
      </p:sp>
      <p:pic>
        <p:nvPicPr>
          <p:cNvPr id="200707" name="Picture 4" descr="ALF_11"/>
          <p:cNvPicPr>
            <a:picLocks noChangeAspect="1" noChangeArrowheads="1"/>
          </p:cNvPicPr>
          <p:nvPr/>
        </p:nvPicPr>
        <p:blipFill>
          <a:blip r:embed="rId3" cstate="print"/>
          <a:srcRect/>
          <a:stretch>
            <a:fillRect/>
          </a:stretch>
        </p:blipFill>
        <p:spPr bwMode="auto">
          <a:xfrm>
            <a:off x="1371600" y="1143000"/>
            <a:ext cx="7162800" cy="4775200"/>
          </a:xfrm>
          <a:prstGeom prst="rect">
            <a:avLst/>
          </a:prstGeom>
          <a:noFill/>
          <a:ln w="9525">
            <a:noFill/>
            <a:miter lim="800000"/>
            <a:headEnd/>
            <a:tailEnd/>
          </a:ln>
        </p:spPr>
      </p:pic>
      <p:pic>
        <p:nvPicPr>
          <p:cNvPr id="4" name="Picture 3" descr="DSC_9883.JPG"/>
          <p:cNvPicPr>
            <a:picLocks noChangeAspect="1"/>
          </p:cNvPicPr>
          <p:nvPr/>
        </p:nvPicPr>
        <p:blipFill>
          <a:blip r:embed="rId4" cstate="print"/>
          <a:srcRect/>
          <a:stretch>
            <a:fillRect/>
          </a:stretch>
        </p:blipFill>
        <p:spPr bwMode="auto">
          <a:xfrm>
            <a:off x="1676400" y="1371600"/>
            <a:ext cx="7151688" cy="4800600"/>
          </a:xfrm>
          <a:prstGeom prst="rect">
            <a:avLst/>
          </a:prstGeom>
          <a:noFill/>
          <a:ln w="9525">
            <a:noFill/>
            <a:miter lim="800000"/>
            <a:headEnd/>
            <a:tailEnd/>
          </a:ln>
        </p:spPr>
      </p:pic>
      <p:sp>
        <p:nvSpPr>
          <p:cNvPr id="5" name="TextBox 4"/>
          <p:cNvSpPr txBox="1">
            <a:spLocks noChangeArrowheads="1"/>
          </p:cNvSpPr>
          <p:nvPr/>
        </p:nvSpPr>
        <p:spPr bwMode="auto">
          <a:xfrm>
            <a:off x="1447800" y="6248400"/>
            <a:ext cx="7467600" cy="400050"/>
          </a:xfrm>
          <a:prstGeom prst="rect">
            <a:avLst/>
          </a:prstGeom>
          <a:noFill/>
          <a:ln w="9525">
            <a:noFill/>
            <a:miter lim="800000"/>
            <a:headEnd/>
            <a:tailEnd/>
          </a:ln>
        </p:spPr>
        <p:txBody>
          <a:bodyPr>
            <a:prstTxWarp prst="textNoShape">
              <a:avLst/>
            </a:prstTxWarp>
            <a:spAutoFit/>
          </a:bodyPr>
          <a:lstStyle/>
          <a:p>
            <a:r>
              <a:rPr lang="en-US" sz="2000">
                <a:ea typeface="ヒラギノ角ゴ Pro W3" charset="-128"/>
                <a:cs typeface="ヒラギノ角ゴ Pro W3" charset="-128"/>
              </a:rPr>
              <a:t>Super insulate hot water runs to minimize heat losses.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5" descr="DSC_9537.JPG"/>
          <p:cNvPicPr>
            <a:picLocks noChangeAspect="1"/>
          </p:cNvPicPr>
          <p:nvPr/>
        </p:nvPicPr>
        <p:blipFill>
          <a:blip r:embed="rId3" cstate="print"/>
          <a:srcRect/>
          <a:stretch>
            <a:fillRect/>
          </a:stretch>
        </p:blipFill>
        <p:spPr bwMode="auto">
          <a:xfrm>
            <a:off x="1676400" y="1143000"/>
            <a:ext cx="7156450" cy="4803775"/>
          </a:xfrm>
          <a:prstGeom prst="rect">
            <a:avLst/>
          </a:prstGeom>
          <a:noFill/>
          <a:ln w="9525">
            <a:noFill/>
            <a:miter lim="800000"/>
            <a:headEnd/>
            <a:tailEnd/>
          </a:ln>
        </p:spPr>
      </p:pic>
      <p:sp>
        <p:nvSpPr>
          <p:cNvPr id="202755" name="Rectangle 2"/>
          <p:cNvSpPr>
            <a:spLocks noGrp="1" noChangeArrowheads="1"/>
          </p:cNvSpPr>
          <p:nvPr>
            <p:ph type="title"/>
          </p:nvPr>
        </p:nvSpPr>
        <p:spPr>
          <a:xfrm>
            <a:off x="1371600" y="381000"/>
            <a:ext cx="7162800" cy="838200"/>
          </a:xfrm>
        </p:spPr>
        <p:txBody>
          <a:bodyPr/>
          <a:lstStyle/>
          <a:p>
            <a:pPr eaLnBrk="1" hangingPunct="1"/>
            <a:r>
              <a:rPr lang="en-US">
                <a:cs typeface="ヒラギノ角ゴ Pro W3" charset="-128"/>
              </a:rPr>
              <a:t>Daylight All Occupied Zones</a:t>
            </a:r>
          </a:p>
        </p:txBody>
      </p:sp>
      <p:sp>
        <p:nvSpPr>
          <p:cNvPr id="202756" name="TextBox 4"/>
          <p:cNvSpPr txBox="1">
            <a:spLocks noChangeArrowheads="1"/>
          </p:cNvSpPr>
          <p:nvPr/>
        </p:nvSpPr>
        <p:spPr bwMode="auto">
          <a:xfrm>
            <a:off x="1371600" y="5943600"/>
            <a:ext cx="7391400" cy="338138"/>
          </a:xfrm>
          <a:prstGeom prst="rect">
            <a:avLst/>
          </a:prstGeom>
          <a:noFill/>
          <a:ln w="9525">
            <a:noFill/>
            <a:miter lim="800000"/>
            <a:headEnd/>
            <a:tailEnd/>
          </a:ln>
        </p:spPr>
        <p:txBody>
          <a:bodyPr>
            <a:prstTxWarp prst="textNoShape">
              <a:avLst/>
            </a:prstTxWarp>
            <a:spAutoFit/>
          </a:bodyPr>
          <a:lstStyle/>
          <a:p>
            <a:r>
              <a:rPr lang="en-US" sz="1600">
                <a:ea typeface="ヒラギノ角ゴ Pro W3" charset="-128"/>
                <a:cs typeface="ヒラギノ角ゴ Pro W3" charset="-128"/>
              </a:rPr>
              <a:t>Electric lights are only ON when there is insufficient daylight.</a:t>
            </a:r>
          </a:p>
        </p:txBody>
      </p:sp>
      <p:pic>
        <p:nvPicPr>
          <p:cNvPr id="5" name="Picture 4" descr="daylighting.jpg"/>
          <p:cNvPicPr>
            <a:picLocks noChangeAspect="1"/>
          </p:cNvPicPr>
          <p:nvPr/>
        </p:nvPicPr>
        <p:blipFill>
          <a:blip r:embed="rId4" cstate="print"/>
          <a:srcRect/>
          <a:stretch>
            <a:fillRect/>
          </a:stretch>
        </p:blipFill>
        <p:spPr bwMode="auto">
          <a:xfrm>
            <a:off x="1447800" y="1066800"/>
            <a:ext cx="7423150"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eaLnBrk="1" hangingPunct="1"/>
            <a:r>
              <a:rPr lang="en-US">
                <a:cs typeface="ヒラギノ角ゴ Pro W3" charset="-128"/>
              </a:rPr>
              <a:t>Three Season Hall</a:t>
            </a:r>
          </a:p>
        </p:txBody>
      </p:sp>
      <p:pic>
        <p:nvPicPr>
          <p:cNvPr id="204803" name="Picture 3" descr="DSC_9704.JPG"/>
          <p:cNvPicPr>
            <a:picLocks noChangeAspect="1"/>
          </p:cNvPicPr>
          <p:nvPr/>
        </p:nvPicPr>
        <p:blipFill>
          <a:blip r:embed="rId3" cstate="print"/>
          <a:srcRect/>
          <a:stretch>
            <a:fillRect/>
          </a:stretch>
        </p:blipFill>
        <p:spPr bwMode="auto">
          <a:xfrm>
            <a:off x="1447800" y="990600"/>
            <a:ext cx="7137400" cy="4791075"/>
          </a:xfrm>
          <a:prstGeom prst="rect">
            <a:avLst/>
          </a:prstGeom>
          <a:noFill/>
          <a:ln w="9525">
            <a:noFill/>
            <a:miter lim="800000"/>
            <a:headEnd/>
            <a:tailEnd/>
          </a:ln>
        </p:spPr>
      </p:pic>
      <p:sp>
        <p:nvSpPr>
          <p:cNvPr id="204804" name="TextBox 4"/>
          <p:cNvSpPr txBox="1">
            <a:spLocks noChangeArrowheads="1"/>
          </p:cNvSpPr>
          <p:nvPr/>
        </p:nvSpPr>
        <p:spPr bwMode="auto">
          <a:xfrm>
            <a:off x="1447800" y="5943600"/>
            <a:ext cx="7162800" cy="584200"/>
          </a:xfrm>
          <a:prstGeom prst="rect">
            <a:avLst/>
          </a:prstGeom>
          <a:noFill/>
          <a:ln w="9525">
            <a:noFill/>
            <a:miter lim="800000"/>
            <a:headEnd/>
            <a:tailEnd/>
          </a:ln>
        </p:spPr>
        <p:txBody>
          <a:bodyPr>
            <a:prstTxWarp prst="textNoShape">
              <a:avLst/>
            </a:prstTxWarp>
            <a:spAutoFit/>
          </a:bodyPr>
          <a:lstStyle/>
          <a:p>
            <a:r>
              <a:rPr lang="en-US" sz="1600">
                <a:ea typeface="ヒラギノ角ゴ Pro W3" charset="-128"/>
                <a:cs typeface="ヒラギノ角ゴ Pro W3" charset="-128"/>
              </a:rPr>
              <a:t>A large room designed NOT to be used in the winter when the weather is too severe to allow heating by a combination of passive + fireplace</a:t>
            </a:r>
          </a:p>
        </p:txBody>
      </p:sp>
      <p:pic>
        <p:nvPicPr>
          <p:cNvPr id="6" name="Picture 5" descr="DSC_9726.JPG"/>
          <p:cNvPicPr>
            <a:picLocks noChangeAspect="1"/>
          </p:cNvPicPr>
          <p:nvPr/>
        </p:nvPicPr>
        <p:blipFill>
          <a:blip r:embed="rId4" cstate="print"/>
          <a:srcRect/>
          <a:stretch>
            <a:fillRect/>
          </a:stretch>
        </p:blipFill>
        <p:spPr bwMode="auto">
          <a:xfrm>
            <a:off x="1524000" y="2133600"/>
            <a:ext cx="2146300" cy="3197225"/>
          </a:xfrm>
          <a:prstGeom prst="rect">
            <a:avLst/>
          </a:prstGeom>
          <a:noFill/>
          <a:ln w="9525">
            <a:noFill/>
            <a:miter lim="800000"/>
            <a:headEnd/>
            <a:tailEnd/>
          </a:ln>
        </p:spPr>
      </p:pic>
      <p:pic>
        <p:nvPicPr>
          <p:cNvPr id="7" name="Picture 6" descr="DSC_9526.JPG"/>
          <p:cNvPicPr>
            <a:picLocks noChangeAspect="1"/>
          </p:cNvPicPr>
          <p:nvPr/>
        </p:nvPicPr>
        <p:blipFill>
          <a:blip r:embed="rId5" cstate="print"/>
          <a:srcRect/>
          <a:stretch>
            <a:fillRect/>
          </a:stretch>
        </p:blipFill>
        <p:spPr bwMode="auto">
          <a:xfrm>
            <a:off x="3733800" y="2133600"/>
            <a:ext cx="4754563" cy="319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par>
                                <p:cTn id="8" presetID="4"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1524000" y="381000"/>
            <a:ext cx="7162800" cy="990600"/>
          </a:xfrm>
        </p:spPr>
        <p:txBody>
          <a:bodyPr/>
          <a:lstStyle/>
          <a:p>
            <a:pPr eaLnBrk="1" hangingPunct="1"/>
            <a:r>
              <a:rPr lang="en-US">
                <a:cs typeface="ヒラギノ角ゴ Pro W3" charset="-128"/>
              </a:rPr>
              <a:t>Forest Management &amp; </a:t>
            </a:r>
            <a:br>
              <a:rPr lang="en-US">
                <a:cs typeface="ヒラギノ角ゴ Pro W3" charset="-128"/>
              </a:rPr>
            </a:br>
            <a:r>
              <a:rPr lang="en-US">
                <a:cs typeface="ヒラギノ角ゴ Pro W3" charset="-128"/>
              </a:rPr>
              <a:t>Sustainable Harvest</a:t>
            </a:r>
          </a:p>
        </p:txBody>
      </p:sp>
      <p:sp>
        <p:nvSpPr>
          <p:cNvPr id="206851" name="Rectangle 3"/>
          <p:cNvSpPr>
            <a:spLocks noGrp="1" noChangeArrowheads="1"/>
          </p:cNvSpPr>
          <p:nvPr>
            <p:ph type="body" idx="1"/>
          </p:nvPr>
        </p:nvSpPr>
        <p:spPr>
          <a:xfrm>
            <a:off x="1371600" y="6172200"/>
            <a:ext cx="2438400" cy="533400"/>
          </a:xfrm>
        </p:spPr>
        <p:txBody>
          <a:bodyPr/>
          <a:lstStyle/>
          <a:p>
            <a:pPr marL="0" indent="0" eaLnBrk="1" hangingPunct="1"/>
            <a:r>
              <a:rPr lang="en-US">
                <a:cs typeface="ヒラギノ角ゴ Pro W3" charset="-128"/>
              </a:rPr>
              <a:t>Before Harvest</a:t>
            </a:r>
          </a:p>
        </p:txBody>
      </p:sp>
      <p:sp>
        <p:nvSpPr>
          <p:cNvPr id="206852" name="Rectangle 4"/>
          <p:cNvSpPr>
            <a:spLocks noChangeArrowheads="1"/>
          </p:cNvSpPr>
          <p:nvPr/>
        </p:nvSpPr>
        <p:spPr bwMode="auto">
          <a:xfrm>
            <a:off x="5029200" y="6172200"/>
            <a:ext cx="2438400" cy="533400"/>
          </a:xfrm>
          <a:prstGeom prst="rect">
            <a:avLst/>
          </a:prstGeom>
          <a:noFill/>
          <a:ln w="9525">
            <a:noFill/>
            <a:miter lim="800000"/>
            <a:headEnd/>
            <a:tailEnd/>
          </a:ln>
        </p:spPr>
        <p:txBody>
          <a:bodyPr>
            <a:prstTxWarp prst="textNoShape">
              <a:avLst/>
            </a:prstTxWarp>
          </a:bodyPr>
          <a:lstStyle/>
          <a:p>
            <a:pPr>
              <a:lnSpc>
                <a:spcPct val="110000"/>
              </a:lnSpc>
              <a:spcBef>
                <a:spcPct val="20000"/>
              </a:spcBef>
            </a:pPr>
            <a:r>
              <a:rPr lang="en-US">
                <a:solidFill>
                  <a:srgbClr val="646464"/>
                </a:solidFill>
                <a:ea typeface="ヒラギノ角ゴ Pro W3" charset="-128"/>
                <a:cs typeface="ヒラギノ角ゴ Pro W3" charset="-128"/>
              </a:rPr>
              <a:t>After Harvest</a:t>
            </a:r>
          </a:p>
        </p:txBody>
      </p:sp>
      <p:pic>
        <p:nvPicPr>
          <p:cNvPr id="206853" name="Picture 5" descr="ALF_12"/>
          <p:cNvPicPr>
            <a:picLocks noChangeAspect="1" noChangeArrowheads="1"/>
          </p:cNvPicPr>
          <p:nvPr/>
        </p:nvPicPr>
        <p:blipFill>
          <a:blip r:embed="rId3" cstate="print"/>
          <a:srcRect/>
          <a:stretch>
            <a:fillRect/>
          </a:stretch>
        </p:blipFill>
        <p:spPr bwMode="auto">
          <a:xfrm>
            <a:off x="1446213" y="1609725"/>
            <a:ext cx="7316787" cy="456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p:cNvSpPr>
            <a:spLocks noGrp="1"/>
          </p:cNvSpPr>
          <p:nvPr>
            <p:ph type="title"/>
          </p:nvPr>
        </p:nvSpPr>
        <p:spPr/>
        <p:txBody>
          <a:bodyPr/>
          <a:lstStyle/>
          <a:p>
            <a:r>
              <a:rPr lang="en-US">
                <a:cs typeface="ヒラギノ角ゴ Pro W3" charset="-128"/>
              </a:rPr>
              <a:t>Aldo Leopold Center LEED</a:t>
            </a:r>
            <a:r>
              <a:rPr lang="en-US" baseline="30000">
                <a:cs typeface="ヒラギノ角ゴ Pro W3" charset="-128"/>
              </a:rPr>
              <a:t>TM</a:t>
            </a:r>
            <a:r>
              <a:rPr lang="en-US">
                <a:cs typeface="ヒラギノ角ゴ Pro W3" charset="-128"/>
              </a:rPr>
              <a:t> Analysis</a:t>
            </a:r>
          </a:p>
        </p:txBody>
      </p:sp>
      <p:sp>
        <p:nvSpPr>
          <p:cNvPr id="208899" name="Content Placeholder 2"/>
          <p:cNvSpPr>
            <a:spLocks noGrp="1"/>
          </p:cNvSpPr>
          <p:nvPr>
            <p:ph idx="1"/>
          </p:nvPr>
        </p:nvSpPr>
        <p:spPr/>
        <p:txBody>
          <a:bodyPr/>
          <a:lstStyle/>
          <a:p>
            <a:r>
              <a:rPr lang="en-US" sz="1800">
                <a:cs typeface="ヒラギノ角ゴ Pro W3" charset="-128"/>
              </a:rPr>
              <a:t>12/14 Sustainable Sites</a:t>
            </a:r>
          </a:p>
          <a:p>
            <a:r>
              <a:rPr lang="en-US" sz="1800">
                <a:cs typeface="ヒラギノ角ゴ Pro W3" charset="-128"/>
              </a:rPr>
              <a:t>5/5 Water Efficiency</a:t>
            </a:r>
          </a:p>
          <a:p>
            <a:r>
              <a:rPr lang="en-US" sz="1800" b="1">
                <a:solidFill>
                  <a:srgbClr val="FF0000"/>
                </a:solidFill>
                <a:cs typeface="ヒラギノ角ゴ Pro W3" charset="-128"/>
              </a:rPr>
              <a:t>17/17 Energy and Atmosphere</a:t>
            </a:r>
          </a:p>
          <a:p>
            <a:r>
              <a:rPr lang="en-US" sz="1800">
                <a:cs typeface="ヒラギノ角ゴ Pro W3" charset="-128"/>
              </a:rPr>
              <a:t>7/13 Materials and Resources</a:t>
            </a:r>
          </a:p>
          <a:p>
            <a:r>
              <a:rPr lang="en-US" sz="1800">
                <a:cs typeface="ヒラギノ角ゴ Pro W3" charset="-128"/>
              </a:rPr>
              <a:t>15/15 Indoor Environmental Quality</a:t>
            </a:r>
          </a:p>
          <a:p>
            <a:r>
              <a:rPr lang="en-US" sz="1800">
                <a:cs typeface="ヒラギノ角ゴ Pro W3" charset="-128"/>
              </a:rPr>
              <a:t>5/5 Innovation and Design Process</a:t>
            </a:r>
          </a:p>
          <a:p>
            <a:endParaRPr lang="en-US" sz="1800">
              <a:cs typeface="ヒラギノ角ゴ Pro W3" charset="-128"/>
            </a:endParaRPr>
          </a:p>
          <a:p>
            <a:r>
              <a:rPr lang="en-US" sz="1800" b="1">
                <a:cs typeface="ヒラギノ角ゴ Pro W3" charset="-128"/>
              </a:rPr>
              <a:t>61/69 Total</a:t>
            </a:r>
          </a:p>
          <a:p>
            <a:endParaRPr lang="en-US" sz="1800">
              <a:cs typeface="ヒラギノ角ゴ Pro W3" charset="-128"/>
            </a:endParaRPr>
          </a:p>
          <a:p>
            <a:r>
              <a:rPr lang="en-US" sz="1800">
                <a:cs typeface="ヒラギノ角ゴ Pro W3" charset="-128"/>
              </a:rPr>
              <a:t>For more detailed info on the Leopold Center, visit</a:t>
            </a:r>
          </a:p>
          <a:p>
            <a:r>
              <a:rPr lang="en-US" sz="1800">
                <a:cs typeface="ヒラギノ角ゴ Pro W3" charset="-128"/>
                <a:hlinkClick r:id="rId3"/>
              </a:rPr>
              <a:t>http://www.aldoleopold.org/legacycenter/carbonneutral.html</a:t>
            </a:r>
            <a:endParaRPr lang="en-US" sz="1800">
              <a:cs typeface="ヒラギノ角ゴ Pro W3" charset="-128"/>
            </a:endParaRPr>
          </a:p>
          <a:p>
            <a:r>
              <a:rPr lang="en-US" sz="1800">
                <a:cs typeface="ヒラギノ角ゴ Pro W3" charset="-128"/>
              </a:rPr>
              <a:t>and</a:t>
            </a:r>
          </a:p>
          <a:p>
            <a:r>
              <a:rPr lang="en-US" sz="1800">
                <a:cs typeface="ヒラギノ角ゴ Pro W3" charset="-128"/>
                <a:hlinkClick r:id="rId4"/>
              </a:rPr>
              <a:t>http://leedcasestudies.usgbc.org/overview.cfm?ProjectID=946</a:t>
            </a:r>
            <a:endParaRPr lang="en-US" sz="1800">
              <a:cs typeface="ヒラギノ角ゴ Pro W3" charset="-128"/>
            </a:endParaRPr>
          </a:p>
          <a:p>
            <a:endParaRPr lang="en-US">
              <a:cs typeface="ヒラギノ角ゴ Pro W3" charset="-128"/>
            </a:endParaRPr>
          </a:p>
          <a:p>
            <a:endParaRPr lang="en-US">
              <a:cs typeface="ヒラギノ角ゴ Pro W3" charset="-128"/>
            </a:endParaRPr>
          </a:p>
        </p:txBody>
      </p:sp>
      <p:pic>
        <p:nvPicPr>
          <p:cNvPr id="208900" name="Picture 3" descr="DSC_9477.JPG"/>
          <p:cNvPicPr>
            <a:picLocks noChangeAspect="1"/>
          </p:cNvPicPr>
          <p:nvPr/>
        </p:nvPicPr>
        <p:blipFill>
          <a:blip r:embed="rId5" cstate="print"/>
          <a:srcRect/>
          <a:stretch>
            <a:fillRect/>
          </a:stretch>
        </p:blipFill>
        <p:spPr bwMode="auto">
          <a:xfrm>
            <a:off x="5105400" y="1295400"/>
            <a:ext cx="3627438" cy="243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Oval 5"/>
          <p:cNvSpPr>
            <a:spLocks noChangeArrowheads="1"/>
          </p:cNvSpPr>
          <p:nvPr/>
        </p:nvSpPr>
        <p:spPr bwMode="auto">
          <a:xfrm>
            <a:off x="3810000" y="3733800"/>
            <a:ext cx="2209800" cy="2133600"/>
          </a:xfrm>
          <a:prstGeom prst="ellipse">
            <a:avLst/>
          </a:prstGeom>
          <a:solidFill>
            <a:srgbClr val="CCCC00"/>
          </a:solidFill>
          <a:ln w="9525">
            <a:solidFill>
              <a:srgbClr val="CCCC00"/>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12291" name="Oval 6"/>
          <p:cNvSpPr>
            <a:spLocks noChangeArrowheads="1"/>
          </p:cNvSpPr>
          <p:nvPr/>
        </p:nvSpPr>
        <p:spPr bwMode="auto">
          <a:xfrm>
            <a:off x="1295400" y="304800"/>
            <a:ext cx="3429000" cy="3429000"/>
          </a:xfrm>
          <a:prstGeom prst="ellipse">
            <a:avLst/>
          </a:prstGeom>
          <a:solidFill>
            <a:srgbClr val="0040CC"/>
          </a:solidFill>
          <a:ln w="9525">
            <a:solidFill>
              <a:srgbClr val="000CCC"/>
            </a:solidFill>
            <a:round/>
            <a:headEnd/>
            <a:tailEnd/>
          </a:ln>
        </p:spPr>
        <p:txBody>
          <a:bodyPr wrap="none" anchor="ctr">
            <a:prstTxWarp prst="textNoShape">
              <a:avLst/>
            </a:prstTxWarp>
          </a:bodyPr>
          <a:lstStyle/>
          <a:p>
            <a:pPr algn="ctr"/>
            <a:endParaRPr lang="en-US">
              <a:solidFill>
                <a:srgbClr val="000CCC"/>
              </a:solidFill>
              <a:ea typeface="ヒラギノ角ゴ Pro W3" charset="-128"/>
              <a:cs typeface="ヒラギノ角ゴ Pro W3" charset="-128"/>
            </a:endParaRPr>
          </a:p>
        </p:txBody>
      </p:sp>
      <p:sp>
        <p:nvSpPr>
          <p:cNvPr id="210948" name="Oval 7"/>
          <p:cNvSpPr>
            <a:spLocks noChangeArrowheads="1"/>
          </p:cNvSpPr>
          <p:nvPr/>
        </p:nvSpPr>
        <p:spPr bwMode="auto">
          <a:xfrm>
            <a:off x="533400" y="3505200"/>
            <a:ext cx="2514600" cy="2514600"/>
          </a:xfrm>
          <a:prstGeom prst="ellipse">
            <a:avLst/>
          </a:prstGeom>
          <a:solidFill>
            <a:srgbClr val="FF9933"/>
          </a:solidFill>
          <a:ln w="9525">
            <a:solidFill>
              <a:srgbClr val="FF9933"/>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210949" name="Text Box 8"/>
          <p:cNvSpPr txBox="1">
            <a:spLocks noChangeArrowheads="1"/>
          </p:cNvSpPr>
          <p:nvPr/>
        </p:nvSpPr>
        <p:spPr bwMode="auto">
          <a:xfrm>
            <a:off x="1981200" y="6019800"/>
            <a:ext cx="53340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a:ea typeface="ヒラギノ角ゴ Pro W3" charset="-128"/>
                <a:cs typeface="ヒラギノ角ゴ Pro W3" charset="-128"/>
              </a:rPr>
              <a:t>Counting Carbon costs….</a:t>
            </a:r>
          </a:p>
        </p:txBody>
      </p:sp>
      <p:sp>
        <p:nvSpPr>
          <p:cNvPr id="210950" name="Text Box 10"/>
          <p:cNvSpPr txBox="1">
            <a:spLocks noChangeArrowheads="1"/>
          </p:cNvSpPr>
          <p:nvPr/>
        </p:nvSpPr>
        <p:spPr bwMode="auto">
          <a:xfrm>
            <a:off x="2133600" y="1066800"/>
            <a:ext cx="1676400" cy="1187450"/>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Operating Energy of Building</a:t>
            </a:r>
          </a:p>
        </p:txBody>
      </p:sp>
      <p:sp>
        <p:nvSpPr>
          <p:cNvPr id="210951" name="Text Box 11"/>
          <p:cNvSpPr txBox="1">
            <a:spLocks noChangeArrowheads="1"/>
          </p:cNvSpPr>
          <p:nvPr/>
        </p:nvSpPr>
        <p:spPr bwMode="auto">
          <a:xfrm>
            <a:off x="914400" y="4038600"/>
            <a:ext cx="1752600" cy="1552575"/>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Embodied Carbon in Building Materials</a:t>
            </a:r>
          </a:p>
        </p:txBody>
      </p:sp>
      <p:sp>
        <p:nvSpPr>
          <p:cNvPr id="210952" name="Text Box 12"/>
          <p:cNvSpPr txBox="1">
            <a:spLocks noChangeArrowheads="1"/>
          </p:cNvSpPr>
          <p:nvPr/>
        </p:nvSpPr>
        <p:spPr bwMode="auto">
          <a:xfrm>
            <a:off x="3810000" y="4343400"/>
            <a:ext cx="2362200" cy="822325"/>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bg1"/>
                </a:solidFill>
                <a:ea typeface="ヒラギノ角ゴ Pro W3" charset="-128"/>
                <a:cs typeface="ヒラギノ角ゴ Pro W3" charset="-128"/>
              </a:rPr>
              <a:t>People, “Use” + Transportation</a:t>
            </a:r>
          </a:p>
        </p:txBody>
      </p:sp>
      <p:sp>
        <p:nvSpPr>
          <p:cNvPr id="210953" name="Oval 13"/>
          <p:cNvSpPr>
            <a:spLocks noChangeArrowheads="1"/>
          </p:cNvSpPr>
          <p:nvPr/>
        </p:nvSpPr>
        <p:spPr bwMode="auto">
          <a:xfrm>
            <a:off x="6324600" y="3352800"/>
            <a:ext cx="2514600" cy="2514600"/>
          </a:xfrm>
          <a:prstGeom prst="ellipse">
            <a:avLst/>
          </a:prstGeom>
          <a:solidFill>
            <a:srgbClr val="66CCFF"/>
          </a:solidFill>
          <a:ln w="9525">
            <a:solidFill>
              <a:srgbClr val="66CCFF"/>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210954" name="Line 14"/>
          <p:cNvSpPr>
            <a:spLocks noChangeShapeType="1"/>
          </p:cNvSpPr>
          <p:nvPr/>
        </p:nvSpPr>
        <p:spPr bwMode="auto">
          <a:xfrm>
            <a:off x="6172200" y="0"/>
            <a:ext cx="0" cy="7010400"/>
          </a:xfrm>
          <a:prstGeom prst="line">
            <a:avLst/>
          </a:prstGeom>
          <a:noFill/>
          <a:ln w="57150">
            <a:solidFill>
              <a:schemeClr val="tx1"/>
            </a:solidFill>
            <a:prstDash val="sysDot"/>
            <a:round/>
            <a:headEnd/>
            <a:tailEnd/>
          </a:ln>
        </p:spPr>
        <p:txBody>
          <a:bodyPr>
            <a:prstTxWarp prst="textNoShape">
              <a:avLst/>
            </a:prstTxWarp>
          </a:bodyPr>
          <a:lstStyle/>
          <a:p>
            <a:endParaRPr lang="en-US"/>
          </a:p>
        </p:txBody>
      </p:sp>
      <p:sp>
        <p:nvSpPr>
          <p:cNvPr id="210955" name="Oval 4"/>
          <p:cNvSpPr>
            <a:spLocks noChangeArrowheads="1"/>
          </p:cNvSpPr>
          <p:nvPr/>
        </p:nvSpPr>
        <p:spPr bwMode="auto">
          <a:xfrm>
            <a:off x="4953000" y="457200"/>
            <a:ext cx="2514600" cy="2514600"/>
          </a:xfrm>
          <a:prstGeom prst="ellipse">
            <a:avLst/>
          </a:prstGeom>
          <a:solidFill>
            <a:srgbClr val="29D033"/>
          </a:solidFill>
          <a:ln w="9525">
            <a:solidFill>
              <a:srgbClr val="29D033"/>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210956" name="Text Box 9"/>
          <p:cNvSpPr txBox="1">
            <a:spLocks noChangeArrowheads="1"/>
          </p:cNvSpPr>
          <p:nvPr/>
        </p:nvSpPr>
        <p:spPr bwMode="auto">
          <a:xfrm>
            <a:off x="5105400" y="1295400"/>
            <a:ext cx="2209800" cy="822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Landscape </a:t>
            </a:r>
            <a:br>
              <a:rPr lang="en-US">
                <a:solidFill>
                  <a:schemeClr val="bg1"/>
                </a:solidFill>
                <a:ea typeface="ヒラギノ角ゴ Pro W3" charset="-128"/>
                <a:cs typeface="ヒラギノ角ゴ Pro W3" charset="-128"/>
              </a:rPr>
            </a:br>
            <a:r>
              <a:rPr lang="en-US">
                <a:solidFill>
                  <a:schemeClr val="bg1"/>
                </a:solidFill>
                <a:ea typeface="ヒラギノ角ゴ Pro W3" charset="-128"/>
                <a:cs typeface="ヒラギノ角ゴ Pro W3" charset="-128"/>
              </a:rPr>
              <a:t>+ Site</a:t>
            </a:r>
          </a:p>
        </p:txBody>
      </p:sp>
      <p:sp>
        <p:nvSpPr>
          <p:cNvPr id="210957" name="Text Box 15"/>
          <p:cNvSpPr txBox="1">
            <a:spLocks noChangeArrowheads="1"/>
          </p:cNvSpPr>
          <p:nvPr/>
        </p:nvSpPr>
        <p:spPr bwMode="auto">
          <a:xfrm>
            <a:off x="6629400" y="4038600"/>
            <a:ext cx="1981200" cy="1187450"/>
          </a:xfrm>
          <a:prstGeom prst="rect">
            <a:avLst/>
          </a:prstGeom>
          <a:noFill/>
          <a:ln w="9525">
            <a:noFill/>
            <a:miter lim="800000"/>
            <a:headEnd/>
            <a:tailEnd/>
          </a:ln>
        </p:spPr>
        <p:txBody>
          <a:bodyPr>
            <a:prstTxWarp prst="textNoShape">
              <a:avLst/>
            </a:prstTxWarp>
            <a:spAutoFit/>
          </a:bodyPr>
          <a:lstStyle/>
          <a:p>
            <a:pPr algn="ctr">
              <a:spcBef>
                <a:spcPct val="50000"/>
              </a:spcBef>
            </a:pPr>
            <a:r>
              <a:rPr lang="en-US">
                <a:solidFill>
                  <a:schemeClr val="bg1"/>
                </a:solidFill>
                <a:ea typeface="ヒラギノ角ゴ Pro W3" charset="-128"/>
                <a:cs typeface="ヒラギノ角ゴ Pro W3" charset="-128"/>
              </a:rPr>
              <a:t>Renewables + Site Generation</a:t>
            </a:r>
          </a:p>
        </p:txBody>
      </p:sp>
      <p:sp>
        <p:nvSpPr>
          <p:cNvPr id="210958" name="Text Box 16"/>
          <p:cNvSpPr txBox="1">
            <a:spLocks noChangeArrowheads="1"/>
          </p:cNvSpPr>
          <p:nvPr/>
        </p:nvSpPr>
        <p:spPr bwMode="auto">
          <a:xfrm>
            <a:off x="6172200" y="6019800"/>
            <a:ext cx="29718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a:ea typeface="ヒラギノ角ゴ Pro W3" charset="-128"/>
                <a:cs typeface="ヒラギノ角ゴ Pro W3" charset="-128"/>
              </a:rPr>
              <a:t>+ purchased offsets</a:t>
            </a:r>
          </a:p>
        </p:txBody>
      </p:sp>
      <p:sp>
        <p:nvSpPr>
          <p:cNvPr id="210959" name="Text Box 17"/>
          <p:cNvSpPr txBox="1">
            <a:spLocks noChangeArrowheads="1"/>
          </p:cNvSpPr>
          <p:nvPr/>
        </p:nvSpPr>
        <p:spPr bwMode="auto">
          <a:xfrm>
            <a:off x="4648200" y="2286000"/>
            <a:ext cx="41148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ea typeface="ヒラギノ角ゴ Pro W3" charset="-128"/>
                <a:cs typeface="ヒラギノ角ゴ Pro W3" charset="-128"/>
              </a:rPr>
              <a:t>Disturbance vs. sequestration</a:t>
            </a:r>
          </a:p>
        </p:txBody>
      </p:sp>
      <p:pic>
        <p:nvPicPr>
          <p:cNvPr id="210960" name="Picture 18" descr="arch2030_int"/>
          <p:cNvPicPr>
            <a:picLocks noChangeAspect="1" noChangeArrowheads="1"/>
          </p:cNvPicPr>
          <p:nvPr/>
        </p:nvPicPr>
        <p:blipFill>
          <a:blip r:embed="rId3" cstate="print"/>
          <a:srcRect/>
          <a:stretch>
            <a:fillRect/>
          </a:stretch>
        </p:blipFill>
        <p:spPr bwMode="auto">
          <a:xfrm>
            <a:off x="2667000" y="2209800"/>
            <a:ext cx="609600" cy="609600"/>
          </a:xfrm>
          <a:prstGeom prst="rect">
            <a:avLst/>
          </a:prstGeom>
          <a:noFill/>
          <a:ln w="9525">
            <a:noFill/>
            <a:miter lim="800000"/>
            <a:headEnd/>
            <a:tailEnd/>
          </a:ln>
        </p:spPr>
      </p:pic>
      <p:sp>
        <p:nvSpPr>
          <p:cNvPr id="17" name="TextBox 16"/>
          <p:cNvSpPr txBox="1">
            <a:spLocks noChangeArrowheads="1"/>
          </p:cNvSpPr>
          <p:nvPr/>
        </p:nvSpPr>
        <p:spPr bwMode="auto">
          <a:xfrm>
            <a:off x="1752600" y="2971800"/>
            <a:ext cx="2474913" cy="400050"/>
          </a:xfrm>
          <a:prstGeom prst="rect">
            <a:avLst/>
          </a:prstGeom>
          <a:noFill/>
          <a:ln w="9525">
            <a:noFill/>
            <a:miter lim="800000"/>
            <a:headEnd/>
            <a:tailEnd/>
          </a:ln>
        </p:spPr>
        <p:txBody>
          <a:bodyPr wrap="none">
            <a:prstTxWarp prst="textNoShape">
              <a:avLst/>
            </a:prstTxWarp>
            <a:spAutoFit/>
          </a:bodyPr>
          <a:lstStyle/>
          <a:p>
            <a:r>
              <a:rPr lang="en-US" sz="2000">
                <a:solidFill>
                  <a:srgbClr val="FF0000"/>
                </a:solidFill>
                <a:ea typeface="ヒラギノ角ゴ Pro W3" charset="-128"/>
                <a:cs typeface="ヒラギノ角ゴ Pro W3" charset="-128"/>
              </a:rPr>
              <a:t>80% of the problem!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2291"/>
                                        </p:tgtEl>
                                      </p:cBhvr>
                                      <p:by x="150000" y="150000"/>
                                    </p:animScale>
                                  </p:childTnLst>
                                </p:cTn>
                              </p:par>
                              <p:par>
                                <p:cTn id="7" presetID="4" presetClass="entr" presetSubtype="16"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box(in)">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7"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itle 1"/>
          <p:cNvSpPr>
            <a:spLocks noGrp="1"/>
          </p:cNvSpPr>
          <p:nvPr>
            <p:ph type="title"/>
          </p:nvPr>
        </p:nvSpPr>
        <p:spPr/>
        <p:txBody>
          <a:bodyPr/>
          <a:lstStyle/>
          <a:p>
            <a:r>
              <a:rPr lang="en-US" sz="2400">
                <a:cs typeface="ヒラギノ角ゴ Pro W3" charset="-128"/>
              </a:rPr>
              <a:t>Sustainable Sites, 12 of 14 possible points </a:t>
            </a:r>
            <a:r>
              <a:rPr lang="en-US">
                <a:cs typeface="ヒラギノ角ゴ Pro W3" charset="-128"/>
              </a:rPr>
              <a:t/>
            </a:r>
            <a:br>
              <a:rPr lang="en-US">
                <a:cs typeface="ヒラギノ角ゴ Pro W3" charset="-128"/>
              </a:rPr>
            </a:br>
            <a:endParaRPr lang="en-US">
              <a:cs typeface="ヒラギノ角ゴ Pro W3" charset="-128"/>
            </a:endParaRPr>
          </a:p>
        </p:txBody>
      </p:sp>
      <p:sp>
        <p:nvSpPr>
          <p:cNvPr id="212995" name="Content Placeholder 2"/>
          <p:cNvSpPr>
            <a:spLocks noGrp="1"/>
          </p:cNvSpPr>
          <p:nvPr>
            <p:ph idx="1"/>
          </p:nvPr>
        </p:nvSpPr>
        <p:spPr>
          <a:xfrm>
            <a:off x="1295400" y="1143000"/>
            <a:ext cx="7620000" cy="4724400"/>
          </a:xfrm>
        </p:spPr>
        <p:txBody>
          <a:bodyPr/>
          <a:lstStyle/>
          <a:p>
            <a:pPr lvl="1"/>
            <a:r>
              <a:rPr lang="en-US" sz="1400">
                <a:solidFill>
                  <a:srgbClr val="787878"/>
                </a:solidFill>
                <a:cs typeface="ヒラギノ角ゴ Pro W3" charset="-128"/>
              </a:rPr>
              <a:t>SS Prerequisite 1, Erosion &amp; Sedimentation Control </a:t>
            </a:r>
          </a:p>
          <a:p>
            <a:pPr lvl="1"/>
            <a:r>
              <a:rPr lang="en-US" sz="1400">
                <a:solidFill>
                  <a:srgbClr val="787878"/>
                </a:solidFill>
                <a:cs typeface="ヒラギノ角ゴ Pro W3" charset="-128"/>
              </a:rPr>
              <a:t>SS Credit 1, Site Selection </a:t>
            </a:r>
          </a:p>
          <a:p>
            <a:pPr lvl="1"/>
            <a:r>
              <a:rPr lang="en-US" sz="1400">
                <a:solidFill>
                  <a:srgbClr val="787878"/>
                </a:solidFill>
                <a:cs typeface="ヒラギノ角ゴ Pro W3" charset="-128"/>
              </a:rPr>
              <a:t>SS Credit 3, Brownfield Redevelopment </a:t>
            </a:r>
          </a:p>
          <a:p>
            <a:pPr lvl="1"/>
            <a:r>
              <a:rPr lang="en-US" sz="1400">
                <a:solidFill>
                  <a:srgbClr val="787878"/>
                </a:solidFill>
                <a:cs typeface="ヒラギノ角ゴ Pro W3" charset="-128"/>
              </a:rPr>
              <a:t>SS Credit 4.2, Alternative Transportation, Bicycle Storage &amp; Changing Rooms </a:t>
            </a:r>
          </a:p>
          <a:p>
            <a:pPr lvl="1"/>
            <a:r>
              <a:rPr lang="en-US" sz="1400">
                <a:solidFill>
                  <a:srgbClr val="787878"/>
                </a:solidFill>
                <a:cs typeface="ヒラギノ角ゴ Pro W3" charset="-128"/>
              </a:rPr>
              <a:t>SS Credit 4.3, Alternative Transportation, Alternative Fuel Refueling Stations </a:t>
            </a:r>
          </a:p>
          <a:p>
            <a:pPr lvl="1"/>
            <a:r>
              <a:rPr lang="en-US" sz="1400">
                <a:solidFill>
                  <a:srgbClr val="787878"/>
                </a:solidFill>
                <a:cs typeface="ヒラギノ角ゴ Pro W3" charset="-128"/>
              </a:rPr>
              <a:t>SS Credit 4.4, Alternative Transportation, Parking Capacity </a:t>
            </a:r>
          </a:p>
          <a:p>
            <a:pPr lvl="1"/>
            <a:r>
              <a:rPr lang="en-US" sz="1400">
                <a:solidFill>
                  <a:srgbClr val="787878"/>
                </a:solidFill>
                <a:cs typeface="ヒラギノ角ゴ Pro W3" charset="-128"/>
              </a:rPr>
              <a:t>SS Credit 5.1, Reduced Site Disturbance, Protect or Restore Open Space </a:t>
            </a:r>
          </a:p>
          <a:p>
            <a:pPr lvl="1"/>
            <a:r>
              <a:rPr lang="en-US" sz="1400">
                <a:solidFill>
                  <a:srgbClr val="787878"/>
                </a:solidFill>
                <a:cs typeface="ヒラギノ角ゴ Pro W3" charset="-128"/>
              </a:rPr>
              <a:t>SS Credit 5.2, Reduced Site Disturbance, Development Footprint </a:t>
            </a:r>
          </a:p>
          <a:p>
            <a:pPr lvl="1"/>
            <a:r>
              <a:rPr lang="en-US" sz="1400">
                <a:solidFill>
                  <a:srgbClr val="787878"/>
                </a:solidFill>
                <a:cs typeface="ヒラギノ角ゴ Pro W3" charset="-128"/>
              </a:rPr>
              <a:t>SS Credit 6.1, Stormwater Management, Rate and Quantity </a:t>
            </a:r>
          </a:p>
          <a:p>
            <a:pPr lvl="1"/>
            <a:r>
              <a:rPr lang="en-US" sz="1400">
                <a:solidFill>
                  <a:srgbClr val="787878"/>
                </a:solidFill>
                <a:cs typeface="ヒラギノ角ゴ Pro W3" charset="-128"/>
              </a:rPr>
              <a:t>SS Credit 6.2, Stormwater Management, Treatment </a:t>
            </a:r>
          </a:p>
          <a:p>
            <a:pPr lvl="1"/>
            <a:r>
              <a:rPr lang="en-US" sz="1400">
                <a:solidFill>
                  <a:srgbClr val="787878"/>
                </a:solidFill>
                <a:cs typeface="ヒラギノ角ゴ Pro W3" charset="-128"/>
              </a:rPr>
              <a:t>SS Credit 7.1, Landscape &amp; Exterior Design to Reduce Heat Islands, Non-Roof </a:t>
            </a:r>
          </a:p>
          <a:p>
            <a:pPr lvl="1"/>
            <a:r>
              <a:rPr lang="en-US" sz="1400">
                <a:solidFill>
                  <a:srgbClr val="787878"/>
                </a:solidFill>
                <a:cs typeface="ヒラギノ角ゴ Pro W3" charset="-128"/>
              </a:rPr>
              <a:t>SS Credit 7.2, Landscape &amp; Exterior Design to Reduce Heat Islands, Roof </a:t>
            </a:r>
          </a:p>
          <a:p>
            <a:pPr lvl="1"/>
            <a:r>
              <a:rPr lang="en-US" sz="1400">
                <a:solidFill>
                  <a:srgbClr val="787878"/>
                </a:solidFill>
                <a:cs typeface="ヒラギノ角ゴ Pro W3" charset="-128"/>
              </a:rPr>
              <a:t>SS Credit 8, Light Pollution Reduction </a:t>
            </a:r>
          </a:p>
          <a:p>
            <a:endParaRPr lang="en-US" sz="1400">
              <a:solidFill>
                <a:srgbClr val="787878"/>
              </a:solidFill>
              <a:cs typeface="ヒラギノ角ゴ Pro W3" charset="-128"/>
            </a:endParaRPr>
          </a:p>
        </p:txBody>
      </p:sp>
      <p:sp>
        <p:nvSpPr>
          <p:cNvPr id="212996" name="Rectangle 3"/>
          <p:cNvSpPr>
            <a:spLocks noChangeArrowheads="1"/>
          </p:cNvSpPr>
          <p:nvPr/>
        </p:nvSpPr>
        <p:spPr bwMode="auto">
          <a:xfrm flipV="1">
            <a:off x="1752600" y="2971800"/>
            <a:ext cx="6400800" cy="5334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2997" name="Rectangle 4"/>
          <p:cNvSpPr>
            <a:spLocks noChangeArrowheads="1"/>
          </p:cNvSpPr>
          <p:nvPr/>
        </p:nvSpPr>
        <p:spPr bwMode="auto">
          <a:xfrm flipV="1">
            <a:off x="1752600" y="2057400"/>
            <a:ext cx="6781800" cy="6096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2998" name="Rectangle 5"/>
          <p:cNvSpPr>
            <a:spLocks noChangeArrowheads="1"/>
          </p:cNvSpPr>
          <p:nvPr/>
        </p:nvSpPr>
        <p:spPr bwMode="auto">
          <a:xfrm flipV="1">
            <a:off x="1752600" y="1676400"/>
            <a:ext cx="5638800" cy="3810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2999" name="Oval 4"/>
          <p:cNvSpPr>
            <a:spLocks noChangeArrowheads="1"/>
          </p:cNvSpPr>
          <p:nvPr/>
        </p:nvSpPr>
        <p:spPr bwMode="auto">
          <a:xfrm>
            <a:off x="7772400" y="3200400"/>
            <a:ext cx="990600" cy="914400"/>
          </a:xfrm>
          <a:prstGeom prst="ellipse">
            <a:avLst/>
          </a:prstGeom>
          <a:solidFill>
            <a:srgbClr val="29D033"/>
          </a:solidFill>
          <a:ln w="9525">
            <a:solidFill>
              <a:srgbClr val="29D033"/>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213000" name="Text Box 9"/>
          <p:cNvSpPr txBox="1">
            <a:spLocks noChangeArrowheads="1"/>
          </p:cNvSpPr>
          <p:nvPr/>
        </p:nvSpPr>
        <p:spPr bwMode="auto">
          <a:xfrm>
            <a:off x="7162800" y="3505200"/>
            <a:ext cx="2209800" cy="4000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solidFill>
                  <a:schemeClr val="bg1"/>
                </a:solidFill>
                <a:ea typeface="ヒラギノ角ゴ Pro W3" charset="-128"/>
                <a:cs typeface="ヒラギノ角ゴ Pro W3" charset="-128"/>
              </a:rPr>
              <a:t>Landscape </a:t>
            </a:r>
            <a:br>
              <a:rPr lang="en-US" sz="1000">
                <a:solidFill>
                  <a:schemeClr val="bg1"/>
                </a:solidFill>
                <a:ea typeface="ヒラギノ角ゴ Pro W3" charset="-128"/>
                <a:cs typeface="ヒラギノ角ゴ Pro W3" charset="-128"/>
              </a:rPr>
            </a:br>
            <a:r>
              <a:rPr lang="en-US" sz="1000">
                <a:solidFill>
                  <a:schemeClr val="bg1"/>
                </a:solidFill>
                <a:ea typeface="ヒラギノ角ゴ Pro W3" charset="-128"/>
                <a:cs typeface="ヒラギノ角ゴ Pro W3" charset="-128"/>
              </a:rPr>
              <a:t>+ Site</a:t>
            </a:r>
          </a:p>
        </p:txBody>
      </p:sp>
      <p:sp>
        <p:nvSpPr>
          <p:cNvPr id="213001" name="Oval 4"/>
          <p:cNvSpPr>
            <a:spLocks noChangeArrowheads="1"/>
          </p:cNvSpPr>
          <p:nvPr/>
        </p:nvSpPr>
        <p:spPr bwMode="auto">
          <a:xfrm>
            <a:off x="6858000" y="1066800"/>
            <a:ext cx="990600" cy="914400"/>
          </a:xfrm>
          <a:prstGeom prst="ellipse">
            <a:avLst/>
          </a:prstGeom>
          <a:solidFill>
            <a:srgbClr val="29D033"/>
          </a:solidFill>
          <a:ln w="9525">
            <a:solidFill>
              <a:srgbClr val="29D033"/>
            </a:solidFill>
            <a:round/>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213002" name="Text Box 9"/>
          <p:cNvSpPr txBox="1">
            <a:spLocks noChangeArrowheads="1"/>
          </p:cNvSpPr>
          <p:nvPr/>
        </p:nvSpPr>
        <p:spPr bwMode="auto">
          <a:xfrm>
            <a:off x="6248400" y="1371600"/>
            <a:ext cx="2209800" cy="4000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solidFill>
                  <a:schemeClr val="bg1"/>
                </a:solidFill>
                <a:ea typeface="ヒラギノ角ゴ Pro W3" charset="-128"/>
                <a:cs typeface="ヒラギノ角ゴ Pro W3" charset="-128"/>
              </a:rPr>
              <a:t>Landscape </a:t>
            </a:r>
            <a:br>
              <a:rPr lang="en-US" sz="1000">
                <a:solidFill>
                  <a:schemeClr val="bg1"/>
                </a:solidFill>
                <a:ea typeface="ヒラギノ角ゴ Pro W3" charset="-128"/>
                <a:cs typeface="ヒラギノ角ゴ Pro W3" charset="-128"/>
              </a:rPr>
            </a:br>
            <a:r>
              <a:rPr lang="en-US" sz="1000">
                <a:solidFill>
                  <a:schemeClr val="bg1"/>
                </a:solidFill>
                <a:ea typeface="ヒラギノ角ゴ Pro W3" charset="-128"/>
                <a:cs typeface="ヒラギノ角ゴ Pro W3" charset="-128"/>
              </a:rPr>
              <a:t>+ Site</a:t>
            </a:r>
          </a:p>
        </p:txBody>
      </p:sp>
      <p:sp>
        <p:nvSpPr>
          <p:cNvPr id="213003" name="Oval 5"/>
          <p:cNvSpPr>
            <a:spLocks noChangeArrowheads="1"/>
          </p:cNvSpPr>
          <p:nvPr/>
        </p:nvSpPr>
        <p:spPr bwMode="auto">
          <a:xfrm>
            <a:off x="838200" y="1981200"/>
            <a:ext cx="927100" cy="838200"/>
          </a:xfrm>
          <a:prstGeom prst="ellipse">
            <a:avLst/>
          </a:prstGeom>
          <a:solidFill>
            <a:srgbClr val="CCCC00"/>
          </a:solidFill>
          <a:ln w="9525">
            <a:solidFill>
              <a:srgbClr val="CCCC00"/>
            </a:solidFill>
            <a:round/>
            <a:headEnd/>
            <a:tailEnd/>
          </a:ln>
        </p:spPr>
        <p:txBody>
          <a:bodyPr wrap="none" anchor="ctr">
            <a:prstTxWarp prst="textNoShape">
              <a:avLst/>
            </a:prstTxWarp>
          </a:bodyPr>
          <a:lstStyle/>
          <a:p>
            <a:endParaRPr lang="en-US" sz="900">
              <a:ea typeface="ヒラギノ角ゴ Pro W3" charset="-128"/>
              <a:cs typeface="ヒラギノ角ゴ Pro W3" charset="-128"/>
            </a:endParaRPr>
          </a:p>
        </p:txBody>
      </p:sp>
      <p:sp>
        <p:nvSpPr>
          <p:cNvPr id="213004" name="Text Box 12"/>
          <p:cNvSpPr txBox="1">
            <a:spLocks noChangeArrowheads="1"/>
          </p:cNvSpPr>
          <p:nvPr/>
        </p:nvSpPr>
        <p:spPr bwMode="auto">
          <a:xfrm>
            <a:off x="838200" y="2209800"/>
            <a:ext cx="990600" cy="369888"/>
          </a:xfrm>
          <a:prstGeom prst="rect">
            <a:avLst/>
          </a:prstGeom>
          <a:noFill/>
          <a:ln w="9525">
            <a:noFill/>
            <a:miter lim="800000"/>
            <a:headEnd/>
            <a:tailEnd/>
          </a:ln>
        </p:spPr>
        <p:txBody>
          <a:bodyPr>
            <a:prstTxWarp prst="textNoShape">
              <a:avLst/>
            </a:prstTxWarp>
            <a:spAutoFit/>
          </a:bodyPr>
          <a:lstStyle/>
          <a:p>
            <a:pPr>
              <a:spcBef>
                <a:spcPct val="50000"/>
              </a:spcBef>
            </a:pPr>
            <a:r>
              <a:rPr lang="en-US" sz="900">
                <a:solidFill>
                  <a:schemeClr val="bg1"/>
                </a:solidFill>
                <a:ea typeface="ヒラギノ角ゴ Pro W3" charset="-128"/>
                <a:cs typeface="ヒラギノ角ゴ Pro W3" charset="-128"/>
              </a:rPr>
              <a:t>People, “Use” + Transportation</a:t>
            </a:r>
          </a:p>
        </p:txBody>
      </p:sp>
      <p:sp>
        <p:nvSpPr>
          <p:cNvPr id="213005" name="Rectangle 3"/>
          <p:cNvSpPr>
            <a:spLocks noChangeArrowheads="1"/>
          </p:cNvSpPr>
          <p:nvPr/>
        </p:nvSpPr>
        <p:spPr bwMode="auto">
          <a:xfrm flipV="1">
            <a:off x="1752600" y="4191000"/>
            <a:ext cx="6858000" cy="5334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3006" name="Oval 4"/>
          <p:cNvSpPr>
            <a:spLocks noChangeArrowheads="1"/>
          </p:cNvSpPr>
          <p:nvPr/>
        </p:nvSpPr>
        <p:spPr bwMode="auto">
          <a:xfrm>
            <a:off x="7772400" y="4648200"/>
            <a:ext cx="990600" cy="990600"/>
          </a:xfrm>
          <a:prstGeom prst="ellipse">
            <a:avLst/>
          </a:prstGeom>
          <a:solidFill>
            <a:srgbClr val="0040CC"/>
          </a:solidFill>
          <a:ln w="9525">
            <a:solidFill>
              <a:srgbClr val="000CCC"/>
            </a:solidFill>
            <a:round/>
            <a:headEnd/>
            <a:tailEnd/>
          </a:ln>
        </p:spPr>
        <p:txBody>
          <a:bodyPr wrap="none" anchor="ctr">
            <a:prstTxWarp prst="textNoShape">
              <a:avLst/>
            </a:prstTxWarp>
          </a:bodyPr>
          <a:lstStyle/>
          <a:p>
            <a:pPr algn="ctr"/>
            <a:endParaRPr lang="en-US">
              <a:solidFill>
                <a:srgbClr val="000CCC"/>
              </a:solidFill>
              <a:ea typeface="ヒラギノ角ゴ Pro W3" charset="-128"/>
              <a:cs typeface="ヒラギノ角ゴ Pro W3" charset="-128"/>
            </a:endParaRPr>
          </a:p>
        </p:txBody>
      </p:sp>
      <p:sp>
        <p:nvSpPr>
          <p:cNvPr id="213007" name="TextBox 5"/>
          <p:cNvSpPr txBox="1">
            <a:spLocks noChangeArrowheads="1"/>
          </p:cNvSpPr>
          <p:nvPr/>
        </p:nvSpPr>
        <p:spPr bwMode="auto">
          <a:xfrm>
            <a:off x="7848600" y="4953000"/>
            <a:ext cx="762000" cy="400050"/>
          </a:xfrm>
          <a:prstGeom prst="rect">
            <a:avLst/>
          </a:prstGeom>
          <a:noFill/>
          <a:ln w="9525">
            <a:noFill/>
            <a:miter lim="800000"/>
            <a:headEnd/>
            <a:tailEnd/>
          </a:ln>
        </p:spPr>
        <p:txBody>
          <a:bodyPr>
            <a:prstTxWarp prst="textNoShape">
              <a:avLst/>
            </a:prstTxWarp>
            <a:spAutoFit/>
          </a:bodyPr>
          <a:lstStyle/>
          <a:p>
            <a:pPr algn="ctr"/>
            <a:r>
              <a:rPr lang="en-US" sz="1000">
                <a:solidFill>
                  <a:schemeClr val="bg1"/>
                </a:solidFill>
                <a:ea typeface="ヒラギノ角ゴ Pro W3" charset="-128"/>
                <a:cs typeface="ヒラギノ角ゴ Pro W3" charset="-128"/>
              </a:rPr>
              <a:t>Operating energy</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itle 1"/>
          <p:cNvSpPr>
            <a:spLocks noGrp="1"/>
          </p:cNvSpPr>
          <p:nvPr>
            <p:ph type="title"/>
          </p:nvPr>
        </p:nvSpPr>
        <p:spPr>
          <a:xfrm>
            <a:off x="1295400" y="381000"/>
            <a:ext cx="7543800" cy="838200"/>
          </a:xfrm>
        </p:spPr>
        <p:txBody>
          <a:bodyPr/>
          <a:lstStyle/>
          <a:p>
            <a:r>
              <a:rPr lang="en-US" sz="2400">
                <a:cs typeface="ヒラギノ角ゴ Pro W3" charset="-128"/>
              </a:rPr>
              <a:t>Energy and Atmosphere, 17 of 17 possible points </a:t>
            </a:r>
            <a:r>
              <a:rPr lang="en-US">
                <a:cs typeface="ヒラギノ角ゴ Pro W3" charset="-128"/>
              </a:rPr>
              <a:t/>
            </a:r>
            <a:br>
              <a:rPr lang="en-US">
                <a:cs typeface="ヒラギノ角ゴ Pro W3" charset="-128"/>
              </a:rPr>
            </a:br>
            <a:endParaRPr lang="en-US">
              <a:cs typeface="ヒラギノ角ゴ Pro W3" charset="-128"/>
            </a:endParaRPr>
          </a:p>
        </p:txBody>
      </p:sp>
      <p:sp>
        <p:nvSpPr>
          <p:cNvPr id="215043" name="Content Placeholder 2"/>
          <p:cNvSpPr>
            <a:spLocks noGrp="1"/>
          </p:cNvSpPr>
          <p:nvPr>
            <p:ph idx="1"/>
          </p:nvPr>
        </p:nvSpPr>
        <p:spPr>
          <a:xfrm>
            <a:off x="1295400" y="1066800"/>
            <a:ext cx="7162800" cy="4724400"/>
          </a:xfrm>
        </p:spPr>
        <p:txBody>
          <a:bodyPr/>
          <a:lstStyle/>
          <a:p>
            <a:pPr lvl="1"/>
            <a:r>
              <a:rPr lang="en-US" sz="1200">
                <a:solidFill>
                  <a:srgbClr val="787878"/>
                </a:solidFill>
                <a:cs typeface="ヒラギノ角ゴ Pro W3" charset="-128"/>
              </a:rPr>
              <a:t>EA Prerequisite 1, Fundamental Building Systems Commissioning </a:t>
            </a:r>
          </a:p>
          <a:p>
            <a:pPr lvl="1"/>
            <a:r>
              <a:rPr lang="en-US" sz="1200">
                <a:solidFill>
                  <a:srgbClr val="787878"/>
                </a:solidFill>
                <a:cs typeface="ヒラギノ角ゴ Pro W3" charset="-128"/>
              </a:rPr>
              <a:t>EA Prerequisite 2, Minimum Energy Performance </a:t>
            </a:r>
          </a:p>
          <a:p>
            <a:pPr lvl="1"/>
            <a:r>
              <a:rPr lang="en-US" sz="1200">
                <a:solidFill>
                  <a:srgbClr val="787878"/>
                </a:solidFill>
                <a:cs typeface="ヒラギノ角ゴ Pro W3" charset="-128"/>
              </a:rPr>
              <a:t>EA Prerequisite 3, CFC Reduction in HVAC&amp;R Equipment </a:t>
            </a:r>
          </a:p>
          <a:p>
            <a:pPr lvl="1"/>
            <a:r>
              <a:rPr lang="en-US" sz="1200">
                <a:solidFill>
                  <a:srgbClr val="787878"/>
                </a:solidFill>
                <a:cs typeface="ヒラギノ角ゴ Pro W3" charset="-128"/>
              </a:rPr>
              <a:t>EA Credit 1.1a, Optimize Energy Performance, 15% New 5% Existing </a:t>
            </a:r>
          </a:p>
          <a:p>
            <a:pPr lvl="1"/>
            <a:r>
              <a:rPr lang="en-US" sz="1200">
                <a:solidFill>
                  <a:srgbClr val="787878"/>
                </a:solidFill>
                <a:cs typeface="ヒラギノ角ゴ Pro W3" charset="-128"/>
              </a:rPr>
              <a:t>EA Credit 1.1b, Optimize Energy Performance, 20% New 10% Existing </a:t>
            </a:r>
          </a:p>
          <a:p>
            <a:pPr lvl="1"/>
            <a:r>
              <a:rPr lang="en-US" sz="1200">
                <a:solidFill>
                  <a:srgbClr val="787878"/>
                </a:solidFill>
                <a:cs typeface="ヒラギノ角ゴ Pro W3" charset="-128"/>
              </a:rPr>
              <a:t>EA Credit 1.2a, Optimize Energy Performance, 25% New 15% Existing </a:t>
            </a:r>
          </a:p>
          <a:p>
            <a:pPr lvl="1"/>
            <a:r>
              <a:rPr lang="en-US" sz="1200">
                <a:solidFill>
                  <a:srgbClr val="787878"/>
                </a:solidFill>
                <a:cs typeface="ヒラギノ角ゴ Pro W3" charset="-128"/>
              </a:rPr>
              <a:t>EA Credit 1.2b, Optimize Energy Performance, 30% New 20% Existing </a:t>
            </a:r>
          </a:p>
          <a:p>
            <a:pPr lvl="1"/>
            <a:r>
              <a:rPr lang="en-US" sz="1200">
                <a:solidFill>
                  <a:srgbClr val="787878"/>
                </a:solidFill>
                <a:cs typeface="ヒラギノ角ゴ Pro W3" charset="-128"/>
              </a:rPr>
              <a:t>EA Credit 1.3a, Optimize Energy Performance, 35% New 25% Existing </a:t>
            </a:r>
          </a:p>
          <a:p>
            <a:pPr lvl="1"/>
            <a:r>
              <a:rPr lang="en-US" sz="1200">
                <a:solidFill>
                  <a:srgbClr val="787878"/>
                </a:solidFill>
                <a:cs typeface="ヒラギノ角ゴ Pro W3" charset="-128"/>
              </a:rPr>
              <a:t>EA Credit 1.3b, Optimize Energy Performance, 40% New 30% Existing </a:t>
            </a:r>
          </a:p>
          <a:p>
            <a:pPr lvl="1"/>
            <a:r>
              <a:rPr lang="en-US" sz="1200">
                <a:solidFill>
                  <a:srgbClr val="787878"/>
                </a:solidFill>
                <a:cs typeface="ヒラギノ角ゴ Pro W3" charset="-128"/>
              </a:rPr>
              <a:t>EA Credit 1.4a, Optimize Energy Performance, 45% New 35% Existing </a:t>
            </a:r>
          </a:p>
          <a:p>
            <a:pPr lvl="1"/>
            <a:r>
              <a:rPr lang="en-US" sz="1200">
                <a:solidFill>
                  <a:srgbClr val="787878"/>
                </a:solidFill>
                <a:cs typeface="ヒラギノ角ゴ Pro W3" charset="-128"/>
              </a:rPr>
              <a:t>EA Credit 1.4b, Optimize Energy Performance, 50% New 40% Existing </a:t>
            </a:r>
          </a:p>
          <a:p>
            <a:pPr lvl="1"/>
            <a:r>
              <a:rPr lang="en-US" sz="1200">
                <a:solidFill>
                  <a:srgbClr val="787878"/>
                </a:solidFill>
                <a:cs typeface="ヒラギノ角ゴ Pro W3" charset="-128"/>
              </a:rPr>
              <a:t>EA Credit 1.5a, Optimize Energy Performance, 55% New 45% Existing </a:t>
            </a:r>
          </a:p>
          <a:p>
            <a:pPr lvl="1"/>
            <a:r>
              <a:rPr lang="en-US" sz="1200">
                <a:solidFill>
                  <a:srgbClr val="787878"/>
                </a:solidFill>
                <a:cs typeface="ヒラギノ角ゴ Pro W3" charset="-128"/>
              </a:rPr>
              <a:t>EA Credit 1.5b, Optimize Energy Performance, 60% New 50% Existing </a:t>
            </a:r>
          </a:p>
          <a:p>
            <a:pPr lvl="1"/>
            <a:r>
              <a:rPr lang="en-US" sz="1200">
                <a:solidFill>
                  <a:srgbClr val="787878"/>
                </a:solidFill>
                <a:cs typeface="ヒラギノ角ゴ Pro W3" charset="-128"/>
              </a:rPr>
              <a:t>EA Credit 2.1, Renewable Energy, 5% </a:t>
            </a:r>
          </a:p>
          <a:p>
            <a:pPr lvl="1"/>
            <a:r>
              <a:rPr lang="en-US" sz="1200">
                <a:solidFill>
                  <a:srgbClr val="787878"/>
                </a:solidFill>
                <a:cs typeface="ヒラギノ角ゴ Pro W3" charset="-128"/>
              </a:rPr>
              <a:t>EA Credit 2.2, Renewable Energy, 10% </a:t>
            </a:r>
          </a:p>
          <a:p>
            <a:pPr lvl="1"/>
            <a:r>
              <a:rPr lang="en-US" sz="1200">
                <a:solidFill>
                  <a:srgbClr val="787878"/>
                </a:solidFill>
                <a:cs typeface="ヒラギノ角ゴ Pro W3" charset="-128"/>
              </a:rPr>
              <a:t>EA Credit 2.3, Renewable Energy, 20% </a:t>
            </a:r>
          </a:p>
          <a:p>
            <a:pPr lvl="1"/>
            <a:r>
              <a:rPr lang="en-US" sz="1200">
                <a:solidFill>
                  <a:srgbClr val="787878"/>
                </a:solidFill>
                <a:cs typeface="ヒラギノ角ゴ Pro W3" charset="-128"/>
              </a:rPr>
              <a:t>EA Credit 3, Additional Commissioning </a:t>
            </a:r>
          </a:p>
          <a:p>
            <a:pPr lvl="1"/>
            <a:r>
              <a:rPr lang="en-US" sz="1200">
                <a:solidFill>
                  <a:srgbClr val="787878"/>
                </a:solidFill>
                <a:cs typeface="ヒラギノ角ゴ Pro W3" charset="-128"/>
              </a:rPr>
              <a:t>EA Credit 4, Ozone Depletion </a:t>
            </a:r>
          </a:p>
          <a:p>
            <a:pPr lvl="1"/>
            <a:r>
              <a:rPr lang="en-US" sz="1200">
                <a:solidFill>
                  <a:srgbClr val="787878"/>
                </a:solidFill>
                <a:cs typeface="ヒラギノ角ゴ Pro W3" charset="-128"/>
              </a:rPr>
              <a:t>EA Credit 5, Measurement and Verification </a:t>
            </a:r>
          </a:p>
          <a:p>
            <a:pPr lvl="1"/>
            <a:r>
              <a:rPr lang="en-US" sz="1200">
                <a:solidFill>
                  <a:srgbClr val="787878"/>
                </a:solidFill>
                <a:cs typeface="ヒラギノ角ゴ Pro W3" charset="-128"/>
              </a:rPr>
              <a:t>EA Credit 6, Green Power </a:t>
            </a:r>
          </a:p>
          <a:p>
            <a:endParaRPr lang="en-US">
              <a:cs typeface="ヒラギノ角ゴ Pro W3" charset="-128"/>
            </a:endParaRPr>
          </a:p>
        </p:txBody>
      </p:sp>
      <p:sp>
        <p:nvSpPr>
          <p:cNvPr id="215044" name="Rectangle 3"/>
          <p:cNvSpPr>
            <a:spLocks noChangeArrowheads="1"/>
          </p:cNvSpPr>
          <p:nvPr/>
        </p:nvSpPr>
        <p:spPr bwMode="auto">
          <a:xfrm>
            <a:off x="1752600" y="1828800"/>
            <a:ext cx="5638800" cy="25908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5045" name="Rectangle 4"/>
          <p:cNvSpPr>
            <a:spLocks noChangeArrowheads="1"/>
          </p:cNvSpPr>
          <p:nvPr/>
        </p:nvSpPr>
        <p:spPr bwMode="auto">
          <a:xfrm flipV="1">
            <a:off x="1752600" y="4495800"/>
            <a:ext cx="5638800" cy="6858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5046" name="Rectangle 5"/>
          <p:cNvSpPr>
            <a:spLocks noChangeArrowheads="1"/>
          </p:cNvSpPr>
          <p:nvPr/>
        </p:nvSpPr>
        <p:spPr bwMode="auto">
          <a:xfrm flipV="1">
            <a:off x="1752600" y="5943600"/>
            <a:ext cx="5638800" cy="3810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5047" name="Oval 6"/>
          <p:cNvSpPr>
            <a:spLocks noChangeArrowheads="1"/>
          </p:cNvSpPr>
          <p:nvPr/>
        </p:nvSpPr>
        <p:spPr bwMode="auto">
          <a:xfrm>
            <a:off x="7010400" y="2590800"/>
            <a:ext cx="990600" cy="990600"/>
          </a:xfrm>
          <a:prstGeom prst="ellipse">
            <a:avLst/>
          </a:prstGeom>
          <a:solidFill>
            <a:srgbClr val="0040CC"/>
          </a:solidFill>
          <a:ln w="9525">
            <a:solidFill>
              <a:srgbClr val="000CCC"/>
            </a:solidFill>
            <a:round/>
            <a:headEnd/>
            <a:tailEnd/>
          </a:ln>
        </p:spPr>
        <p:txBody>
          <a:bodyPr wrap="none" anchor="ctr">
            <a:prstTxWarp prst="textNoShape">
              <a:avLst/>
            </a:prstTxWarp>
          </a:bodyPr>
          <a:lstStyle/>
          <a:p>
            <a:pPr algn="ctr"/>
            <a:endParaRPr lang="en-US">
              <a:solidFill>
                <a:srgbClr val="000CCC"/>
              </a:solidFill>
              <a:ea typeface="ヒラギノ角ゴ Pro W3" charset="-128"/>
              <a:cs typeface="ヒラギノ角ゴ Pro W3" charset="-128"/>
            </a:endParaRPr>
          </a:p>
        </p:txBody>
      </p:sp>
      <p:sp>
        <p:nvSpPr>
          <p:cNvPr id="215048" name="TextBox 7"/>
          <p:cNvSpPr txBox="1">
            <a:spLocks noChangeArrowheads="1"/>
          </p:cNvSpPr>
          <p:nvPr/>
        </p:nvSpPr>
        <p:spPr bwMode="auto">
          <a:xfrm>
            <a:off x="7086600" y="2895600"/>
            <a:ext cx="762000" cy="400050"/>
          </a:xfrm>
          <a:prstGeom prst="rect">
            <a:avLst/>
          </a:prstGeom>
          <a:noFill/>
          <a:ln w="9525">
            <a:noFill/>
            <a:miter lim="800000"/>
            <a:headEnd/>
            <a:tailEnd/>
          </a:ln>
        </p:spPr>
        <p:txBody>
          <a:bodyPr>
            <a:prstTxWarp prst="textNoShape">
              <a:avLst/>
            </a:prstTxWarp>
            <a:spAutoFit/>
          </a:bodyPr>
          <a:lstStyle/>
          <a:p>
            <a:pPr algn="ctr"/>
            <a:r>
              <a:rPr lang="en-US" sz="1000">
                <a:solidFill>
                  <a:schemeClr val="bg1"/>
                </a:solidFill>
                <a:ea typeface="ヒラギノ角ゴ Pro W3" charset="-128"/>
                <a:cs typeface="ヒラギノ角ゴ Pro W3" charset="-128"/>
              </a:rPr>
              <a:t>Operating energy</a:t>
            </a:r>
          </a:p>
        </p:txBody>
      </p:sp>
      <p:sp>
        <p:nvSpPr>
          <p:cNvPr id="215049" name="Oval 8"/>
          <p:cNvSpPr>
            <a:spLocks noChangeArrowheads="1"/>
          </p:cNvSpPr>
          <p:nvPr/>
        </p:nvSpPr>
        <p:spPr bwMode="auto">
          <a:xfrm>
            <a:off x="5791200" y="5105400"/>
            <a:ext cx="931863" cy="914400"/>
          </a:xfrm>
          <a:prstGeom prst="ellipse">
            <a:avLst/>
          </a:prstGeom>
          <a:solidFill>
            <a:srgbClr val="66CCFF"/>
          </a:solidFill>
          <a:ln w="9525">
            <a:solidFill>
              <a:srgbClr val="66CCFF"/>
            </a:solidFill>
            <a:round/>
            <a:headEnd/>
            <a:tailEnd/>
          </a:ln>
        </p:spPr>
        <p:txBody>
          <a:bodyPr wrap="none" anchor="ctr">
            <a:prstTxWarp prst="textNoShape">
              <a:avLst/>
            </a:prstTxWarp>
          </a:bodyPr>
          <a:lstStyle/>
          <a:p>
            <a:endParaRPr lang="en-US" sz="1000">
              <a:ea typeface="ヒラギノ角ゴ Pro W3" charset="-128"/>
              <a:cs typeface="ヒラギノ角ゴ Pro W3" charset="-128"/>
            </a:endParaRPr>
          </a:p>
        </p:txBody>
      </p:sp>
      <p:sp>
        <p:nvSpPr>
          <p:cNvPr id="215050" name="Text Box 15"/>
          <p:cNvSpPr txBox="1">
            <a:spLocks noChangeArrowheads="1"/>
          </p:cNvSpPr>
          <p:nvPr/>
        </p:nvSpPr>
        <p:spPr bwMode="auto">
          <a:xfrm>
            <a:off x="5791200" y="5257800"/>
            <a:ext cx="914400" cy="55403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solidFill>
                  <a:schemeClr val="bg1"/>
                </a:solidFill>
                <a:ea typeface="ヒラギノ角ゴ Pro W3" charset="-128"/>
                <a:cs typeface="ヒラギノ角ゴ Pro W3" charset="-128"/>
              </a:rPr>
              <a:t>Renewables + Site Generation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p:cNvSpPr>
            <a:spLocks noGrp="1"/>
          </p:cNvSpPr>
          <p:nvPr>
            <p:ph type="title"/>
          </p:nvPr>
        </p:nvSpPr>
        <p:spPr>
          <a:xfrm>
            <a:off x="1295400" y="381000"/>
            <a:ext cx="7620000" cy="838200"/>
          </a:xfrm>
        </p:spPr>
        <p:txBody>
          <a:bodyPr/>
          <a:lstStyle/>
          <a:p>
            <a:r>
              <a:rPr lang="en-US" sz="2400">
                <a:cs typeface="ヒラギノ角ゴ Pro W3" charset="-128"/>
              </a:rPr>
              <a:t>Materials and Resources, 7 of 13 possible points </a:t>
            </a:r>
          </a:p>
        </p:txBody>
      </p:sp>
      <p:sp>
        <p:nvSpPr>
          <p:cNvPr id="217091" name="Content Placeholder 2"/>
          <p:cNvSpPr>
            <a:spLocks noGrp="1"/>
          </p:cNvSpPr>
          <p:nvPr>
            <p:ph idx="1"/>
          </p:nvPr>
        </p:nvSpPr>
        <p:spPr>
          <a:xfrm>
            <a:off x="1295400" y="1295400"/>
            <a:ext cx="7696200" cy="4724400"/>
          </a:xfrm>
        </p:spPr>
        <p:txBody>
          <a:bodyPr/>
          <a:lstStyle/>
          <a:p>
            <a:pPr lvl="1"/>
            <a:r>
              <a:rPr lang="en-US" sz="1400">
                <a:solidFill>
                  <a:schemeClr val="bg2"/>
                </a:solidFill>
                <a:cs typeface="ヒラギノ角ゴ Pro W3" charset="-128"/>
              </a:rPr>
              <a:t>MR Prerequisite 1, Storage &amp; Collection of Recyclables </a:t>
            </a:r>
          </a:p>
          <a:p>
            <a:pPr lvl="1"/>
            <a:r>
              <a:rPr lang="en-US" sz="1400">
                <a:solidFill>
                  <a:schemeClr val="bg2"/>
                </a:solidFill>
                <a:cs typeface="ヒラギノ角ゴ Pro W3" charset="-128"/>
              </a:rPr>
              <a:t>MR Credit 2.1, Construction Waste Management, Divert 50% </a:t>
            </a:r>
          </a:p>
          <a:p>
            <a:pPr lvl="1"/>
            <a:r>
              <a:rPr lang="en-US" sz="1400">
                <a:solidFill>
                  <a:schemeClr val="bg2"/>
                </a:solidFill>
                <a:cs typeface="ヒラギノ角ゴ Pro W3" charset="-128"/>
              </a:rPr>
              <a:t>MR Credit 2.2, Construction Waste Management, Divert 75% </a:t>
            </a:r>
          </a:p>
          <a:p>
            <a:pPr lvl="1"/>
            <a:r>
              <a:rPr lang="en-US" sz="1400">
                <a:solidFill>
                  <a:schemeClr val="bg2"/>
                </a:solidFill>
                <a:cs typeface="ヒラギノ角ゴ Pro W3" charset="-128"/>
              </a:rPr>
              <a:t>MR Credit 4.1, Recycled Content: 5% (post-consumer + 1/2 post-industrial) </a:t>
            </a:r>
          </a:p>
          <a:p>
            <a:pPr lvl="1"/>
            <a:r>
              <a:rPr lang="en-US" sz="1400">
                <a:solidFill>
                  <a:schemeClr val="bg2"/>
                </a:solidFill>
                <a:cs typeface="ヒラギノ角ゴ Pro W3" charset="-128"/>
              </a:rPr>
              <a:t>MR Credit 4.2, Recycled Content: 10% (post-consumer + 1/2 post-industrial) </a:t>
            </a:r>
          </a:p>
          <a:p>
            <a:pPr lvl="1"/>
            <a:r>
              <a:rPr lang="en-US" sz="1400">
                <a:solidFill>
                  <a:schemeClr val="bg2"/>
                </a:solidFill>
                <a:cs typeface="ヒラギノ角ゴ Pro W3" charset="-128"/>
              </a:rPr>
              <a:t>MR Credit 5.1, Local/Regional Materials, 20% Manufactured Locally </a:t>
            </a:r>
          </a:p>
          <a:p>
            <a:pPr lvl="1"/>
            <a:r>
              <a:rPr lang="en-US" sz="1400">
                <a:solidFill>
                  <a:schemeClr val="bg2"/>
                </a:solidFill>
                <a:cs typeface="ヒラギノ角ゴ Pro W3" charset="-128"/>
              </a:rPr>
              <a:t>MR Credit 5.2, Local/Regional Materials, of 20% Above, 50% Harvested Locally </a:t>
            </a:r>
          </a:p>
          <a:p>
            <a:pPr lvl="1"/>
            <a:r>
              <a:rPr lang="en-US" sz="1400">
                <a:solidFill>
                  <a:schemeClr val="bg2"/>
                </a:solidFill>
                <a:cs typeface="ヒラギノ角ゴ Pro W3" charset="-128"/>
              </a:rPr>
              <a:t>MR Credit 7, Certified Wood </a:t>
            </a:r>
          </a:p>
          <a:p>
            <a:endParaRPr lang="en-US" sz="1400">
              <a:cs typeface="ヒラギノ角ゴ Pro W3" charset="-128"/>
            </a:endParaRPr>
          </a:p>
        </p:txBody>
      </p:sp>
      <p:sp>
        <p:nvSpPr>
          <p:cNvPr id="217092" name="TextBox 7"/>
          <p:cNvSpPr txBox="1">
            <a:spLocks noChangeArrowheads="1"/>
          </p:cNvSpPr>
          <p:nvPr/>
        </p:nvSpPr>
        <p:spPr bwMode="auto">
          <a:xfrm>
            <a:off x="1371600" y="5867400"/>
            <a:ext cx="7543800" cy="584200"/>
          </a:xfrm>
          <a:prstGeom prst="rect">
            <a:avLst/>
          </a:prstGeom>
          <a:solidFill>
            <a:srgbClr val="FF0000"/>
          </a:solidFill>
          <a:ln w="9525">
            <a:noFill/>
            <a:miter lim="800000"/>
            <a:headEnd/>
            <a:tailEnd/>
          </a:ln>
        </p:spPr>
        <p:txBody>
          <a:bodyPr>
            <a:prstTxWarp prst="textNoShape">
              <a:avLst/>
            </a:prstTxWarp>
            <a:spAutoFit/>
          </a:bodyPr>
          <a:lstStyle/>
          <a:p>
            <a:r>
              <a:rPr lang="en-US" sz="1600">
                <a:solidFill>
                  <a:schemeClr val="bg1"/>
                </a:solidFill>
                <a:ea typeface="ヒラギノ角ゴ Pro W3" charset="-128"/>
                <a:cs typeface="ヒラギノ角ゴ Pro W3" charset="-128"/>
              </a:rPr>
              <a:t>Many of these credits will impact embodied carbon but it is not currently part of the architecture2030 operating energy calculation.</a:t>
            </a:r>
          </a:p>
        </p:txBody>
      </p:sp>
      <p:pic>
        <p:nvPicPr>
          <p:cNvPr id="217093" name="Picture 8" descr="DSC_9506.JPG"/>
          <p:cNvPicPr>
            <a:picLocks noChangeAspect="1"/>
          </p:cNvPicPr>
          <p:nvPr/>
        </p:nvPicPr>
        <p:blipFill>
          <a:blip r:embed="rId3" cstate="print"/>
          <a:srcRect/>
          <a:stretch>
            <a:fillRect/>
          </a:stretch>
        </p:blipFill>
        <p:spPr bwMode="auto">
          <a:xfrm>
            <a:off x="5486400" y="3502025"/>
            <a:ext cx="3409950" cy="2289175"/>
          </a:xfrm>
          <a:prstGeom prst="rect">
            <a:avLst/>
          </a:prstGeom>
          <a:noFill/>
          <a:ln w="9525">
            <a:noFill/>
            <a:miter lim="800000"/>
            <a:headEnd/>
            <a:tailEnd/>
          </a:ln>
        </p:spPr>
      </p:pic>
      <p:sp>
        <p:nvSpPr>
          <p:cNvPr id="217094" name="Rectangle 3"/>
          <p:cNvSpPr>
            <a:spLocks noChangeArrowheads="1"/>
          </p:cNvSpPr>
          <p:nvPr/>
        </p:nvSpPr>
        <p:spPr bwMode="auto">
          <a:xfrm flipV="1">
            <a:off x="1676400" y="1219200"/>
            <a:ext cx="7010400" cy="25908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7095" name="Oval 7"/>
          <p:cNvSpPr>
            <a:spLocks noChangeArrowheads="1"/>
          </p:cNvSpPr>
          <p:nvPr/>
        </p:nvSpPr>
        <p:spPr bwMode="auto">
          <a:xfrm>
            <a:off x="7832725" y="1143000"/>
            <a:ext cx="1006475" cy="990600"/>
          </a:xfrm>
          <a:prstGeom prst="ellipse">
            <a:avLst/>
          </a:prstGeom>
          <a:solidFill>
            <a:srgbClr val="FF9933"/>
          </a:solidFill>
          <a:ln w="9525">
            <a:solidFill>
              <a:srgbClr val="FF9933"/>
            </a:solidFill>
            <a:round/>
            <a:headEnd/>
            <a:tailEnd/>
          </a:ln>
        </p:spPr>
        <p:txBody>
          <a:bodyPr wrap="none" anchor="ctr">
            <a:prstTxWarp prst="textNoShape">
              <a:avLst/>
            </a:prstTxWarp>
          </a:bodyPr>
          <a:lstStyle/>
          <a:p>
            <a:endParaRPr lang="en-US" sz="1000">
              <a:ea typeface="ヒラギノ角ゴ Pro W3" charset="-128"/>
              <a:cs typeface="ヒラギノ角ゴ Pro W3" charset="-128"/>
            </a:endParaRPr>
          </a:p>
        </p:txBody>
      </p:sp>
      <p:sp>
        <p:nvSpPr>
          <p:cNvPr id="217096" name="Text Box 11"/>
          <p:cNvSpPr txBox="1">
            <a:spLocks noChangeArrowheads="1"/>
          </p:cNvSpPr>
          <p:nvPr/>
        </p:nvSpPr>
        <p:spPr bwMode="auto">
          <a:xfrm>
            <a:off x="7908925" y="1295400"/>
            <a:ext cx="914400" cy="70802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solidFill>
                  <a:schemeClr val="bg1"/>
                </a:solidFill>
                <a:ea typeface="ヒラギノ角ゴ Pro W3" charset="-128"/>
                <a:cs typeface="ヒラギノ角ゴ Pro W3" charset="-128"/>
              </a:rPr>
              <a:t>Embodied Carbon in Building Materials</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itle 1"/>
          <p:cNvSpPr>
            <a:spLocks noGrp="1"/>
          </p:cNvSpPr>
          <p:nvPr>
            <p:ph type="title"/>
          </p:nvPr>
        </p:nvSpPr>
        <p:spPr/>
        <p:txBody>
          <a:bodyPr/>
          <a:lstStyle/>
          <a:p>
            <a:r>
              <a:rPr lang="en-US" sz="2400">
                <a:cs typeface="ヒラギノ角ゴ Pro W3" charset="-128"/>
              </a:rPr>
              <a:t>Indoor Environmental Quality, 15 of 15 possible points </a:t>
            </a:r>
          </a:p>
        </p:txBody>
      </p:sp>
      <p:sp>
        <p:nvSpPr>
          <p:cNvPr id="219139" name="Content Placeholder 2"/>
          <p:cNvSpPr>
            <a:spLocks noGrp="1"/>
          </p:cNvSpPr>
          <p:nvPr>
            <p:ph idx="1"/>
          </p:nvPr>
        </p:nvSpPr>
        <p:spPr/>
        <p:txBody>
          <a:bodyPr/>
          <a:lstStyle/>
          <a:p>
            <a:pPr lvl="1"/>
            <a:r>
              <a:rPr lang="en-US" sz="1400">
                <a:solidFill>
                  <a:schemeClr val="bg2"/>
                </a:solidFill>
                <a:cs typeface="ヒラギノ角ゴ Pro W3" charset="-128"/>
              </a:rPr>
              <a:t>EQ Prerequisite 1, Minimum IAQ Performance </a:t>
            </a:r>
          </a:p>
          <a:p>
            <a:pPr lvl="1"/>
            <a:r>
              <a:rPr lang="en-US" sz="1400">
                <a:solidFill>
                  <a:schemeClr val="bg2"/>
                </a:solidFill>
                <a:cs typeface="ヒラギノ角ゴ Pro W3" charset="-128"/>
              </a:rPr>
              <a:t>EQ Prerequisite 2, Environmental Tobacco Smoke (ETS) Control </a:t>
            </a:r>
          </a:p>
          <a:p>
            <a:pPr lvl="1"/>
            <a:r>
              <a:rPr lang="en-US" sz="1400">
                <a:solidFill>
                  <a:schemeClr val="bg2"/>
                </a:solidFill>
                <a:cs typeface="ヒラギノ角ゴ Pro W3" charset="-128"/>
              </a:rPr>
              <a:t>EQ Credit 1, Carbon Dioxide (CO2) Monitoring </a:t>
            </a:r>
          </a:p>
          <a:p>
            <a:pPr lvl="1"/>
            <a:r>
              <a:rPr lang="en-US" sz="1400">
                <a:solidFill>
                  <a:schemeClr val="bg2"/>
                </a:solidFill>
                <a:cs typeface="ヒラギノ角ゴ Pro W3" charset="-128"/>
              </a:rPr>
              <a:t>EQ Credit 2, Increase Ventilation Effectiveness </a:t>
            </a:r>
          </a:p>
          <a:p>
            <a:pPr lvl="1"/>
            <a:r>
              <a:rPr lang="en-US" sz="1400">
                <a:solidFill>
                  <a:schemeClr val="bg2"/>
                </a:solidFill>
                <a:cs typeface="ヒラギノ角ゴ Pro W3" charset="-128"/>
              </a:rPr>
              <a:t>EQ Credit 3.1, Construction IAQ Management Plan, During Construction </a:t>
            </a:r>
          </a:p>
          <a:p>
            <a:pPr lvl="1"/>
            <a:r>
              <a:rPr lang="en-US" sz="1400">
                <a:solidFill>
                  <a:schemeClr val="bg2"/>
                </a:solidFill>
                <a:cs typeface="ヒラギノ角ゴ Pro W3" charset="-128"/>
              </a:rPr>
              <a:t>EQ Credit 3.2, Construction IAQ Management Plan, Before Occupancy </a:t>
            </a:r>
          </a:p>
          <a:p>
            <a:pPr lvl="1"/>
            <a:r>
              <a:rPr lang="en-US" sz="1400">
                <a:solidFill>
                  <a:schemeClr val="bg2"/>
                </a:solidFill>
                <a:cs typeface="ヒラギノ角ゴ Pro W3" charset="-128"/>
              </a:rPr>
              <a:t>EQ Credit 4.1, Low-Emitting Materials, Adhesives &amp; Sealants </a:t>
            </a:r>
          </a:p>
          <a:p>
            <a:pPr lvl="1"/>
            <a:r>
              <a:rPr lang="en-US" sz="1400">
                <a:solidFill>
                  <a:schemeClr val="bg2"/>
                </a:solidFill>
                <a:cs typeface="ヒラギノ角ゴ Pro W3" charset="-128"/>
              </a:rPr>
              <a:t>EQ Credit 4.2, Low-Emitting Materials, Paints </a:t>
            </a:r>
          </a:p>
          <a:p>
            <a:pPr lvl="1"/>
            <a:r>
              <a:rPr lang="en-US" sz="1400">
                <a:solidFill>
                  <a:schemeClr val="bg2"/>
                </a:solidFill>
                <a:cs typeface="ヒラギノ角ゴ Pro W3" charset="-128"/>
              </a:rPr>
              <a:t>EQ Credit 4.3, Low-Emitting Materials, Carpet </a:t>
            </a:r>
          </a:p>
          <a:p>
            <a:pPr lvl="1"/>
            <a:r>
              <a:rPr lang="en-US" sz="1400">
                <a:solidFill>
                  <a:schemeClr val="bg2"/>
                </a:solidFill>
                <a:cs typeface="ヒラギノ角ゴ Pro W3" charset="-128"/>
              </a:rPr>
              <a:t>EQ Credit 4.4, Low-Emitting Materials, Composite Wood </a:t>
            </a:r>
          </a:p>
          <a:p>
            <a:pPr lvl="1"/>
            <a:r>
              <a:rPr lang="en-US" sz="1400">
                <a:solidFill>
                  <a:schemeClr val="bg2"/>
                </a:solidFill>
                <a:cs typeface="ヒラギノ角ゴ Pro W3" charset="-128"/>
              </a:rPr>
              <a:t>EQ Credit 5, Indoor Chemical &amp; Pollutant Source Control </a:t>
            </a:r>
          </a:p>
          <a:p>
            <a:pPr lvl="1"/>
            <a:r>
              <a:rPr lang="en-US" sz="1400">
                <a:solidFill>
                  <a:schemeClr val="bg2"/>
                </a:solidFill>
                <a:cs typeface="ヒラギノ角ゴ Pro W3" charset="-128"/>
              </a:rPr>
              <a:t>EQ Credit 6.1, Controllability of Systems, Perimeter </a:t>
            </a:r>
          </a:p>
          <a:p>
            <a:pPr lvl="1"/>
            <a:r>
              <a:rPr lang="en-US" sz="1400">
                <a:solidFill>
                  <a:schemeClr val="bg2"/>
                </a:solidFill>
                <a:cs typeface="ヒラギノ角ゴ Pro W3" charset="-128"/>
              </a:rPr>
              <a:t>EQ Credit 6.2, Controllability of Systems, Non-Perimeter </a:t>
            </a:r>
          </a:p>
          <a:p>
            <a:pPr lvl="1"/>
            <a:r>
              <a:rPr lang="en-US" sz="1400">
                <a:solidFill>
                  <a:schemeClr val="bg2"/>
                </a:solidFill>
                <a:cs typeface="ヒラギノ角ゴ Pro W3" charset="-128"/>
              </a:rPr>
              <a:t>EQ Credit 7.1, Thermal Comfort, Comply with ASHRAE 55-1992 </a:t>
            </a:r>
          </a:p>
          <a:p>
            <a:pPr lvl="1"/>
            <a:r>
              <a:rPr lang="en-US" sz="1400">
                <a:solidFill>
                  <a:schemeClr val="bg2"/>
                </a:solidFill>
                <a:cs typeface="ヒラギノ角ゴ Pro W3" charset="-128"/>
              </a:rPr>
              <a:t>EQ Credit 7.2, Thermal Comfort, Permanent Monitoring System </a:t>
            </a:r>
          </a:p>
          <a:p>
            <a:pPr lvl="1"/>
            <a:r>
              <a:rPr lang="en-US" sz="1400">
                <a:solidFill>
                  <a:schemeClr val="bg2"/>
                </a:solidFill>
                <a:cs typeface="ヒラギノ角ゴ Pro W3" charset="-128"/>
              </a:rPr>
              <a:t>EQ Credit 8.1, Daylight &amp; Views, Daylight 75% of Spaces </a:t>
            </a:r>
          </a:p>
          <a:p>
            <a:pPr lvl="1"/>
            <a:r>
              <a:rPr lang="en-US" sz="1400">
                <a:solidFill>
                  <a:schemeClr val="bg2"/>
                </a:solidFill>
                <a:cs typeface="ヒラギノ角ゴ Pro W3" charset="-128"/>
              </a:rPr>
              <a:t>EQ Credit 8.2, Daylight &amp; Views, Views for 90% of Spaces </a:t>
            </a:r>
          </a:p>
          <a:p>
            <a:endParaRPr lang="en-US" sz="1400">
              <a:solidFill>
                <a:schemeClr val="bg2"/>
              </a:solidFill>
              <a:cs typeface="ヒラギノ角ゴ Pro W3" charset="-128"/>
            </a:endParaRPr>
          </a:p>
        </p:txBody>
      </p:sp>
      <p:sp>
        <p:nvSpPr>
          <p:cNvPr id="219140" name="Rectangle 5"/>
          <p:cNvSpPr>
            <a:spLocks noChangeArrowheads="1"/>
          </p:cNvSpPr>
          <p:nvPr/>
        </p:nvSpPr>
        <p:spPr bwMode="auto">
          <a:xfrm flipV="1">
            <a:off x="1752600" y="5791200"/>
            <a:ext cx="5638800" cy="6858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sp>
        <p:nvSpPr>
          <p:cNvPr id="219141" name="Oval 4"/>
          <p:cNvSpPr>
            <a:spLocks noChangeArrowheads="1"/>
          </p:cNvSpPr>
          <p:nvPr/>
        </p:nvSpPr>
        <p:spPr bwMode="auto">
          <a:xfrm>
            <a:off x="7543800" y="5562600"/>
            <a:ext cx="990600" cy="990600"/>
          </a:xfrm>
          <a:prstGeom prst="ellipse">
            <a:avLst/>
          </a:prstGeom>
          <a:solidFill>
            <a:srgbClr val="0040CC"/>
          </a:solidFill>
          <a:ln w="9525">
            <a:solidFill>
              <a:srgbClr val="000CCC"/>
            </a:solidFill>
            <a:round/>
            <a:headEnd/>
            <a:tailEnd/>
          </a:ln>
        </p:spPr>
        <p:txBody>
          <a:bodyPr wrap="none" anchor="ctr">
            <a:prstTxWarp prst="textNoShape">
              <a:avLst/>
            </a:prstTxWarp>
          </a:bodyPr>
          <a:lstStyle/>
          <a:p>
            <a:pPr algn="ctr"/>
            <a:endParaRPr lang="en-US">
              <a:solidFill>
                <a:srgbClr val="000CCC"/>
              </a:solidFill>
              <a:ea typeface="ヒラギノ角ゴ Pro W3" charset="-128"/>
              <a:cs typeface="ヒラギノ角ゴ Pro W3" charset="-128"/>
            </a:endParaRPr>
          </a:p>
        </p:txBody>
      </p:sp>
      <p:sp>
        <p:nvSpPr>
          <p:cNvPr id="219142" name="TextBox 5"/>
          <p:cNvSpPr txBox="1">
            <a:spLocks noChangeArrowheads="1"/>
          </p:cNvSpPr>
          <p:nvPr/>
        </p:nvSpPr>
        <p:spPr bwMode="auto">
          <a:xfrm>
            <a:off x="7620000" y="5867400"/>
            <a:ext cx="762000" cy="400050"/>
          </a:xfrm>
          <a:prstGeom prst="rect">
            <a:avLst/>
          </a:prstGeom>
          <a:noFill/>
          <a:ln w="9525">
            <a:noFill/>
            <a:miter lim="800000"/>
            <a:headEnd/>
            <a:tailEnd/>
          </a:ln>
        </p:spPr>
        <p:txBody>
          <a:bodyPr>
            <a:prstTxWarp prst="textNoShape">
              <a:avLst/>
            </a:prstTxWarp>
            <a:spAutoFit/>
          </a:bodyPr>
          <a:lstStyle/>
          <a:p>
            <a:pPr algn="ctr"/>
            <a:r>
              <a:rPr lang="en-US" sz="1000">
                <a:solidFill>
                  <a:schemeClr val="bg1"/>
                </a:solidFill>
                <a:ea typeface="ヒラギノ角ゴ Pro W3" charset="-128"/>
                <a:cs typeface="ヒラギノ角ゴ Pro W3" charset="-128"/>
              </a:rPr>
              <a:t>Operating energy</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itle 1"/>
          <p:cNvSpPr>
            <a:spLocks noGrp="1"/>
          </p:cNvSpPr>
          <p:nvPr>
            <p:ph type="title"/>
          </p:nvPr>
        </p:nvSpPr>
        <p:spPr/>
        <p:txBody>
          <a:bodyPr/>
          <a:lstStyle/>
          <a:p>
            <a:r>
              <a:rPr lang="en-US" sz="2400">
                <a:cs typeface="ヒラギノ角ゴ Pro W3" charset="-128"/>
              </a:rPr>
              <a:t>Innovation and Design Process, 5 of 5 possible points </a:t>
            </a:r>
            <a:r>
              <a:rPr lang="en-US">
                <a:cs typeface="ヒラギノ角ゴ Pro W3" charset="-128"/>
              </a:rPr>
              <a:t/>
            </a:r>
            <a:br>
              <a:rPr lang="en-US">
                <a:cs typeface="ヒラギノ角ゴ Pro W3" charset="-128"/>
              </a:rPr>
            </a:br>
            <a:endParaRPr lang="en-US">
              <a:cs typeface="ヒラギノ角ゴ Pro W3" charset="-128"/>
            </a:endParaRPr>
          </a:p>
        </p:txBody>
      </p:sp>
      <p:sp>
        <p:nvSpPr>
          <p:cNvPr id="221187" name="Content Placeholder 2"/>
          <p:cNvSpPr>
            <a:spLocks noGrp="1"/>
          </p:cNvSpPr>
          <p:nvPr>
            <p:ph idx="1"/>
          </p:nvPr>
        </p:nvSpPr>
        <p:spPr>
          <a:xfrm>
            <a:off x="1295400" y="1295400"/>
            <a:ext cx="7543800" cy="4724400"/>
          </a:xfrm>
        </p:spPr>
        <p:txBody>
          <a:bodyPr/>
          <a:lstStyle/>
          <a:p>
            <a:pPr lvl="1"/>
            <a:r>
              <a:rPr lang="en-US" sz="1600">
                <a:solidFill>
                  <a:srgbClr val="787878"/>
                </a:solidFill>
                <a:cs typeface="ヒラギノ角ゴ Pro W3" charset="-128"/>
              </a:rPr>
              <a:t>ID Credit 1.1, Innovation in Design "Exemplary Performance, EAc6"</a:t>
            </a:r>
          </a:p>
          <a:p>
            <a:pPr lvl="1"/>
            <a:r>
              <a:rPr lang="en-US" sz="1600">
                <a:solidFill>
                  <a:srgbClr val="787878"/>
                </a:solidFill>
                <a:cs typeface="ヒラギノ角ゴ Pro W3" charset="-128"/>
              </a:rPr>
              <a:t>ID Credit 1.2, Innovation in Design "Exemplary Performance, EAc2"</a:t>
            </a:r>
          </a:p>
          <a:p>
            <a:pPr lvl="1"/>
            <a:r>
              <a:rPr lang="en-US" sz="1600">
                <a:solidFill>
                  <a:srgbClr val="787878"/>
                </a:solidFill>
                <a:cs typeface="ヒラギノ角ゴ Pro W3" charset="-128"/>
              </a:rPr>
              <a:t>ID Credit 1.3, Innovation in Design "Carbon Neutral Building Operation"</a:t>
            </a:r>
          </a:p>
          <a:p>
            <a:pPr lvl="1"/>
            <a:r>
              <a:rPr lang="en-US" sz="1600">
                <a:solidFill>
                  <a:srgbClr val="787878"/>
                </a:solidFill>
                <a:cs typeface="ヒラギノ角ゴ Pro W3" charset="-128"/>
              </a:rPr>
              <a:t>ID Credit 1.4, Innovation in Design "Exemplary Performance, MRc5.1"</a:t>
            </a:r>
          </a:p>
          <a:p>
            <a:pPr lvl="1"/>
            <a:r>
              <a:rPr lang="en-US" sz="1600">
                <a:solidFill>
                  <a:srgbClr val="787878"/>
                </a:solidFill>
                <a:cs typeface="ヒラギノ角ゴ Pro W3" charset="-128"/>
              </a:rPr>
              <a:t>ID Credit 2, LEED® Accredited Professional </a:t>
            </a:r>
          </a:p>
          <a:p>
            <a:endParaRPr lang="en-US" sz="1600">
              <a:solidFill>
                <a:srgbClr val="787878"/>
              </a:solidFill>
              <a:cs typeface="ヒラギノ角ゴ Pro W3" charset="-128"/>
            </a:endParaRPr>
          </a:p>
        </p:txBody>
      </p:sp>
      <p:sp>
        <p:nvSpPr>
          <p:cNvPr id="221188" name="Rectangle 3"/>
          <p:cNvSpPr>
            <a:spLocks noChangeArrowheads="1"/>
          </p:cNvSpPr>
          <p:nvPr/>
        </p:nvSpPr>
        <p:spPr bwMode="auto">
          <a:xfrm flipV="1">
            <a:off x="1371600" y="1219200"/>
            <a:ext cx="7315200" cy="1752600"/>
          </a:xfrm>
          <a:prstGeom prst="rect">
            <a:avLst/>
          </a:prstGeom>
          <a:noFill/>
          <a:ln w="31750">
            <a:solidFill>
              <a:srgbClr val="FF0000"/>
            </a:solidFill>
            <a:round/>
            <a:headEnd/>
            <a:tailEnd/>
          </a:ln>
        </p:spPr>
        <p:txBody>
          <a:bodyPr>
            <a:prstTxWarp prst="textNoShape">
              <a:avLst/>
            </a:prstTxWarp>
          </a:bodyPr>
          <a:lstStyle/>
          <a:p>
            <a:endParaRPr lang="en-US">
              <a:ea typeface="ヒラギノ角ゴ Pro W3" charset="-128"/>
              <a:cs typeface="ヒラギノ角ゴ Pro W3" charset="-128"/>
            </a:endParaRPr>
          </a:p>
        </p:txBody>
      </p:sp>
      <p:pic>
        <p:nvPicPr>
          <p:cNvPr id="221189" name="Picture 4" descr="DSC_9522.JPG"/>
          <p:cNvPicPr>
            <a:picLocks noChangeAspect="1"/>
          </p:cNvPicPr>
          <p:nvPr/>
        </p:nvPicPr>
        <p:blipFill>
          <a:blip r:embed="rId3" cstate="print"/>
          <a:srcRect/>
          <a:stretch>
            <a:fillRect/>
          </a:stretch>
        </p:blipFill>
        <p:spPr bwMode="auto">
          <a:xfrm>
            <a:off x="4572000" y="3411538"/>
            <a:ext cx="4565650" cy="3065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r>
              <a:rPr lang="en-US">
                <a:cs typeface="ヒラギノ角ゴ Pro W3" charset="-128"/>
              </a:rPr>
              <a:t>Carbon Emissions Accounting</a:t>
            </a:r>
          </a:p>
        </p:txBody>
      </p:sp>
      <p:sp>
        <p:nvSpPr>
          <p:cNvPr id="223235" name="Rectangle 3"/>
          <p:cNvSpPr>
            <a:spLocks noGrp="1" noChangeArrowheads="1"/>
          </p:cNvSpPr>
          <p:nvPr>
            <p:ph type="body" idx="1"/>
          </p:nvPr>
        </p:nvSpPr>
        <p:spPr/>
        <p:txBody>
          <a:bodyPr/>
          <a:lstStyle/>
          <a:p>
            <a:pPr marL="0" indent="0" eaLnBrk="1" hangingPunct="1">
              <a:buFontTx/>
              <a:buChar char="•"/>
            </a:pPr>
            <a:r>
              <a:rPr lang="en-US">
                <a:cs typeface="ヒラギノ角ゴ Pro W3" charset="-128"/>
              </a:rPr>
              <a:t>  </a:t>
            </a:r>
            <a:r>
              <a:rPr lang="en-US" b="1">
                <a:cs typeface="ヒラギノ角ゴ Pro W3" charset="-128"/>
              </a:rPr>
              <a:t>Scope 1</a:t>
            </a:r>
            <a:r>
              <a:rPr lang="en-US">
                <a:cs typeface="ヒラギノ角ゴ Pro W3" charset="-128"/>
              </a:rPr>
              <a:t>: Direct Emissions</a:t>
            </a:r>
          </a:p>
          <a:p>
            <a:pPr lvl="1" indent="0" eaLnBrk="1" hangingPunct="1">
              <a:buFontTx/>
              <a:buChar char="–"/>
            </a:pPr>
            <a:r>
              <a:rPr lang="en-US">
                <a:cs typeface="ヒラギノ角ゴ Pro W3" charset="-128"/>
              </a:rPr>
              <a:t>  Stationary Combustion (boilers, wood stoves)</a:t>
            </a:r>
          </a:p>
          <a:p>
            <a:pPr lvl="1" indent="0" eaLnBrk="1" hangingPunct="1">
              <a:buFontTx/>
              <a:buChar char="–"/>
            </a:pPr>
            <a:r>
              <a:rPr lang="en-US">
                <a:cs typeface="ヒラギノ角ゴ Pro W3" charset="-128"/>
              </a:rPr>
              <a:t>  Organizational Vehicles</a:t>
            </a:r>
          </a:p>
          <a:p>
            <a:pPr lvl="1" indent="0" eaLnBrk="1" hangingPunct="1">
              <a:buFontTx/>
              <a:buChar char="–"/>
            </a:pPr>
            <a:endParaRPr lang="en-US">
              <a:cs typeface="ヒラギノ角ゴ Pro W3" charset="-128"/>
            </a:endParaRPr>
          </a:p>
          <a:p>
            <a:pPr marL="0" indent="0" eaLnBrk="1" hangingPunct="1">
              <a:buFontTx/>
              <a:buChar char="•"/>
            </a:pPr>
            <a:r>
              <a:rPr lang="en-US">
                <a:cs typeface="ヒラギノ角ゴ Pro W3" charset="-128"/>
              </a:rPr>
              <a:t>  </a:t>
            </a:r>
            <a:r>
              <a:rPr lang="en-US" b="1">
                <a:cs typeface="ヒラギノ角ゴ Pro W3" charset="-128"/>
              </a:rPr>
              <a:t>Scope 2</a:t>
            </a:r>
            <a:r>
              <a:rPr lang="en-US">
                <a:cs typeface="ヒラギノ角ゴ Pro W3" charset="-128"/>
              </a:rPr>
              <a:t>: Indirect Emissions </a:t>
            </a:r>
            <a:br>
              <a:rPr lang="en-US">
                <a:cs typeface="ヒラギノ角ゴ Pro W3" charset="-128"/>
              </a:rPr>
            </a:br>
            <a:r>
              <a:rPr lang="en-US">
                <a:cs typeface="ヒラギノ角ゴ Pro W3" charset="-128"/>
              </a:rPr>
              <a:t>                  (electricity generation)</a:t>
            </a:r>
          </a:p>
          <a:p>
            <a:pPr marL="0" indent="0" eaLnBrk="1" hangingPunct="1">
              <a:buFontTx/>
              <a:buChar char="•"/>
            </a:pPr>
            <a:endParaRPr lang="en-US">
              <a:cs typeface="ヒラギノ角ゴ Pro W3" charset="-128"/>
            </a:endParaRPr>
          </a:p>
          <a:p>
            <a:pPr marL="0" indent="0" eaLnBrk="1" hangingPunct="1">
              <a:buFontTx/>
              <a:buChar char="•"/>
            </a:pPr>
            <a:r>
              <a:rPr lang="en-US">
                <a:cs typeface="ヒラギノ角ゴ Pro W3" charset="-128"/>
              </a:rPr>
              <a:t>  </a:t>
            </a:r>
            <a:r>
              <a:rPr lang="en-US" b="1">
                <a:cs typeface="ヒラギノ角ゴ Pro W3" charset="-128"/>
              </a:rPr>
              <a:t>Scope 3</a:t>
            </a:r>
            <a:r>
              <a:rPr lang="en-US">
                <a:cs typeface="ヒラギノ角ゴ Pro W3" charset="-128"/>
              </a:rPr>
              <a:t>: Indirect Emissions</a:t>
            </a:r>
            <a:br>
              <a:rPr lang="en-US">
                <a:cs typeface="ヒラギノ角ゴ Pro W3" charset="-128"/>
              </a:rPr>
            </a:br>
            <a:r>
              <a:rPr lang="en-US">
                <a:cs typeface="ヒラギノ角ゴ Pro W3" charset="-128"/>
              </a:rPr>
              <a:t>                  (organizational activities)</a:t>
            </a:r>
          </a:p>
          <a:p>
            <a:pPr lvl="1" indent="0" eaLnBrk="1" hangingPunct="1">
              <a:buFontTx/>
              <a:buChar char="–"/>
            </a:pPr>
            <a:r>
              <a:rPr lang="en-US">
                <a:cs typeface="ヒラギノ角ゴ Pro W3" charset="-128"/>
              </a:rPr>
              <a:t>  Commuting to Work</a:t>
            </a:r>
          </a:p>
          <a:p>
            <a:pPr lvl="1" indent="0" eaLnBrk="1" hangingPunct="1">
              <a:buFontTx/>
              <a:buChar char="–"/>
            </a:pPr>
            <a:r>
              <a:rPr lang="en-US">
                <a:cs typeface="ヒラギノ角ゴ Pro W3" charset="-128"/>
              </a:rPr>
              <a:t>  Business Travel</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371600" y="381000"/>
            <a:ext cx="6781800" cy="1066800"/>
          </a:xfrm>
        </p:spPr>
        <p:txBody>
          <a:bodyPr/>
          <a:lstStyle/>
          <a:p>
            <a:pPr eaLnBrk="1" hangingPunct="1"/>
            <a:r>
              <a:rPr lang="en-US">
                <a:cs typeface="ヒラギノ角ゴ Pro W3" charset="-128"/>
              </a:rPr>
              <a:t>Scope 1: </a:t>
            </a:r>
            <a:br>
              <a:rPr lang="en-US">
                <a:cs typeface="ヒラギノ角ゴ Pro W3" charset="-128"/>
              </a:rPr>
            </a:br>
            <a:r>
              <a:rPr lang="en-US">
                <a:cs typeface="ヒラギノ角ゴ Pro W3" charset="-128"/>
              </a:rPr>
              <a:t>Direct Greenhouse Gas Emissions</a:t>
            </a:r>
          </a:p>
        </p:txBody>
      </p:sp>
      <p:graphicFrame>
        <p:nvGraphicFramePr>
          <p:cNvPr id="11309" name="Group 45"/>
          <p:cNvGraphicFramePr>
            <a:graphicFrameLocks noGrp="1"/>
          </p:cNvGraphicFramePr>
          <p:nvPr/>
        </p:nvGraphicFramePr>
        <p:xfrm>
          <a:off x="1371600" y="1798638"/>
          <a:ext cx="7391400" cy="4525964"/>
        </p:xfrm>
        <a:graphic>
          <a:graphicData uri="http://schemas.openxmlformats.org/drawingml/2006/table">
            <a:tbl>
              <a:tblPr/>
              <a:tblGrid>
                <a:gridCol w="1847850"/>
                <a:gridCol w="1163638"/>
                <a:gridCol w="1984375"/>
                <a:gridCol w="2395537"/>
              </a:tblGrid>
              <a:tr h="1131888">
                <a:tc>
                  <a:txBody>
                    <a:bodyPr/>
                    <a:lstStyle/>
                    <a:p>
                      <a:pPr marL="0" marR="0" lvl="0" indent="0" algn="r" defTabSz="914400" rtl="0" eaLnBrk="1" fontAlgn="base" latinLnBrk="0" hangingPunct="1">
                        <a:lnSpc>
                          <a:spcPct val="110000"/>
                        </a:lnSpc>
                        <a:spcBef>
                          <a:spcPct val="20000"/>
                        </a:spcBef>
                        <a:spcAft>
                          <a:spcPct val="0"/>
                        </a:spcAft>
                        <a:buClrTx/>
                        <a:buSzTx/>
                        <a:buFontTx/>
                        <a:buNone/>
                        <a:tabLst/>
                      </a:pPr>
                      <a:endPar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Fuel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Amount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CO</a:t>
                      </a:r>
                      <a:r>
                        <a:rPr kumimoji="0" lang="en-US" sz="1800" b="1" i="0" u="none" strike="noStrike" cap="none" normalizeH="0" baseline="-25000">
                          <a:ln>
                            <a:noFill/>
                          </a:ln>
                          <a:solidFill>
                            <a:srgbClr val="646464"/>
                          </a:solidFill>
                          <a:effectLst/>
                          <a:latin typeface="Arial" pitchFamily="-111" charset="0"/>
                          <a:ea typeface="ヒラギノ角ゴ Pro W3" pitchFamily="-111" charset="-128"/>
                          <a:cs typeface="ヒラギノ角ゴ Pro W3" pitchFamily="-111" charset="-128"/>
                        </a:rPr>
                        <a:t>2</a:t>
                      </a: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 Emissions (metric tons)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Direct combustion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Wood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2 cords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6.7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300">
                <a:tc>
                  <a:txBody>
                    <a:bodyPr/>
                    <a:lstStyle/>
                    <a:p>
                      <a:pPr marL="0" marR="0" lvl="0" indent="0" algn="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Vehicles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Gas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1,490 gallons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13.2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Total emissions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endPar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endPar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19.9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1295400" y="381000"/>
            <a:ext cx="7162800" cy="1066800"/>
          </a:xfrm>
        </p:spPr>
        <p:txBody>
          <a:bodyPr/>
          <a:lstStyle/>
          <a:p>
            <a:pPr eaLnBrk="1" hangingPunct="1"/>
            <a:r>
              <a:rPr lang="en-US">
                <a:cs typeface="ヒラギノ角ゴ Pro W3" charset="-128"/>
              </a:rPr>
              <a:t>Scope 2: Indirect Greenhouse Gas </a:t>
            </a:r>
            <a:br>
              <a:rPr lang="en-US">
                <a:cs typeface="ヒラギノ角ゴ Pro W3" charset="-128"/>
              </a:rPr>
            </a:br>
            <a:r>
              <a:rPr lang="en-US">
                <a:cs typeface="ヒラギノ角ゴ Pro W3" charset="-128"/>
              </a:rPr>
              <a:t>Emissions (Electricity)</a:t>
            </a:r>
          </a:p>
        </p:txBody>
      </p:sp>
      <p:graphicFrame>
        <p:nvGraphicFramePr>
          <p:cNvPr id="13368" name="Group 56"/>
          <p:cNvGraphicFramePr>
            <a:graphicFrameLocks noGrp="1"/>
          </p:cNvGraphicFramePr>
          <p:nvPr>
            <p:ph type="tbl" idx="1"/>
          </p:nvPr>
        </p:nvGraphicFramePr>
        <p:xfrm>
          <a:off x="1371600" y="2286000"/>
          <a:ext cx="7315200" cy="3965575"/>
        </p:xfrm>
        <a:graphic>
          <a:graphicData uri="http://schemas.openxmlformats.org/drawingml/2006/table">
            <a:tbl>
              <a:tblPr/>
              <a:tblGrid>
                <a:gridCol w="1828800"/>
                <a:gridCol w="2506663"/>
                <a:gridCol w="2979737"/>
              </a:tblGrid>
              <a:tr h="1047750">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Electricity Source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Amount </a:t>
                      </a:r>
                    </a:p>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(kWh/year)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CO</a:t>
                      </a:r>
                      <a:r>
                        <a:rPr kumimoji="0" lang="en-US" sz="1800" b="1" i="0" u="none" strike="noStrike" cap="none" normalizeH="0" baseline="-25000">
                          <a:ln>
                            <a:noFill/>
                          </a:ln>
                          <a:solidFill>
                            <a:srgbClr val="646464"/>
                          </a:solidFill>
                          <a:effectLst/>
                          <a:latin typeface="Arial" pitchFamily="-111" charset="0"/>
                          <a:ea typeface="ヒラギノ角ゴ Pro W3" pitchFamily="-111" charset="-128"/>
                          <a:cs typeface="ヒラギノ角ゴ Pro W3" pitchFamily="-111" charset="-128"/>
                        </a:rPr>
                        <a:t>2</a:t>
                      </a: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 Emissions</a:t>
                      </a:r>
                    </a:p>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(metric tons)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Green power contract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33,400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10.6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Site solar generation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32,300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10.2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Net carbon offset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endPar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20.8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1371600" y="381000"/>
            <a:ext cx="7162800" cy="1066800"/>
          </a:xfrm>
        </p:spPr>
        <p:txBody>
          <a:bodyPr/>
          <a:lstStyle/>
          <a:p>
            <a:pPr eaLnBrk="1" hangingPunct="1"/>
            <a:r>
              <a:rPr lang="en-US">
                <a:cs typeface="ヒラギノ角ゴ Pro W3" charset="-128"/>
              </a:rPr>
              <a:t>Scope 3: Indirect Greenhouse Gas </a:t>
            </a:r>
            <a:br>
              <a:rPr lang="en-US">
                <a:cs typeface="ヒラギノ角ゴ Pro W3" charset="-128"/>
              </a:rPr>
            </a:br>
            <a:r>
              <a:rPr lang="en-US">
                <a:cs typeface="ヒラギノ角ゴ Pro W3" charset="-128"/>
              </a:rPr>
              <a:t>Emissions (Organizational Activities)</a:t>
            </a:r>
          </a:p>
        </p:txBody>
      </p:sp>
      <p:graphicFrame>
        <p:nvGraphicFramePr>
          <p:cNvPr id="14366" name="Group 30"/>
          <p:cNvGraphicFramePr>
            <a:graphicFrameLocks noGrp="1"/>
          </p:cNvGraphicFramePr>
          <p:nvPr/>
        </p:nvGraphicFramePr>
        <p:xfrm>
          <a:off x="1447800" y="1981200"/>
          <a:ext cx="6934200" cy="4322763"/>
        </p:xfrm>
        <a:graphic>
          <a:graphicData uri="http://schemas.openxmlformats.org/drawingml/2006/table">
            <a:tbl>
              <a:tblPr/>
              <a:tblGrid>
                <a:gridCol w="2057400"/>
                <a:gridCol w="2209800"/>
                <a:gridCol w="2667000"/>
              </a:tblGrid>
              <a:tr h="944563">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Activity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Amount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CO</a:t>
                      </a:r>
                      <a:r>
                        <a:rPr kumimoji="0" lang="en-US" sz="1800" b="1" i="0" u="none" strike="noStrike" cap="none" normalizeH="0" baseline="-25000">
                          <a:ln>
                            <a:noFill/>
                          </a:ln>
                          <a:solidFill>
                            <a:srgbClr val="646464"/>
                          </a:solidFill>
                          <a:effectLst/>
                          <a:latin typeface="Arial" pitchFamily="-111" charset="0"/>
                          <a:ea typeface="ヒラギノ角ゴ Pro W3" pitchFamily="-111" charset="-128"/>
                          <a:cs typeface="ヒラギノ角ゴ Pro W3" pitchFamily="-111" charset="-128"/>
                        </a:rPr>
                        <a:t>2</a:t>
                      </a: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 Emissions</a:t>
                      </a:r>
                    </a:p>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(metric tons)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9475">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Employee commuting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1,800 gallons of gas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16.0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Business travel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36,000 air miles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Solid waste removal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5,200 pounds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3.4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Total emissions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endPar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25.4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pPr eaLnBrk="1" hangingPunct="1"/>
            <a:r>
              <a:rPr lang="en-US">
                <a:cs typeface="ヒラギノ角ゴ Pro W3" charset="-128"/>
              </a:rPr>
              <a:t>Carbon Sequestration</a:t>
            </a:r>
            <a:br>
              <a:rPr lang="en-US">
                <a:cs typeface="ヒラギノ角ゴ Pro W3" charset="-128"/>
              </a:rPr>
            </a:br>
            <a:r>
              <a:rPr lang="en-US">
                <a:cs typeface="ヒラギノ角ゴ Pro W3" charset="-128"/>
              </a:rPr>
              <a:t>Carbon Absorbed by Managed Forest</a:t>
            </a:r>
          </a:p>
        </p:txBody>
      </p:sp>
      <p:graphicFrame>
        <p:nvGraphicFramePr>
          <p:cNvPr id="16407" name="Group 23"/>
          <p:cNvGraphicFramePr>
            <a:graphicFrameLocks noGrp="1"/>
          </p:cNvGraphicFramePr>
          <p:nvPr/>
        </p:nvGraphicFramePr>
        <p:xfrm>
          <a:off x="1447800" y="2514600"/>
          <a:ext cx="7239000" cy="3124200"/>
        </p:xfrm>
        <a:graphic>
          <a:graphicData uri="http://schemas.openxmlformats.org/drawingml/2006/table">
            <a:tbl>
              <a:tblPr/>
              <a:tblGrid>
                <a:gridCol w="1876425"/>
                <a:gridCol w="2816225"/>
                <a:gridCol w="2546350"/>
              </a:tblGrid>
              <a:tr h="1676400">
                <a:tc>
                  <a:txBody>
                    <a:bodyPr/>
                    <a:lstStyle/>
                    <a:p>
                      <a:pPr marL="319088" marR="0" lvl="0" indent="0" algn="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Managed Forest Area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19088" marR="0" lvl="0" indent="0" algn="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Carbon Sequestration Rate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19088" marR="0" lvl="0" indent="0" algn="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CO</a:t>
                      </a:r>
                      <a:r>
                        <a:rPr kumimoji="0" lang="en-US" sz="1800" b="1" i="0" u="none" strike="noStrike" cap="none" normalizeH="0" baseline="-25000">
                          <a:ln>
                            <a:noFill/>
                          </a:ln>
                          <a:solidFill>
                            <a:srgbClr val="646464"/>
                          </a:solidFill>
                          <a:effectLst/>
                          <a:latin typeface="Arial" pitchFamily="-111" charset="0"/>
                          <a:ea typeface="ヒラギノ角ゴ Pro W3" pitchFamily="-111" charset="-128"/>
                          <a:cs typeface="ヒラギノ角ゴ Pro W3" pitchFamily="-111" charset="-128"/>
                        </a:rPr>
                        <a:t>2</a:t>
                      </a: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 Emissions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7800">
                <a:tc>
                  <a:txBody>
                    <a:bodyPr/>
                    <a:lstStyle/>
                    <a:p>
                      <a:pPr marL="319088" marR="0" lvl="0" indent="0" algn="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35 acres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19088" marR="0" lvl="0" indent="0" algn="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0.25 IP tons of carbon per acre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19088" marR="0" lvl="0" indent="0" algn="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29.1 metric tons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1524000" y="381000"/>
            <a:ext cx="7162800" cy="838200"/>
          </a:xfrm>
        </p:spPr>
        <p:txBody>
          <a:bodyPr/>
          <a:lstStyle/>
          <a:p>
            <a:pPr eaLnBrk="1" hangingPunct="1"/>
            <a:r>
              <a:rPr lang="en-US">
                <a:cs typeface="ヒラギノ角ゴ Pro W3" charset="-128"/>
              </a:rPr>
              <a:t>Carbon Balance Summary</a:t>
            </a:r>
          </a:p>
        </p:txBody>
      </p:sp>
      <p:graphicFrame>
        <p:nvGraphicFramePr>
          <p:cNvPr id="20519" name="Group 39"/>
          <p:cNvGraphicFramePr>
            <a:graphicFrameLocks noGrp="1"/>
          </p:cNvGraphicFramePr>
          <p:nvPr/>
        </p:nvGraphicFramePr>
        <p:xfrm>
          <a:off x="1447800" y="1143000"/>
          <a:ext cx="7162800" cy="5441443"/>
        </p:xfrm>
        <a:graphic>
          <a:graphicData uri="http://schemas.openxmlformats.org/drawingml/2006/table">
            <a:tbl>
              <a:tblPr/>
              <a:tblGrid>
                <a:gridCol w="1752600"/>
                <a:gridCol w="3354388"/>
                <a:gridCol w="2055812"/>
              </a:tblGrid>
              <a:tr h="89535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endPar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Source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CO</a:t>
                      </a:r>
                      <a:r>
                        <a:rPr kumimoji="0" lang="en-US" sz="1800" b="1" i="0" u="none" strike="noStrike" cap="none" normalizeH="0" baseline="-25000">
                          <a:ln>
                            <a:noFill/>
                          </a:ln>
                          <a:solidFill>
                            <a:srgbClr val="646464"/>
                          </a:solidFill>
                          <a:effectLst/>
                          <a:latin typeface="Arial" pitchFamily="-111" charset="0"/>
                          <a:ea typeface="ヒラギノ角ゴ Pro W3" pitchFamily="-111" charset="-128"/>
                          <a:cs typeface="ヒラギノ角ゴ Pro W3" pitchFamily="-111" charset="-128"/>
                        </a:rPr>
                        <a:t>2</a:t>
                      </a: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 Emissions</a:t>
                      </a:r>
                    </a:p>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(metric tons)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Scope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Direct emissions (2 cords of wood, 1,490 gal gas for vehicles)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19.9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Scope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Indirect emissions: electricity (pv, green power contract)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20.8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5350">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Scope 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Indirect emissions: organizational activities (commuting, travel + garbage)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25.4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Carbon sequestered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Managed forest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0"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29.1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Net carbon offset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646464"/>
                          </a:solidFill>
                          <a:effectLst/>
                          <a:latin typeface="Arial" pitchFamily="-111" charset="0"/>
                          <a:ea typeface="ヒラギノ角ゴ Pro W3" pitchFamily="-111" charset="-128"/>
                          <a:cs typeface="ヒラギノ角ゴ Pro W3" pitchFamily="-111" charset="-128"/>
                        </a:rPr>
                        <a:t>(projected at time of calculations)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1800" b="1" i="0" u="none" strike="noStrike" cap="none" normalizeH="0" baseline="0">
                          <a:ln>
                            <a:noFill/>
                          </a:ln>
                          <a:solidFill>
                            <a:srgbClr val="92D050"/>
                          </a:solidFill>
                          <a:effectLst/>
                          <a:latin typeface="Arial" pitchFamily="-111" charset="0"/>
                          <a:ea typeface="ヒラギノ角ゴ Pro W3" pitchFamily="-111" charset="-128"/>
                          <a:cs typeface="ヒラギノ角ゴ Pro W3" pitchFamily="-111" charset="-128"/>
                        </a:rPr>
                        <a:t>4.6 (offset)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itle 1"/>
          <p:cNvSpPr>
            <a:spLocks noGrp="1"/>
          </p:cNvSpPr>
          <p:nvPr>
            <p:ph type="title"/>
          </p:nvPr>
        </p:nvSpPr>
        <p:spPr/>
        <p:txBody>
          <a:bodyPr/>
          <a:lstStyle/>
          <a:p>
            <a:r>
              <a:rPr lang="en-US">
                <a:cs typeface="ヒラギノ角ゴ Pro W3" charset="-128"/>
              </a:rPr>
              <a:t>Conclusion…</a:t>
            </a:r>
          </a:p>
        </p:txBody>
      </p:sp>
      <p:sp>
        <p:nvSpPr>
          <p:cNvPr id="235523" name="Content Placeholder 2"/>
          <p:cNvSpPr>
            <a:spLocks noGrp="1"/>
          </p:cNvSpPr>
          <p:nvPr>
            <p:ph idx="1"/>
          </p:nvPr>
        </p:nvSpPr>
        <p:spPr/>
        <p:txBody>
          <a:bodyPr/>
          <a:lstStyle/>
          <a:p>
            <a:r>
              <a:rPr lang="en-US">
                <a:cs typeface="ヒラギノ角ゴ Pro W3" charset="-128"/>
              </a:rPr>
              <a:t>LEED</a:t>
            </a:r>
            <a:r>
              <a:rPr lang="en-US" baseline="30000">
                <a:cs typeface="ヒラギノ角ゴ Pro W3" charset="-128"/>
              </a:rPr>
              <a:t>TM</a:t>
            </a:r>
            <a:r>
              <a:rPr lang="en-US">
                <a:cs typeface="ヒラギノ角ゴ Pro W3" charset="-128"/>
              </a:rPr>
              <a:t> can be used as a spring point to begin to consider Carbon Neutrality, but requires</a:t>
            </a:r>
          </a:p>
          <a:p>
            <a:pPr>
              <a:buFontTx/>
              <a:buChar char="-"/>
            </a:pPr>
            <a:r>
              <a:rPr lang="en-US">
                <a:cs typeface="ヒラギノ角ゴ Pro W3" charset="-128"/>
              </a:rPr>
              <a:t>the fuller engagement of passive design than is normally the practice</a:t>
            </a:r>
          </a:p>
          <a:p>
            <a:pPr>
              <a:buFontTx/>
              <a:buChar char="-"/>
            </a:pPr>
            <a:r>
              <a:rPr lang="en-US">
                <a:cs typeface="ヒラギノ角ゴ Pro W3" charset="-128"/>
              </a:rPr>
              <a:t>A wider comfort zone</a:t>
            </a:r>
          </a:p>
          <a:p>
            <a:pPr>
              <a:buFontTx/>
              <a:buChar char="-"/>
            </a:pPr>
            <a:r>
              <a:rPr lang="en-US">
                <a:cs typeface="ヒラギノ角ゴ Pro W3" charset="-128"/>
              </a:rPr>
              <a:t>Emphasis on credits in Energy and Atmosphere</a:t>
            </a:r>
          </a:p>
          <a:p>
            <a:pPr>
              <a:buFontTx/>
              <a:buChar char="-"/>
            </a:pPr>
            <a:r>
              <a:rPr lang="en-US">
                <a:cs typeface="ヒラギノ角ゴ Pro W3" charset="-128"/>
              </a:rPr>
              <a:t>Specific carbon accounting protocols and reporting</a:t>
            </a:r>
          </a:p>
          <a:p>
            <a:pPr>
              <a:buFontTx/>
              <a:buChar char="-"/>
            </a:pPr>
            <a:endParaRPr lang="en-US">
              <a:cs typeface="ヒラギノ角ゴ Pro W3" charset="-128"/>
            </a:endParaRPr>
          </a:p>
          <a:p>
            <a:pPr>
              <a:buFontTx/>
              <a:buChar char="-"/>
            </a:pPr>
            <a:r>
              <a:rPr lang="en-US">
                <a:cs typeface="ヒラギノ角ゴ Pro W3" charset="-128"/>
              </a:rPr>
              <a:t>For MUCH more information please visit….</a:t>
            </a:r>
          </a:p>
          <a:p>
            <a:pPr>
              <a:buFontTx/>
              <a:buChar char="-"/>
            </a:pPr>
            <a:endParaRPr lang="en-US">
              <a:cs typeface="ヒラギノ角ゴ Pro W3" charset="-128"/>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6"/>
          <p:cNvSpPr>
            <a:spLocks noChangeArrowheads="1"/>
          </p:cNvSpPr>
          <p:nvPr/>
        </p:nvSpPr>
        <p:spPr bwMode="auto">
          <a:xfrm>
            <a:off x="-76200" y="0"/>
            <a:ext cx="9220200" cy="6858000"/>
          </a:xfrm>
          <a:prstGeom prst="rect">
            <a:avLst/>
          </a:prstGeom>
          <a:solidFill>
            <a:srgbClr val="00B050"/>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237571" name="Title 1"/>
          <p:cNvSpPr>
            <a:spLocks noGrp="1"/>
          </p:cNvSpPr>
          <p:nvPr>
            <p:ph type="title"/>
          </p:nvPr>
        </p:nvSpPr>
        <p:spPr>
          <a:xfrm>
            <a:off x="1219200" y="3124200"/>
            <a:ext cx="7162800" cy="838200"/>
          </a:xfrm>
        </p:spPr>
        <p:txBody>
          <a:bodyPr/>
          <a:lstStyle/>
          <a:p>
            <a:pPr algn="ctr"/>
            <a:r>
              <a:rPr lang="en-US">
                <a:solidFill>
                  <a:schemeClr val="bg1"/>
                </a:solidFill>
                <a:cs typeface="ヒラギノ角ゴ Pro W3" charset="-128"/>
              </a:rPr>
              <a:t>Calculating Carbon</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1295400" y="381000"/>
            <a:ext cx="7543800" cy="838200"/>
          </a:xfrm>
        </p:spPr>
        <p:txBody>
          <a:bodyPr/>
          <a:lstStyle/>
          <a:p>
            <a:pPr eaLnBrk="1" hangingPunct="1"/>
            <a:r>
              <a:rPr lang="en-US" sz="2800">
                <a:solidFill>
                  <a:schemeClr val="bg2"/>
                </a:solidFill>
                <a:cs typeface="ヒラギノ角ゴ Pro W3" charset="-128"/>
              </a:rPr>
              <a:t>How much Carbon – numeric validation?</a:t>
            </a:r>
          </a:p>
        </p:txBody>
      </p:sp>
      <p:sp>
        <p:nvSpPr>
          <p:cNvPr id="142339" name="Rectangle 3"/>
          <p:cNvSpPr>
            <a:spLocks noGrp="1" noChangeArrowheads="1"/>
          </p:cNvSpPr>
          <p:nvPr>
            <p:ph type="body" idx="1"/>
          </p:nvPr>
        </p:nvSpPr>
        <p:spPr>
          <a:xfrm>
            <a:off x="1295400" y="1295400"/>
            <a:ext cx="6172200" cy="4724400"/>
          </a:xfrm>
        </p:spPr>
        <p:txBody>
          <a:bodyPr/>
          <a:lstStyle/>
          <a:p>
            <a:pPr marL="0" indent="0" eaLnBrk="1" hangingPunct="1"/>
            <a:r>
              <a:rPr lang="en-US" b="1">
                <a:solidFill>
                  <a:schemeClr val="tx1"/>
                </a:solidFill>
                <a:cs typeface="ヒラギノ角ゴ Pro W3" charset="-128"/>
              </a:rPr>
              <a:t>Zero Carbon</a:t>
            </a:r>
            <a:r>
              <a:rPr lang="en-US">
                <a:cs typeface="ヒラギノ角ゴ Pro W3" charset="-128"/>
              </a:rPr>
              <a:t> requires designers to numerically validate the effectiveness of their approaches.</a:t>
            </a:r>
          </a:p>
          <a:p>
            <a:pPr marL="0" indent="0" eaLnBrk="1" hangingPunct="1">
              <a:buFontTx/>
              <a:buChar char="-"/>
            </a:pPr>
            <a:r>
              <a:rPr lang="en-US">
                <a:cs typeface="ヒラギノ角ゴ Pro W3" charset="-128"/>
              </a:rPr>
              <a:t> </a:t>
            </a:r>
            <a:r>
              <a:rPr lang="en-US" sz="2000" b="1">
                <a:cs typeface="ヒラギノ角ゴ Pro W3" charset="-128"/>
              </a:rPr>
              <a:t>Carbon Footprint</a:t>
            </a:r>
            <a:r>
              <a:rPr lang="en-US" sz="2000">
                <a:cs typeface="ヒラギノ角ゴ Pro W3" charset="-128"/>
              </a:rPr>
              <a:t> calculators are available online to look at your </a:t>
            </a:r>
            <a:r>
              <a:rPr lang="en-US" sz="2000" i="1">
                <a:cs typeface="ヒラギノ角ゴ Pro W3" charset="-128"/>
              </a:rPr>
              <a:t>personal carbon emissions</a:t>
            </a:r>
          </a:p>
          <a:p>
            <a:pPr marL="0" indent="0" eaLnBrk="1" hangingPunct="1">
              <a:buFontTx/>
              <a:buChar char="-"/>
            </a:pPr>
            <a:r>
              <a:rPr lang="en-US" sz="2000">
                <a:cs typeface="ヒラギノ角ゴ Pro W3" charset="-128"/>
              </a:rPr>
              <a:t> </a:t>
            </a:r>
            <a:r>
              <a:rPr lang="en-US" sz="2000" b="1">
                <a:cs typeface="ヒラギノ角ゴ Pro W3" charset="-128"/>
              </a:rPr>
              <a:t>Carbon Estimators</a:t>
            </a:r>
            <a:r>
              <a:rPr lang="en-US" sz="2000">
                <a:cs typeface="ヒラギノ角ゴ Pro W3" charset="-128"/>
              </a:rPr>
              <a:t> are available online to begin to assess the </a:t>
            </a:r>
            <a:r>
              <a:rPr lang="en-US" sz="2000" i="1">
                <a:cs typeface="ヒラギノ角ゴ Pro W3" charset="-128"/>
              </a:rPr>
              <a:t>impact of buildings</a:t>
            </a:r>
          </a:p>
          <a:p>
            <a:pPr marL="0" indent="0" eaLnBrk="1" hangingPunct="1">
              <a:buFontTx/>
              <a:buChar char="-"/>
            </a:pPr>
            <a:r>
              <a:rPr lang="en-US" sz="2000">
                <a:cs typeface="ヒラギノ角ゴ Pro W3" charset="-128"/>
              </a:rPr>
              <a:t> </a:t>
            </a:r>
            <a:r>
              <a:rPr lang="en-US" sz="2000" b="1">
                <a:cs typeface="ヒラギノ角ゴ Pro W3" charset="-128"/>
              </a:rPr>
              <a:t>Carbon Calculators</a:t>
            </a:r>
            <a:r>
              <a:rPr lang="en-US" sz="2000">
                <a:cs typeface="ヒラギノ角ゴ Pro W3" charset="-128"/>
              </a:rPr>
              <a:t> are available for purchase that will work with BIM systems and provide a fairly </a:t>
            </a:r>
            <a:r>
              <a:rPr lang="en-US" sz="2000" i="1">
                <a:cs typeface="ヒラギノ角ゴ Pro W3" charset="-128"/>
              </a:rPr>
              <a:t>accurate feedback mechanism</a:t>
            </a:r>
          </a:p>
          <a:p>
            <a:pPr marL="0" indent="0" eaLnBrk="1" hangingPunct="1">
              <a:buFontTx/>
              <a:buChar char="-"/>
            </a:pPr>
            <a:r>
              <a:rPr lang="en-US" sz="2000">
                <a:cs typeface="ヒラギノ角ゴ Pro W3" charset="-128"/>
              </a:rPr>
              <a:t> Carbon can be calculated by other methods, more project specific</a:t>
            </a:r>
          </a:p>
          <a:p>
            <a:pPr marL="0" indent="0" eaLnBrk="1" hangingPunct="1">
              <a:buFontTx/>
              <a:buChar char="-"/>
            </a:pPr>
            <a:endParaRPr lang="en-US">
              <a:cs typeface="ヒラギノ角ゴ Pro W3" charset="-128"/>
            </a:endParaRPr>
          </a:p>
          <a:p>
            <a:pPr marL="0" indent="0" eaLnBrk="1" hangingPunct="1"/>
            <a:endParaRPr lang="en-US">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2339">
                                            <p:txEl>
                                              <p:pRg st="1" end="1"/>
                                            </p:txEl>
                                          </p:spTgt>
                                        </p:tgtEl>
                                        <p:attrNameLst>
                                          <p:attrName>style.visibility</p:attrName>
                                        </p:attrNameLst>
                                      </p:cBhvr>
                                      <p:to>
                                        <p:strVal val="visible"/>
                                      </p:to>
                                    </p:set>
                                    <p:anim calcmode="lin" valueType="num">
                                      <p:cBhvr additive="base">
                                        <p:cTn id="7" dur="500" fill="hold"/>
                                        <p:tgtEl>
                                          <p:spTgt spid="14233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2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42339">
                                            <p:txEl>
                                              <p:pRg st="2" end="2"/>
                                            </p:txEl>
                                          </p:spTgt>
                                        </p:tgtEl>
                                        <p:attrNameLst>
                                          <p:attrName>style.visibility</p:attrName>
                                        </p:attrNameLst>
                                      </p:cBhvr>
                                      <p:to>
                                        <p:strVal val="visible"/>
                                      </p:to>
                                    </p:set>
                                    <p:anim calcmode="lin" valueType="num">
                                      <p:cBhvr additive="base">
                                        <p:cTn id="13" dur="500" fill="hold"/>
                                        <p:tgtEl>
                                          <p:spTgt spid="14233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2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anim calcmode="lin" valueType="num">
                                      <p:cBhvr additive="base">
                                        <p:cTn id="19" dur="500" fill="hold"/>
                                        <p:tgtEl>
                                          <p:spTgt spid="14233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2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2339">
                                            <p:txEl>
                                              <p:pRg st="4" end="4"/>
                                            </p:txEl>
                                          </p:spTgt>
                                        </p:tgtEl>
                                        <p:attrNameLst>
                                          <p:attrName>style.visibility</p:attrName>
                                        </p:attrNameLst>
                                      </p:cBhvr>
                                      <p:to>
                                        <p:strVal val="visible"/>
                                      </p:to>
                                    </p:set>
                                    <p:anim calcmode="lin" valueType="num">
                                      <p:cBhvr additive="base">
                                        <p:cTn id="25" dur="500" fill="hold"/>
                                        <p:tgtEl>
                                          <p:spTgt spid="1423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233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pPr eaLnBrk="1" hangingPunct="1"/>
            <a:r>
              <a:rPr lang="en-US">
                <a:cs typeface="ヒラギノ角ゴ Pro W3" charset="-128"/>
              </a:rPr>
              <a:t>Personal Footprint Calculators:</a:t>
            </a:r>
          </a:p>
        </p:txBody>
      </p:sp>
      <p:sp>
        <p:nvSpPr>
          <p:cNvPr id="241667" name="Rectangle 3"/>
          <p:cNvSpPr>
            <a:spLocks noGrp="1" noChangeArrowheads="1"/>
          </p:cNvSpPr>
          <p:nvPr>
            <p:ph type="body" idx="1"/>
          </p:nvPr>
        </p:nvSpPr>
        <p:spPr/>
        <p:txBody>
          <a:bodyPr/>
          <a:lstStyle/>
          <a:p>
            <a:pPr marL="0" indent="0" eaLnBrk="1" hangingPunct="1"/>
            <a:endParaRPr lang="en-US">
              <a:cs typeface="ヒラギノ角ゴ Pro W3" charset="-128"/>
            </a:endParaRPr>
          </a:p>
        </p:txBody>
      </p:sp>
      <p:pic>
        <p:nvPicPr>
          <p:cNvPr id="241668" name="Picture 5" descr="footprint-wwf"/>
          <p:cNvPicPr>
            <a:picLocks noChangeAspect="1" noChangeArrowheads="1"/>
          </p:cNvPicPr>
          <p:nvPr/>
        </p:nvPicPr>
        <p:blipFill>
          <a:blip r:embed="rId3" cstate="print"/>
          <a:srcRect/>
          <a:stretch>
            <a:fillRect/>
          </a:stretch>
        </p:blipFill>
        <p:spPr bwMode="auto">
          <a:xfrm>
            <a:off x="0" y="914400"/>
            <a:ext cx="5562600" cy="3671888"/>
          </a:xfrm>
          <a:prstGeom prst="rect">
            <a:avLst/>
          </a:prstGeom>
          <a:noFill/>
          <a:ln w="9525">
            <a:noFill/>
            <a:miter lim="800000"/>
            <a:headEnd/>
            <a:tailEnd/>
          </a:ln>
        </p:spPr>
      </p:pic>
      <p:pic>
        <p:nvPicPr>
          <p:cNvPr id="241669" name="Picture 4" descr="carbon-footprint"/>
          <p:cNvPicPr>
            <a:picLocks noChangeAspect="1" noChangeArrowheads="1"/>
          </p:cNvPicPr>
          <p:nvPr/>
        </p:nvPicPr>
        <p:blipFill>
          <a:blip r:embed="rId4" cstate="print"/>
          <a:srcRect/>
          <a:stretch>
            <a:fillRect/>
          </a:stretch>
        </p:blipFill>
        <p:spPr bwMode="auto">
          <a:xfrm>
            <a:off x="3810000" y="3981450"/>
            <a:ext cx="5334000" cy="2876550"/>
          </a:xfrm>
          <a:prstGeom prst="rect">
            <a:avLst/>
          </a:prstGeom>
          <a:noFill/>
          <a:ln w="9525">
            <a:noFill/>
            <a:miter lim="800000"/>
            <a:headEnd/>
            <a:tailEnd/>
          </a:ln>
        </p:spPr>
      </p:pic>
      <p:sp>
        <p:nvSpPr>
          <p:cNvPr id="241670" name="Text Box 6"/>
          <p:cNvSpPr txBox="1">
            <a:spLocks noChangeArrowheads="1"/>
          </p:cNvSpPr>
          <p:nvPr/>
        </p:nvSpPr>
        <p:spPr bwMode="auto">
          <a:xfrm>
            <a:off x="5715000" y="1279525"/>
            <a:ext cx="3048000" cy="23780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ea typeface="ヒラギノ角ゴ Pro W3" charset="-128"/>
                <a:cs typeface="ヒラギノ角ゴ Pro W3" charset="-128"/>
              </a:rPr>
              <a:t>These provide an educational starting point to understand the impact of actions and preferences.</a:t>
            </a:r>
          </a:p>
          <a:p>
            <a:pPr eaLnBrk="0" hangingPunct="0">
              <a:spcBef>
                <a:spcPct val="50000"/>
              </a:spcBef>
            </a:pPr>
            <a:r>
              <a:rPr lang="en-US" sz="2000">
                <a:ea typeface="ヒラギノ角ゴ Pro W3" charset="-128"/>
                <a:cs typeface="ヒラギノ角ゴ Pro W3" charset="-128"/>
              </a:rPr>
              <a:t>They are region/country specific.</a:t>
            </a:r>
          </a:p>
        </p:txBody>
      </p:sp>
      <p:sp>
        <p:nvSpPr>
          <p:cNvPr id="241671" name="Text Box 7"/>
          <p:cNvSpPr txBox="1">
            <a:spLocks noChangeArrowheads="1"/>
          </p:cNvSpPr>
          <p:nvPr/>
        </p:nvSpPr>
        <p:spPr bwMode="auto">
          <a:xfrm>
            <a:off x="1295400" y="5867400"/>
            <a:ext cx="3581400" cy="779463"/>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800">
                <a:ea typeface="ヒラギノ角ゴ Pro W3" charset="-128"/>
                <a:cs typeface="ヒラギノ角ゴ Pro W3" charset="-128"/>
                <a:hlinkClick r:id="rId5"/>
              </a:rPr>
              <a:t>http://footprint.wwf.org.uk/</a:t>
            </a:r>
            <a:endParaRPr lang="en-US" sz="1800">
              <a:ea typeface="ヒラギノ角ゴ Pro W3" charset="-128"/>
              <a:cs typeface="ヒラギノ角ゴ Pro W3" charset="-128"/>
            </a:endParaRPr>
          </a:p>
          <a:p>
            <a:pPr eaLnBrk="0" hangingPunct="0">
              <a:spcBef>
                <a:spcPct val="50000"/>
              </a:spcBef>
            </a:pPr>
            <a:endParaRPr lang="en-US" sz="1800">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4" descr="carbon-footprint-2"/>
          <p:cNvPicPr>
            <a:picLocks noChangeAspect="1" noChangeArrowheads="1"/>
          </p:cNvPicPr>
          <p:nvPr/>
        </p:nvPicPr>
        <p:blipFill>
          <a:blip r:embed="rId3" cstate="print"/>
          <a:srcRect/>
          <a:stretch>
            <a:fillRect/>
          </a:stretch>
        </p:blipFill>
        <p:spPr bwMode="auto">
          <a:xfrm>
            <a:off x="-533400" y="228600"/>
            <a:ext cx="10191750" cy="6124575"/>
          </a:xfrm>
          <a:prstGeom prst="rect">
            <a:avLst/>
          </a:prstGeom>
          <a:noFill/>
          <a:ln w="9525">
            <a:noFill/>
            <a:miter lim="800000"/>
            <a:headEnd/>
            <a:tailEnd/>
          </a:ln>
        </p:spPr>
      </p:pic>
      <p:sp>
        <p:nvSpPr>
          <p:cNvPr id="243715" name="Text Box 5"/>
          <p:cNvSpPr txBox="1">
            <a:spLocks noChangeArrowheads="1"/>
          </p:cNvSpPr>
          <p:nvPr/>
        </p:nvSpPr>
        <p:spPr bwMode="auto">
          <a:xfrm>
            <a:off x="1981200" y="6296025"/>
            <a:ext cx="3048000" cy="701675"/>
          </a:xfrm>
          <a:prstGeom prst="rect">
            <a:avLst/>
          </a:prstGeom>
          <a:noFill/>
          <a:ln w="9525">
            <a:noFill/>
            <a:miter lim="800000"/>
            <a:headEnd/>
            <a:tailEnd/>
          </a:ln>
        </p:spPr>
        <p:txBody>
          <a:bodyPr wrap="none">
            <a:prstTxWarp prst="textNoShape">
              <a:avLst/>
            </a:prstTxWarp>
            <a:spAutoFit/>
          </a:bodyPr>
          <a:lstStyle/>
          <a:p>
            <a:pPr eaLnBrk="0" hangingPunct="0"/>
            <a:r>
              <a:rPr lang="en-US" sz="2000">
                <a:ea typeface="ヒラギノ角ゴ Pro W3" charset="-128"/>
                <a:cs typeface="ヒラギノ角ゴ Pro W3" charset="-128"/>
                <a:hlinkClick r:id="rId4"/>
              </a:rPr>
              <a:t>www.carbonfootprint.com</a:t>
            </a:r>
            <a:endParaRPr lang="en-US" sz="2000">
              <a:ea typeface="ヒラギノ角ゴ Pro W3" charset="-128"/>
              <a:cs typeface="ヒラギノ角ゴ Pro W3" charset="-128"/>
            </a:endParaRPr>
          </a:p>
          <a:p>
            <a:pPr eaLnBrk="0" hangingPunct="0"/>
            <a:endParaRPr lang="en-US" sz="2000">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4" descr="footprint-waterloo"/>
          <p:cNvPicPr>
            <a:picLocks noChangeAspect="1" noChangeArrowheads="1"/>
          </p:cNvPicPr>
          <p:nvPr/>
        </p:nvPicPr>
        <p:blipFill>
          <a:blip r:embed="rId3" cstate="print"/>
          <a:srcRect/>
          <a:stretch>
            <a:fillRect/>
          </a:stretch>
        </p:blipFill>
        <p:spPr bwMode="auto">
          <a:xfrm>
            <a:off x="0" y="209550"/>
            <a:ext cx="9144000" cy="5995988"/>
          </a:xfrm>
          <a:prstGeom prst="rect">
            <a:avLst/>
          </a:prstGeom>
          <a:noFill/>
          <a:ln w="9525">
            <a:noFill/>
            <a:miter lim="800000"/>
            <a:headEnd/>
            <a:tailEnd/>
          </a:ln>
        </p:spPr>
      </p:pic>
      <p:sp>
        <p:nvSpPr>
          <p:cNvPr id="245763" name="Text Box 5"/>
          <p:cNvSpPr txBox="1">
            <a:spLocks noChangeArrowheads="1"/>
          </p:cNvSpPr>
          <p:nvPr/>
        </p:nvSpPr>
        <p:spPr bwMode="auto">
          <a:xfrm>
            <a:off x="2514600" y="6296025"/>
            <a:ext cx="2638425" cy="701675"/>
          </a:xfrm>
          <a:prstGeom prst="rect">
            <a:avLst/>
          </a:prstGeom>
          <a:noFill/>
          <a:ln w="9525">
            <a:noFill/>
            <a:miter lim="800000"/>
            <a:headEnd/>
            <a:tailEnd/>
          </a:ln>
        </p:spPr>
        <p:txBody>
          <a:bodyPr wrap="none">
            <a:prstTxWarp prst="textNoShape">
              <a:avLst/>
            </a:prstTxWarp>
            <a:spAutoFit/>
          </a:bodyPr>
          <a:lstStyle/>
          <a:p>
            <a:pPr eaLnBrk="0" hangingPunct="0"/>
            <a:r>
              <a:rPr lang="en-US" sz="2000">
                <a:ea typeface="ヒラギノ角ゴ Pro W3" charset="-128"/>
                <a:cs typeface="ヒラギノ角ゴ Pro W3" charset="-128"/>
                <a:hlinkClick r:id="rId4"/>
              </a:rPr>
              <a:t>www.zerofootprint.net</a:t>
            </a:r>
            <a:endParaRPr lang="en-US" sz="2000">
              <a:ea typeface="ヒラギノ角ゴ Pro W3" charset="-128"/>
              <a:cs typeface="ヒラギノ角ゴ Pro W3" charset="-128"/>
            </a:endParaRPr>
          </a:p>
          <a:p>
            <a:pPr eaLnBrk="0" hangingPunct="0"/>
            <a:endParaRPr lang="en-US" sz="2000">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4" descr="footprint-redefining"/>
          <p:cNvPicPr>
            <a:picLocks noChangeAspect="1" noChangeArrowheads="1"/>
          </p:cNvPicPr>
          <p:nvPr/>
        </p:nvPicPr>
        <p:blipFill>
          <a:blip r:embed="rId3" cstate="print"/>
          <a:srcRect/>
          <a:stretch>
            <a:fillRect/>
          </a:stretch>
        </p:blipFill>
        <p:spPr bwMode="auto">
          <a:xfrm>
            <a:off x="-304800" y="0"/>
            <a:ext cx="9734550" cy="6143625"/>
          </a:xfrm>
          <a:prstGeom prst="rect">
            <a:avLst/>
          </a:prstGeom>
          <a:noFill/>
          <a:ln w="9525">
            <a:noFill/>
            <a:miter lim="800000"/>
            <a:headEnd/>
            <a:tailEnd/>
          </a:ln>
        </p:spPr>
      </p:pic>
      <p:sp>
        <p:nvSpPr>
          <p:cNvPr id="247811" name="Text Box 5"/>
          <p:cNvSpPr txBox="1">
            <a:spLocks noChangeArrowheads="1"/>
          </p:cNvSpPr>
          <p:nvPr/>
        </p:nvSpPr>
        <p:spPr bwMode="auto">
          <a:xfrm>
            <a:off x="1828800" y="6172200"/>
            <a:ext cx="6226175" cy="8540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ea typeface="ヒラギノ角ゴ Pro W3" charset="-128"/>
                <a:cs typeface="ヒラギノ角ゴ Pro W3" charset="-128"/>
                <a:hlinkClick r:id="rId4"/>
              </a:rPr>
              <a:t>www.myfootprint.org</a:t>
            </a:r>
            <a:endParaRPr lang="en-US" sz="2000">
              <a:ea typeface="ヒラギノ角ゴ Pro W3" charset="-128"/>
              <a:cs typeface="ヒラギノ角ゴ Pro W3" charset="-128"/>
            </a:endParaRPr>
          </a:p>
          <a:p>
            <a:pPr eaLnBrk="0" hangingPunct="0">
              <a:spcBef>
                <a:spcPct val="50000"/>
              </a:spcBef>
            </a:pPr>
            <a:endParaRPr lang="en-US" sz="2000">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pPr eaLnBrk="1" hangingPunct="1"/>
            <a:r>
              <a:rPr lang="en-US">
                <a:solidFill>
                  <a:schemeClr val="bg2"/>
                </a:solidFill>
                <a:cs typeface="ヒラギノ角ゴ Pro W3" charset="-128"/>
              </a:rPr>
              <a:t>Estimating Carbon in Construction:</a:t>
            </a:r>
          </a:p>
        </p:txBody>
      </p:sp>
      <p:sp>
        <p:nvSpPr>
          <p:cNvPr id="249859" name="Rectangle 3"/>
          <p:cNvSpPr>
            <a:spLocks noGrp="1" noChangeArrowheads="1"/>
          </p:cNvSpPr>
          <p:nvPr>
            <p:ph type="body" idx="1"/>
          </p:nvPr>
        </p:nvSpPr>
        <p:spPr>
          <a:xfrm>
            <a:off x="1295400" y="990600"/>
            <a:ext cx="7543800" cy="4724400"/>
          </a:xfrm>
        </p:spPr>
        <p:txBody>
          <a:bodyPr/>
          <a:lstStyle/>
          <a:p>
            <a:pPr marL="0" indent="0" eaLnBrk="1" hangingPunct="1"/>
            <a:r>
              <a:rPr lang="en-US">
                <a:cs typeface="ヒラギノ角ゴ Pro W3" charset="-128"/>
              </a:rPr>
              <a:t>BuildCarbonNeutral: focuses on reducing </a:t>
            </a:r>
            <a:r>
              <a:rPr lang="en-US" b="1" i="1">
                <a:cs typeface="ヒラギノ角ゴ Pro W3" charset="-128"/>
              </a:rPr>
              <a:t>impact and estimates EMBODIED carbon in BUILDINGS and SITE</a:t>
            </a:r>
          </a:p>
          <a:p>
            <a:pPr marL="0" indent="0" eaLnBrk="1" hangingPunct="1">
              <a:buFontTx/>
              <a:buChar char="-"/>
            </a:pPr>
            <a:endParaRPr lang="en-US" b="1">
              <a:cs typeface="ヒラギノ角ゴ Pro W3" charset="-128"/>
            </a:endParaRPr>
          </a:p>
        </p:txBody>
      </p:sp>
      <p:sp>
        <p:nvSpPr>
          <p:cNvPr id="249860" name="Text Box 5"/>
          <p:cNvSpPr txBox="1">
            <a:spLocks noChangeArrowheads="1"/>
          </p:cNvSpPr>
          <p:nvPr/>
        </p:nvSpPr>
        <p:spPr bwMode="auto">
          <a:xfrm>
            <a:off x="1295400" y="6324600"/>
            <a:ext cx="5562600" cy="13112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ea typeface="ヒラギノ角ゴ Pro W3" charset="-128"/>
                <a:cs typeface="ヒラギノ角ゴ Pro W3" charset="-128"/>
                <a:hlinkClick r:id="rId3"/>
              </a:rPr>
              <a:t>www.buildcarbonneutral.org</a:t>
            </a:r>
            <a:endParaRPr lang="en-US" sz="2000">
              <a:ea typeface="ヒラギノ角ゴ Pro W3" charset="-128"/>
              <a:cs typeface="ヒラギノ角ゴ Pro W3" charset="-128"/>
            </a:endParaRPr>
          </a:p>
          <a:p>
            <a:pPr eaLnBrk="0" hangingPunct="0">
              <a:spcBef>
                <a:spcPct val="50000"/>
              </a:spcBef>
            </a:pPr>
            <a:endParaRPr lang="en-US" sz="2000">
              <a:ea typeface="ヒラギノ角ゴ Pro W3" charset="-128"/>
              <a:cs typeface="ヒラギノ角ゴ Pro W3" charset="-128"/>
            </a:endParaRPr>
          </a:p>
          <a:p>
            <a:pPr eaLnBrk="0" hangingPunct="0">
              <a:spcBef>
                <a:spcPct val="50000"/>
              </a:spcBef>
            </a:pPr>
            <a:endParaRPr lang="en-US" sz="2000">
              <a:ea typeface="ヒラギノ角ゴ Pro W3" charset="-128"/>
              <a:cs typeface="ヒラギノ角ゴ Pro W3" charset="-128"/>
            </a:endParaRPr>
          </a:p>
        </p:txBody>
      </p:sp>
      <p:pic>
        <p:nvPicPr>
          <p:cNvPr id="249861" name="Picture 6" descr="buildcarbonneutral"/>
          <p:cNvPicPr>
            <a:picLocks noChangeAspect="1" noChangeArrowheads="1"/>
          </p:cNvPicPr>
          <p:nvPr/>
        </p:nvPicPr>
        <p:blipFill>
          <a:blip r:embed="rId4" cstate="print"/>
          <a:srcRect/>
          <a:stretch>
            <a:fillRect/>
          </a:stretch>
        </p:blipFill>
        <p:spPr bwMode="auto">
          <a:xfrm>
            <a:off x="1295400" y="2362200"/>
            <a:ext cx="5834063" cy="3881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4" descr="build-carbon"/>
          <p:cNvPicPr>
            <a:picLocks noChangeAspect="1" noChangeArrowheads="1"/>
          </p:cNvPicPr>
          <p:nvPr/>
        </p:nvPicPr>
        <p:blipFill>
          <a:blip r:embed="rId3" cstate="print"/>
          <a:srcRect/>
          <a:stretch>
            <a:fillRect/>
          </a:stretch>
        </p:blipFill>
        <p:spPr bwMode="auto">
          <a:xfrm>
            <a:off x="4495800" y="609600"/>
            <a:ext cx="3990975" cy="5791200"/>
          </a:xfrm>
          <a:prstGeom prst="rect">
            <a:avLst/>
          </a:prstGeom>
          <a:noFill/>
          <a:ln w="9525">
            <a:noFill/>
            <a:miter lim="800000"/>
            <a:headEnd/>
            <a:tailEnd/>
          </a:ln>
        </p:spPr>
      </p:pic>
      <p:sp>
        <p:nvSpPr>
          <p:cNvPr id="251907" name="Text Box 5"/>
          <p:cNvSpPr txBox="1">
            <a:spLocks noChangeArrowheads="1"/>
          </p:cNvSpPr>
          <p:nvPr/>
        </p:nvSpPr>
        <p:spPr bwMode="auto">
          <a:xfrm>
            <a:off x="1524000" y="1066800"/>
            <a:ext cx="2667000" cy="44735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a:ea typeface="ヒラギノ角ゴ Pro W3" charset="-128"/>
                <a:cs typeface="ヒラギノ角ゴ Pro W3" charset="-128"/>
              </a:rPr>
              <a:t>A simple input screen that is intended to quickly give you a rough idea of the carbon associated with a building and its interaction/ impact on the site in terms of eco region and disturbance.</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Grp="1" noChangeArrowheads="1"/>
          </p:cNvSpPr>
          <p:nvPr>
            <p:ph type="body" idx="1"/>
          </p:nvPr>
        </p:nvSpPr>
        <p:spPr>
          <a:xfrm>
            <a:off x="1295400" y="457200"/>
            <a:ext cx="7162800" cy="4724400"/>
          </a:xfrm>
        </p:spPr>
        <p:txBody>
          <a:bodyPr/>
          <a:lstStyle/>
          <a:p>
            <a:pPr marL="0" indent="0" eaLnBrk="1" hangingPunct="1"/>
            <a:endParaRPr lang="en-US">
              <a:cs typeface="ヒラギノ角ゴ Pro W3" charset="-128"/>
            </a:endParaRPr>
          </a:p>
          <a:p>
            <a:pPr marL="0" indent="0" eaLnBrk="1" hangingPunct="1"/>
            <a:endParaRPr lang="en-US">
              <a:cs typeface="ヒラギノ角ゴ Pro W3" charset="-128"/>
            </a:endParaRPr>
          </a:p>
          <a:p>
            <a:pPr marL="0" indent="0" eaLnBrk="1" hangingPunct="1">
              <a:buFontTx/>
              <a:buChar char="-"/>
            </a:pPr>
            <a:r>
              <a:rPr lang="en-US">
                <a:cs typeface="ヒラギノ角ゴ Pro W3" charset="-128"/>
              </a:rPr>
              <a:t> estimates the </a:t>
            </a:r>
            <a:r>
              <a:rPr lang="en-US" b="1">
                <a:cs typeface="ヒラギノ角ゴ Pro W3" charset="-128"/>
              </a:rPr>
              <a:t>embodied carbon</a:t>
            </a:r>
            <a:r>
              <a:rPr lang="en-US">
                <a:cs typeface="ヒラギノ角ゴ Pro W3" charset="-128"/>
              </a:rPr>
              <a:t> and subsequent carbon amounts </a:t>
            </a:r>
            <a:r>
              <a:rPr lang="en-US" b="1">
                <a:cs typeface="ヒラギノ角ゴ Pro W3" charset="-128"/>
              </a:rPr>
              <a:t>released during construction</a:t>
            </a:r>
            <a:r>
              <a:rPr lang="en-US">
                <a:cs typeface="ヒラギノ角ゴ Pro W3" charset="-128"/>
              </a:rPr>
              <a:t>. </a:t>
            </a:r>
          </a:p>
          <a:p>
            <a:pPr marL="0" indent="0" eaLnBrk="1" hangingPunct="1">
              <a:buFontTx/>
              <a:buChar char="-"/>
            </a:pPr>
            <a:r>
              <a:rPr lang="en-US">
                <a:cs typeface="ヒラギノ角ゴ Pro W3" charset="-128"/>
              </a:rPr>
              <a:t> the measurements account for building materials, processes and carbon released due to ecosystem degradation or sequestered through landscape installation or restoration. </a:t>
            </a:r>
          </a:p>
          <a:p>
            <a:pPr marL="0" indent="0" eaLnBrk="1" hangingPunct="1">
              <a:buFontTx/>
              <a:buChar char="-"/>
            </a:pPr>
            <a:r>
              <a:rPr lang="en-US">
                <a:cs typeface="ヒラギノ角ゴ Pro W3" charset="-128"/>
              </a:rPr>
              <a:t> the Calculator's estimation demonstrates the role of the immediate landscape in the site carbon footprint and how it should be considered in the whole site design. </a:t>
            </a:r>
          </a:p>
        </p:txBody>
      </p:sp>
      <p:pic>
        <p:nvPicPr>
          <p:cNvPr id="253955" name="Picture 5" descr="carbon-neutral"/>
          <p:cNvPicPr>
            <a:picLocks noChangeAspect="1" noChangeArrowheads="1"/>
          </p:cNvPicPr>
          <p:nvPr/>
        </p:nvPicPr>
        <p:blipFill>
          <a:blip r:embed="rId3" cstate="print"/>
          <a:srcRect/>
          <a:stretch>
            <a:fillRect/>
          </a:stretch>
        </p:blipFill>
        <p:spPr bwMode="auto">
          <a:xfrm>
            <a:off x="1371600" y="533400"/>
            <a:ext cx="3975100" cy="43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4" descr="carbon-house"/>
          <p:cNvPicPr>
            <a:picLocks noChangeAspect="1" noChangeArrowheads="1"/>
          </p:cNvPicPr>
          <p:nvPr/>
        </p:nvPicPr>
        <p:blipFill>
          <a:blip r:embed="rId3" cstate="print"/>
          <a:srcRect/>
          <a:stretch>
            <a:fillRect/>
          </a:stretch>
        </p:blipFill>
        <p:spPr bwMode="auto">
          <a:xfrm>
            <a:off x="1343025" y="395288"/>
            <a:ext cx="6429375" cy="6067425"/>
          </a:xfrm>
          <a:prstGeom prst="rect">
            <a:avLst/>
          </a:prstGeom>
          <a:noFill/>
          <a:ln w="9525">
            <a:noFill/>
            <a:miter lim="800000"/>
            <a:headEnd/>
            <a:tailEnd/>
          </a:ln>
        </p:spPr>
      </p:pic>
      <p:sp>
        <p:nvSpPr>
          <p:cNvPr id="256003" name="Text Box 5"/>
          <p:cNvSpPr txBox="1">
            <a:spLocks noChangeArrowheads="1"/>
          </p:cNvSpPr>
          <p:nvPr/>
        </p:nvSpPr>
        <p:spPr bwMode="auto">
          <a:xfrm>
            <a:off x="6019800" y="2743200"/>
            <a:ext cx="2286000" cy="1014413"/>
          </a:xfrm>
          <a:prstGeom prst="rect">
            <a:avLst/>
          </a:prstGeom>
          <a:solidFill>
            <a:srgbClr val="29D033"/>
          </a:solidFill>
          <a:ln w="9525">
            <a:solidFill>
              <a:srgbClr val="29D033"/>
            </a:solidFill>
            <a:miter lim="800000"/>
            <a:headEnd/>
            <a:tailEnd/>
          </a:ln>
        </p:spPr>
        <p:txBody>
          <a:bodyPr>
            <a:prstTxWarp prst="textNoShape">
              <a:avLst/>
            </a:prstTxWarp>
            <a:spAutoFit/>
          </a:bodyPr>
          <a:lstStyle/>
          <a:p>
            <a:pPr eaLnBrk="0" hangingPunct="0">
              <a:spcBef>
                <a:spcPct val="50000"/>
              </a:spcBef>
            </a:pPr>
            <a:r>
              <a:rPr lang="en-US">
                <a:solidFill>
                  <a:schemeClr val="bg1"/>
                </a:solidFill>
                <a:ea typeface="ヒラギノ角ゴ Pro W3" charset="-128"/>
                <a:cs typeface="ヒラギノ角ゴ Pro W3" charset="-128"/>
              </a:rPr>
              <a:t>Sample:</a:t>
            </a:r>
          </a:p>
          <a:p>
            <a:pPr eaLnBrk="0" hangingPunct="0">
              <a:spcBef>
                <a:spcPct val="50000"/>
              </a:spcBef>
            </a:pPr>
            <a:r>
              <a:rPr lang="en-US">
                <a:solidFill>
                  <a:schemeClr val="bg1"/>
                </a:solidFill>
                <a:ea typeface="ヒラギノ角ゴ Pro W3" charset="-128"/>
                <a:cs typeface="ヒラギノ角ゴ Pro W3" charset="-128"/>
              </a:rPr>
              <a:t>3,000 sf house</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4" descr="carbon-prairie"/>
          <p:cNvPicPr>
            <a:picLocks noChangeAspect="1" noChangeArrowheads="1"/>
          </p:cNvPicPr>
          <p:nvPr/>
        </p:nvPicPr>
        <p:blipFill>
          <a:blip r:embed="rId3" cstate="print"/>
          <a:srcRect/>
          <a:stretch>
            <a:fillRect/>
          </a:stretch>
        </p:blipFill>
        <p:spPr bwMode="auto">
          <a:xfrm>
            <a:off x="1371600" y="381000"/>
            <a:ext cx="7772400" cy="6067425"/>
          </a:xfrm>
          <a:prstGeom prst="rect">
            <a:avLst/>
          </a:prstGeom>
          <a:noFill/>
          <a:ln w="9525">
            <a:noFill/>
            <a:miter lim="800000"/>
            <a:headEnd/>
            <a:tailEnd/>
          </a:ln>
        </p:spPr>
      </p:pic>
      <p:sp>
        <p:nvSpPr>
          <p:cNvPr id="258051" name="Text Box 5"/>
          <p:cNvSpPr txBox="1">
            <a:spLocks noChangeArrowheads="1"/>
          </p:cNvSpPr>
          <p:nvPr/>
        </p:nvSpPr>
        <p:spPr bwMode="auto">
          <a:xfrm>
            <a:off x="5943600" y="2819400"/>
            <a:ext cx="2438400" cy="1004888"/>
          </a:xfrm>
          <a:prstGeom prst="rect">
            <a:avLst/>
          </a:prstGeom>
          <a:solidFill>
            <a:srgbClr val="29D033"/>
          </a:solidFill>
          <a:ln w="9525">
            <a:noFill/>
            <a:miter lim="800000"/>
            <a:headEnd/>
            <a:tailEnd/>
          </a:ln>
        </p:spPr>
        <p:txBody>
          <a:bodyPr>
            <a:prstTxWarp prst="textNoShape">
              <a:avLst/>
            </a:prstTxWarp>
            <a:spAutoFit/>
          </a:bodyPr>
          <a:lstStyle/>
          <a:p>
            <a:pPr eaLnBrk="0" hangingPunct="0">
              <a:spcBef>
                <a:spcPct val="50000"/>
              </a:spcBef>
            </a:pPr>
            <a:r>
              <a:rPr lang="en-US">
                <a:solidFill>
                  <a:schemeClr val="bg1"/>
                </a:solidFill>
                <a:ea typeface="ヒラギノ角ゴ Pro W3" charset="-128"/>
                <a:cs typeface="ヒラギノ角ゴ Pro W3" charset="-128"/>
              </a:rPr>
              <a:t>Sample</a:t>
            </a:r>
          </a:p>
          <a:p>
            <a:pPr eaLnBrk="0" hangingPunct="0">
              <a:spcBef>
                <a:spcPct val="50000"/>
              </a:spcBef>
            </a:pPr>
            <a:r>
              <a:rPr lang="en-US">
                <a:solidFill>
                  <a:schemeClr val="bg1"/>
                </a:solidFill>
                <a:ea typeface="ヒラギノ角ゴ Pro W3" charset="-128"/>
                <a:cs typeface="ヒラギノ角ゴ Pro W3" charset="-128"/>
              </a:rPr>
              <a:t>10,000 sf Office</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1295400" y="381000"/>
            <a:ext cx="7620000" cy="838200"/>
          </a:xfrm>
        </p:spPr>
        <p:txBody>
          <a:bodyPr/>
          <a:lstStyle/>
          <a:p>
            <a:pPr eaLnBrk="1" hangingPunct="1"/>
            <a:r>
              <a:rPr lang="en-US">
                <a:solidFill>
                  <a:schemeClr val="bg2"/>
                </a:solidFill>
                <a:cs typeface="ヒラギノ角ゴ Pro W3" charset="-128"/>
              </a:rPr>
              <a:t>Calculating Carbon in Operating Energy:</a:t>
            </a:r>
          </a:p>
        </p:txBody>
      </p:sp>
      <p:sp>
        <p:nvSpPr>
          <p:cNvPr id="260099" name="Rectangle 3"/>
          <p:cNvSpPr>
            <a:spLocks noGrp="1" noChangeArrowheads="1"/>
          </p:cNvSpPr>
          <p:nvPr>
            <p:ph type="body" idx="1"/>
          </p:nvPr>
        </p:nvSpPr>
        <p:spPr>
          <a:xfrm>
            <a:off x="1295400" y="990600"/>
            <a:ext cx="7162800" cy="4724400"/>
          </a:xfrm>
        </p:spPr>
        <p:txBody>
          <a:bodyPr/>
          <a:lstStyle/>
          <a:p>
            <a:pPr marL="0" indent="0" eaLnBrk="1" hangingPunct="1"/>
            <a:r>
              <a:rPr lang="en-US" b="1">
                <a:cs typeface="ヒラギノ角ゴ Pro W3" charset="-128"/>
              </a:rPr>
              <a:t>Green Building Studio:</a:t>
            </a:r>
            <a:r>
              <a:rPr lang="en-US">
                <a:cs typeface="ヒラギノ角ゴ Pro W3" charset="-128"/>
              </a:rPr>
              <a:t> works with BIM (now owned by Autodesk so requires a fee)</a:t>
            </a:r>
          </a:p>
          <a:p>
            <a:pPr marL="0" indent="0" eaLnBrk="1" hangingPunct="1">
              <a:buFontTx/>
              <a:buChar char="-"/>
            </a:pPr>
            <a:endParaRPr lang="en-US">
              <a:cs typeface="ヒラギノ角ゴ Pro W3" charset="-128"/>
            </a:endParaRPr>
          </a:p>
        </p:txBody>
      </p:sp>
      <p:pic>
        <p:nvPicPr>
          <p:cNvPr id="260100" name="Picture 4" descr="greenstudio7"/>
          <p:cNvPicPr>
            <a:picLocks noChangeAspect="1" noChangeArrowheads="1"/>
          </p:cNvPicPr>
          <p:nvPr/>
        </p:nvPicPr>
        <p:blipFill>
          <a:blip r:embed="rId3" cstate="print"/>
          <a:srcRect/>
          <a:stretch>
            <a:fillRect/>
          </a:stretch>
        </p:blipFill>
        <p:spPr bwMode="auto">
          <a:xfrm>
            <a:off x="1371600" y="1981200"/>
            <a:ext cx="6162675" cy="4030663"/>
          </a:xfrm>
          <a:prstGeom prst="rect">
            <a:avLst/>
          </a:prstGeom>
          <a:noFill/>
          <a:ln w="9525">
            <a:noFill/>
            <a:miter lim="800000"/>
            <a:headEnd/>
            <a:tailEnd/>
          </a:ln>
        </p:spPr>
      </p:pic>
      <p:sp>
        <p:nvSpPr>
          <p:cNvPr id="260101" name="Text Box 5"/>
          <p:cNvSpPr txBox="1">
            <a:spLocks noChangeArrowheads="1"/>
          </p:cNvSpPr>
          <p:nvPr/>
        </p:nvSpPr>
        <p:spPr bwMode="auto">
          <a:xfrm>
            <a:off x="1295400" y="6324600"/>
            <a:ext cx="5562600" cy="8540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ea typeface="ヒラギノ角ゴ Pro W3" charset="-128"/>
                <a:cs typeface="ヒラギノ角ゴ Pro W3" charset="-128"/>
                <a:hlinkClick r:id="rId4"/>
              </a:rPr>
              <a:t>www.greenbuildingstudio.com</a:t>
            </a:r>
            <a:endParaRPr lang="en-US" sz="2000">
              <a:ea typeface="ヒラギノ角ゴ Pro W3" charset="-128"/>
              <a:cs typeface="ヒラギノ角ゴ Pro W3" charset="-128"/>
            </a:endParaRPr>
          </a:p>
          <a:p>
            <a:pPr eaLnBrk="0" hangingPunct="0">
              <a:spcBef>
                <a:spcPct val="50000"/>
              </a:spcBef>
            </a:pPr>
            <a:endParaRPr lang="en-US" sz="2000">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4" descr="c"/>
          <p:cNvPicPr>
            <a:picLocks noChangeAspect="1" noChangeArrowheads="1"/>
          </p:cNvPicPr>
          <p:nvPr/>
        </p:nvPicPr>
        <p:blipFill>
          <a:blip r:embed="rId3" cstate="print"/>
          <a:srcRect/>
          <a:stretch>
            <a:fillRect/>
          </a:stretch>
        </p:blipFill>
        <p:spPr bwMode="auto">
          <a:xfrm>
            <a:off x="304800" y="914400"/>
            <a:ext cx="8610600" cy="5213350"/>
          </a:xfrm>
          <a:prstGeom prst="rect">
            <a:avLst/>
          </a:prstGeom>
          <a:noFill/>
          <a:ln w="9525">
            <a:noFill/>
            <a:miter lim="800000"/>
            <a:headEnd/>
            <a:tailEnd/>
          </a:ln>
        </p:spPr>
      </p:pic>
      <p:sp>
        <p:nvSpPr>
          <p:cNvPr id="262147" name="Text Box 5"/>
          <p:cNvSpPr txBox="1">
            <a:spLocks noChangeArrowheads="1"/>
          </p:cNvSpPr>
          <p:nvPr/>
        </p:nvSpPr>
        <p:spPr bwMode="auto">
          <a:xfrm>
            <a:off x="381000" y="381000"/>
            <a:ext cx="8467725" cy="396875"/>
          </a:xfrm>
          <a:prstGeom prst="rect">
            <a:avLst/>
          </a:prstGeom>
          <a:noFill/>
          <a:ln w="9525">
            <a:noFill/>
            <a:miter lim="800000"/>
            <a:headEnd/>
            <a:tailEnd/>
          </a:ln>
        </p:spPr>
        <p:txBody>
          <a:bodyPr wrap="none">
            <a:prstTxWarp prst="textNoShape">
              <a:avLst/>
            </a:prstTxWarp>
            <a:spAutoFit/>
          </a:bodyPr>
          <a:lstStyle/>
          <a:p>
            <a:pPr eaLnBrk="0" hangingPunct="0"/>
            <a:r>
              <a:rPr lang="en-US" sz="2000">
                <a:ea typeface="ヒラギノ角ゴ Pro W3" charset="-128"/>
                <a:cs typeface="ヒラギノ角ゴ Pro W3" charset="-128"/>
              </a:rPr>
              <a:t>Zero tons or less indicates a building that CAN achieve Carbon Neutrality.</a:t>
            </a:r>
          </a:p>
        </p:txBody>
      </p:sp>
      <p:sp>
        <p:nvSpPr>
          <p:cNvPr id="262148" name="Oval 6"/>
          <p:cNvSpPr>
            <a:spLocks noChangeArrowheads="1"/>
          </p:cNvSpPr>
          <p:nvPr/>
        </p:nvSpPr>
        <p:spPr bwMode="auto">
          <a:xfrm>
            <a:off x="6553200" y="3505200"/>
            <a:ext cx="838200" cy="838200"/>
          </a:xfrm>
          <a:prstGeom prst="ellipse">
            <a:avLst/>
          </a:prstGeom>
          <a:noFill/>
          <a:ln w="28575">
            <a:solidFill>
              <a:srgbClr val="29D033"/>
            </a:solidFill>
            <a:round/>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Picture 4" descr="end-use"/>
          <p:cNvPicPr>
            <a:picLocks noChangeAspect="1" noChangeArrowheads="1"/>
          </p:cNvPicPr>
          <p:nvPr/>
        </p:nvPicPr>
        <p:blipFill>
          <a:blip r:embed="rId3" cstate="print"/>
          <a:srcRect/>
          <a:stretch>
            <a:fillRect/>
          </a:stretch>
        </p:blipFill>
        <p:spPr bwMode="auto">
          <a:xfrm>
            <a:off x="1371600" y="1219200"/>
            <a:ext cx="8077200" cy="4833938"/>
          </a:xfrm>
          <a:prstGeom prst="rect">
            <a:avLst/>
          </a:prstGeom>
          <a:noFill/>
          <a:ln w="9525">
            <a:noFill/>
            <a:miter lim="800000"/>
            <a:headEnd/>
            <a:tailEnd/>
          </a:ln>
        </p:spPr>
      </p:pic>
      <p:sp>
        <p:nvSpPr>
          <p:cNvPr id="264195" name="Text Box 5"/>
          <p:cNvSpPr txBox="1">
            <a:spLocks noChangeArrowheads="1"/>
          </p:cNvSpPr>
          <p:nvPr/>
        </p:nvSpPr>
        <p:spPr bwMode="auto">
          <a:xfrm>
            <a:off x="1295400" y="609600"/>
            <a:ext cx="7315200" cy="45720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a:ea typeface="ヒラギノ角ゴ Pro W3" charset="-128"/>
                <a:cs typeface="ヒラギノ角ゴ Pro W3" charset="-128"/>
              </a:rPr>
              <a:t>Output suggests areas of improvement/potential</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Text Box 5"/>
          <p:cNvSpPr txBox="1">
            <a:spLocks noChangeArrowheads="1"/>
          </p:cNvSpPr>
          <p:nvPr/>
        </p:nvSpPr>
        <p:spPr bwMode="auto">
          <a:xfrm>
            <a:off x="1295400" y="457200"/>
            <a:ext cx="7620000" cy="45720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a:ea typeface="ヒラギノ角ゴ Pro W3" charset="-128"/>
                <a:cs typeface="ヒラギノ角ゴ Pro W3" charset="-128"/>
              </a:rPr>
              <a:t>Ability to run Design Alternatives and compare results.</a:t>
            </a:r>
          </a:p>
        </p:txBody>
      </p:sp>
      <p:pic>
        <p:nvPicPr>
          <p:cNvPr id="266243" name="Picture 6" descr="design-alternatives"/>
          <p:cNvPicPr>
            <a:picLocks noChangeAspect="1" noChangeArrowheads="1"/>
          </p:cNvPicPr>
          <p:nvPr/>
        </p:nvPicPr>
        <p:blipFill>
          <a:blip r:embed="rId3" cstate="print"/>
          <a:srcRect/>
          <a:stretch>
            <a:fillRect/>
          </a:stretch>
        </p:blipFill>
        <p:spPr bwMode="auto">
          <a:xfrm>
            <a:off x="1371600" y="914400"/>
            <a:ext cx="7010400" cy="5367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6"/>
          <p:cNvSpPr>
            <a:spLocks noChangeArrowheads="1"/>
          </p:cNvSpPr>
          <p:nvPr/>
        </p:nvSpPr>
        <p:spPr bwMode="auto">
          <a:xfrm>
            <a:off x="-76200" y="0"/>
            <a:ext cx="9220200" cy="6858000"/>
          </a:xfrm>
          <a:prstGeom prst="rect">
            <a:avLst/>
          </a:prstGeom>
          <a:solidFill>
            <a:srgbClr val="00B050"/>
          </a:solidFill>
          <a:ln w="9525">
            <a:solidFill>
              <a:srgbClr val="29D033"/>
            </a:solidFill>
            <a:miter lim="800000"/>
            <a:headEnd/>
            <a:tailEnd/>
          </a:ln>
        </p:spPr>
        <p:txBody>
          <a:bodyPr wrap="none" anchor="ctr">
            <a:prstTxWarp prst="textNoShape">
              <a:avLst/>
            </a:prstTxWarp>
          </a:bodyPr>
          <a:lstStyle/>
          <a:p>
            <a:endParaRPr lang="en-US">
              <a:ea typeface="ヒラギノ角ゴ Pro W3" charset="-128"/>
              <a:cs typeface="ヒラギノ角ゴ Pro W3" charset="-128"/>
            </a:endParaRPr>
          </a:p>
        </p:txBody>
      </p:sp>
      <p:sp>
        <p:nvSpPr>
          <p:cNvPr id="268291" name="Title 1"/>
          <p:cNvSpPr>
            <a:spLocks noGrp="1"/>
          </p:cNvSpPr>
          <p:nvPr>
            <p:ph type="title"/>
          </p:nvPr>
        </p:nvSpPr>
        <p:spPr>
          <a:xfrm>
            <a:off x="990600" y="3124200"/>
            <a:ext cx="7162800" cy="838200"/>
          </a:xfrm>
        </p:spPr>
        <p:txBody>
          <a:bodyPr/>
          <a:lstStyle/>
          <a:p>
            <a:pPr algn="ctr"/>
            <a:r>
              <a:rPr lang="en-US">
                <a:solidFill>
                  <a:schemeClr val="bg1"/>
                </a:solidFill>
                <a:cs typeface="ヒラギノ角ゴ Pro W3" charset="-128"/>
              </a:rPr>
              <a:t>The Carbon Neutral Design Project Web Site</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Title 1"/>
          <p:cNvSpPr>
            <a:spLocks noGrp="1"/>
          </p:cNvSpPr>
          <p:nvPr>
            <p:ph type="title"/>
          </p:nvPr>
        </p:nvSpPr>
        <p:spPr/>
        <p:txBody>
          <a:bodyPr/>
          <a:lstStyle/>
          <a:p>
            <a:r>
              <a:rPr lang="en-US">
                <a:cs typeface="ヒラギノ角ゴ Pro W3" charset="-128"/>
              </a:rPr>
              <a:t>The Carbon Neutral Design Project</a:t>
            </a:r>
          </a:p>
        </p:txBody>
      </p:sp>
      <p:sp>
        <p:nvSpPr>
          <p:cNvPr id="270339" name="Content Placeholder 2"/>
          <p:cNvSpPr>
            <a:spLocks noGrp="1"/>
          </p:cNvSpPr>
          <p:nvPr>
            <p:ph idx="1"/>
          </p:nvPr>
        </p:nvSpPr>
        <p:spPr>
          <a:xfrm>
            <a:off x="1295400" y="1295400"/>
            <a:ext cx="7543800" cy="4724400"/>
          </a:xfrm>
        </p:spPr>
        <p:txBody>
          <a:bodyPr/>
          <a:lstStyle/>
          <a:p>
            <a:pPr>
              <a:buFontTx/>
              <a:buChar char="•"/>
            </a:pPr>
            <a:r>
              <a:rPr lang="en-US" sz="2000">
                <a:cs typeface="ヒラギノ角ゴ Pro W3" charset="-128"/>
              </a:rPr>
              <a:t>Curriculum materials project</a:t>
            </a:r>
          </a:p>
          <a:p>
            <a:pPr>
              <a:buFontTx/>
              <a:buChar char="•"/>
            </a:pPr>
            <a:r>
              <a:rPr lang="en-US" sz="2000">
                <a:cs typeface="ヒラギノ角ゴ Pro W3" charset="-128"/>
              </a:rPr>
              <a:t>Society of Building Science Educators </a:t>
            </a:r>
            <a:r>
              <a:rPr lang="en-US" sz="2000">
                <a:cs typeface="ヒラギノ角ゴ Pro W3" charset="-128"/>
                <a:hlinkClick r:id="rId3"/>
              </a:rPr>
              <a:t>www.sbse.org</a:t>
            </a:r>
            <a:endParaRPr lang="en-US" sz="2000">
              <a:cs typeface="ヒラギノ角ゴ Pro W3" charset="-128"/>
            </a:endParaRPr>
          </a:p>
          <a:p>
            <a:pPr>
              <a:buFontTx/>
              <a:buChar char="•"/>
            </a:pPr>
            <a:r>
              <a:rPr lang="en-US" sz="2000">
                <a:cs typeface="ヒラギノ角ゴ Pro W3" charset="-128"/>
              </a:rPr>
              <a:t>Funded by the American Institute of Architects</a:t>
            </a:r>
          </a:p>
          <a:p>
            <a:pPr>
              <a:buFontTx/>
              <a:buChar char="•"/>
            </a:pPr>
            <a:r>
              <a:rPr lang="en-US" sz="2000">
                <a:cs typeface="ヒラギノ角ゴ Pro W3" charset="-128"/>
              </a:rPr>
              <a:t>Web site dedicated to</a:t>
            </a:r>
          </a:p>
          <a:p>
            <a:r>
              <a:rPr lang="en-US" sz="2000">
                <a:cs typeface="ヒラギノ角ゴ Pro W3" charset="-128"/>
              </a:rPr>
              <a:t>	- explaining carbon neutral design</a:t>
            </a:r>
          </a:p>
          <a:p>
            <a:r>
              <a:rPr lang="en-US" sz="2000">
                <a:cs typeface="ヒラギノ角ゴ Pro W3" charset="-128"/>
              </a:rPr>
              <a:t>	- examination of building case studies</a:t>
            </a:r>
          </a:p>
          <a:p>
            <a:r>
              <a:rPr lang="en-US" sz="2000">
                <a:cs typeface="ヒラギノ角ゴ Pro W3" charset="-128"/>
              </a:rPr>
              <a:t>	- exploration of carbon calculation tools/software</a:t>
            </a:r>
          </a:p>
          <a:p>
            <a:r>
              <a:rPr lang="en-US" sz="2000">
                <a:cs typeface="ヒラギノ角ゴ Pro W3" charset="-128"/>
              </a:rPr>
              <a:t>	- exposition of teaching materials at the University level</a:t>
            </a:r>
          </a:p>
          <a:p>
            <a:r>
              <a:rPr lang="en-US" sz="1800">
                <a:cs typeface="ヒラギノ角ゴ Pro W3" charset="-128"/>
                <a:hlinkClick r:id="rId4"/>
              </a:rPr>
              <a:t>http://www.aia.org/carbonneutraldesignproject</a:t>
            </a:r>
            <a:endParaRPr lang="en-US" sz="1800">
              <a:cs typeface="ヒラギノ角ゴ Pro W3" charset="-128"/>
            </a:endParaRPr>
          </a:p>
          <a:p>
            <a:endParaRPr lang="en-US" sz="1800">
              <a:cs typeface="ヒラギノ角ゴ Pro W3" charset="-128"/>
            </a:endParaRPr>
          </a:p>
          <a:p>
            <a:endParaRPr lang="en-US" sz="2000">
              <a:cs typeface="ヒラギノ角ゴ Pro W3" charset="-128"/>
            </a:endParaRPr>
          </a:p>
        </p:txBody>
      </p:sp>
      <p:pic>
        <p:nvPicPr>
          <p:cNvPr id="270340" name="Picture 3" descr="sbse_logo2.jpg"/>
          <p:cNvPicPr>
            <a:picLocks noChangeAspect="1"/>
          </p:cNvPicPr>
          <p:nvPr/>
        </p:nvPicPr>
        <p:blipFill>
          <a:blip r:embed="rId5" cstate="print"/>
          <a:srcRect/>
          <a:stretch>
            <a:fillRect/>
          </a:stretch>
        </p:blipFill>
        <p:spPr bwMode="auto">
          <a:xfrm>
            <a:off x="7315200" y="5257800"/>
            <a:ext cx="1468438" cy="111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1" descr="cnd-web-cover.jpg"/>
          <p:cNvPicPr>
            <a:picLocks noChangeAspect="1"/>
          </p:cNvPicPr>
          <p:nvPr/>
        </p:nvPicPr>
        <p:blipFill>
          <a:blip r:embed="rId3" cstate="print"/>
          <a:srcRect/>
          <a:stretch>
            <a:fillRect/>
          </a:stretch>
        </p:blipFill>
        <p:spPr bwMode="auto">
          <a:xfrm>
            <a:off x="2743200" y="76200"/>
            <a:ext cx="5867400" cy="5921375"/>
          </a:xfrm>
          <a:prstGeom prst="rect">
            <a:avLst/>
          </a:prstGeom>
          <a:noFill/>
          <a:ln w="9525">
            <a:noFill/>
            <a:miter lim="800000"/>
            <a:headEnd/>
            <a:tailEnd/>
          </a:ln>
        </p:spPr>
      </p:pic>
      <p:sp>
        <p:nvSpPr>
          <p:cNvPr id="272387" name="TextBox 2"/>
          <p:cNvSpPr txBox="1">
            <a:spLocks noChangeArrowheads="1"/>
          </p:cNvSpPr>
          <p:nvPr/>
        </p:nvSpPr>
        <p:spPr bwMode="auto">
          <a:xfrm>
            <a:off x="2409825" y="6096000"/>
            <a:ext cx="6429375" cy="830263"/>
          </a:xfrm>
          <a:prstGeom prst="rect">
            <a:avLst/>
          </a:prstGeom>
          <a:noFill/>
          <a:ln w="9525">
            <a:noFill/>
            <a:miter lim="800000"/>
            <a:headEnd/>
            <a:tailEnd/>
          </a:ln>
        </p:spPr>
        <p:txBody>
          <a:bodyPr wrap="none">
            <a:prstTxWarp prst="textNoShape">
              <a:avLst/>
            </a:prstTxWarp>
            <a:spAutoFit/>
          </a:bodyPr>
          <a:lstStyle/>
          <a:p>
            <a:r>
              <a:rPr lang="en-US">
                <a:ea typeface="ヒラギノ角ゴ Pro W3" charset="-128"/>
                <a:cs typeface="ヒラギノ角ゴ Pro W3" charset="-128"/>
                <a:hlinkClick r:id="rId4"/>
              </a:rPr>
              <a:t>http://www.aia.org/carbonneutraldesignproject</a:t>
            </a:r>
            <a:endParaRPr lang="en-US">
              <a:ea typeface="ヒラギノ角ゴ Pro W3" charset="-128"/>
              <a:cs typeface="ヒラギノ角ゴ Pro W3" charset="-128"/>
            </a:endParaRPr>
          </a:p>
          <a:p>
            <a:endParaRPr lang="en-US">
              <a:ea typeface="ヒラギノ角ゴ Pro W3" charset="-128"/>
              <a:cs typeface="ヒラギノ角ゴ Pro W3" charset="-128"/>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1" descr="tools-survey.jpg"/>
          <p:cNvPicPr>
            <a:picLocks noChangeAspect="1"/>
          </p:cNvPicPr>
          <p:nvPr/>
        </p:nvPicPr>
        <p:blipFill>
          <a:blip r:embed="rId3" cstate="print"/>
          <a:srcRect/>
          <a:stretch>
            <a:fillRect/>
          </a:stretch>
        </p:blipFill>
        <p:spPr bwMode="auto">
          <a:xfrm>
            <a:off x="1981200" y="228600"/>
            <a:ext cx="6365875" cy="6430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6"/>
          <p:cNvSpPr>
            <a:spLocks noChangeArrowheads="1"/>
          </p:cNvSpPr>
          <p:nvPr/>
        </p:nvSpPr>
        <p:spPr bwMode="auto">
          <a:xfrm>
            <a:off x="-76200" y="0"/>
            <a:ext cx="9220200" cy="6858000"/>
          </a:xfrm>
          <a:prstGeom prst="rect">
            <a:avLst/>
          </a:prstGeom>
          <a:solidFill>
            <a:srgbClr val="FF0000"/>
          </a:solidFill>
          <a:ln w="9525">
            <a:solidFill>
              <a:srgbClr val="29D033"/>
            </a:solidFill>
            <a:miter lim="800000"/>
            <a:headEnd/>
            <a:tailEnd/>
          </a:ln>
        </p:spPr>
        <p:txBody>
          <a:bodyPr wrap="none" anchor="ctr">
            <a:prstTxWarp prst="textNoShape">
              <a:avLst/>
            </a:prstTxWarp>
          </a:bodyPr>
          <a:lstStyle/>
          <a:p>
            <a:pPr eaLnBrk="0" hangingPunct="0"/>
            <a:endParaRPr lang="en-US">
              <a:ea typeface="ヒラギノ角ゴ Pro W3" charset="-128"/>
              <a:cs typeface="ヒラギノ角ゴ Pro W3" charset="-128"/>
            </a:endParaRPr>
          </a:p>
        </p:txBody>
      </p:sp>
      <p:sp>
        <p:nvSpPr>
          <p:cNvPr id="276483" name="Title 1"/>
          <p:cNvSpPr>
            <a:spLocks noGrp="1"/>
          </p:cNvSpPr>
          <p:nvPr>
            <p:ph type="title"/>
          </p:nvPr>
        </p:nvSpPr>
        <p:spPr>
          <a:xfrm>
            <a:off x="1219200" y="3124200"/>
            <a:ext cx="7162800" cy="838200"/>
          </a:xfrm>
        </p:spPr>
        <p:txBody>
          <a:bodyPr/>
          <a:lstStyle/>
          <a:p>
            <a:pPr algn="ctr"/>
            <a:r>
              <a:rPr lang="en-US">
                <a:solidFill>
                  <a:schemeClr val="bg1"/>
                </a:solidFill>
                <a:cs typeface="ヒラギノ角ゴ Pro W3" charset="-128"/>
              </a:rPr>
              <a:t>Remaining “Wicked Problems”</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Title 1"/>
          <p:cNvSpPr>
            <a:spLocks noGrp="1"/>
          </p:cNvSpPr>
          <p:nvPr>
            <p:ph type="title"/>
          </p:nvPr>
        </p:nvSpPr>
        <p:spPr>
          <a:xfrm>
            <a:off x="1295400" y="381000"/>
            <a:ext cx="7848600" cy="838200"/>
          </a:xfrm>
          <a:solidFill>
            <a:schemeClr val="tx1"/>
          </a:solidFill>
        </p:spPr>
        <p:txBody>
          <a:bodyPr/>
          <a:lstStyle/>
          <a:p>
            <a:r>
              <a:rPr lang="en-US">
                <a:solidFill>
                  <a:srgbClr val="CCCCCC"/>
                </a:solidFill>
                <a:cs typeface="ヒラギノ角ゴ Pro W3" charset="-128"/>
              </a:rPr>
              <a:t>#1 – Building Size and Shape</a:t>
            </a:r>
          </a:p>
        </p:txBody>
      </p:sp>
      <p:sp>
        <p:nvSpPr>
          <p:cNvPr id="165891" name="Content Placeholder 2"/>
          <p:cNvSpPr>
            <a:spLocks noGrp="1"/>
          </p:cNvSpPr>
          <p:nvPr>
            <p:ph idx="1"/>
          </p:nvPr>
        </p:nvSpPr>
        <p:spPr/>
        <p:txBody>
          <a:bodyPr/>
          <a:lstStyle/>
          <a:p>
            <a:r>
              <a:rPr lang="en-US">
                <a:cs typeface="ヒラギノ角ゴ Pro W3" charset="-128"/>
              </a:rPr>
              <a:t>Most carbon neutral or ZED buildings to date are small</a:t>
            </a:r>
          </a:p>
          <a:p>
            <a:r>
              <a:rPr lang="en-US">
                <a:cs typeface="ヒラギノ角ゴ Pro W3" charset="-128"/>
              </a:rPr>
              <a:t>No ZED buildings at a large scale to examine or emulate</a:t>
            </a:r>
          </a:p>
          <a:p>
            <a:r>
              <a:rPr lang="en-US">
                <a:cs typeface="ヒラギノ角ゴ Pro W3" charset="-128"/>
              </a:rPr>
              <a:t>Buildings must be designed with a thin plan to allow for daylighting</a:t>
            </a:r>
          </a:p>
          <a:p>
            <a:r>
              <a:rPr lang="en-US">
                <a:cs typeface="ヒラギノ角ゴ Pro W3" charset="-128"/>
              </a:rPr>
              <a:t>Tall buildings will have limited roof area for the installation of PV arrays</a:t>
            </a:r>
          </a:p>
          <a:p>
            <a:r>
              <a:rPr lang="en-US">
                <a:cs typeface="ヒラギノ角ゴ Pro W3" charset="-128"/>
              </a:rPr>
              <a:t>Solar potential of wall areas needs to be studied</a:t>
            </a:r>
          </a:p>
          <a:p>
            <a:endParaRPr lang="en-US">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additive="base">
                                        <p:cTn id="7" dur="500" fill="hold"/>
                                        <p:tgtEl>
                                          <p:spTgt spid="1658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58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5891">
                                            <p:txEl>
                                              <p:pRg st="1" end="1"/>
                                            </p:txEl>
                                          </p:spTgt>
                                        </p:tgtEl>
                                        <p:attrNameLst>
                                          <p:attrName>style.visibility</p:attrName>
                                        </p:attrNameLst>
                                      </p:cBhvr>
                                      <p:to>
                                        <p:strVal val="visible"/>
                                      </p:to>
                                    </p:set>
                                    <p:anim calcmode="lin" valueType="num">
                                      <p:cBhvr additive="base">
                                        <p:cTn id="13" dur="500" fill="hold"/>
                                        <p:tgtEl>
                                          <p:spTgt spid="1658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58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5891">
                                            <p:txEl>
                                              <p:pRg st="2" end="2"/>
                                            </p:txEl>
                                          </p:spTgt>
                                        </p:tgtEl>
                                        <p:attrNameLst>
                                          <p:attrName>style.visibility</p:attrName>
                                        </p:attrNameLst>
                                      </p:cBhvr>
                                      <p:to>
                                        <p:strVal val="visible"/>
                                      </p:to>
                                    </p:set>
                                    <p:anim calcmode="lin" valueType="num">
                                      <p:cBhvr additive="base">
                                        <p:cTn id="19" dur="500" fill="hold"/>
                                        <p:tgtEl>
                                          <p:spTgt spid="1658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58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5891">
                                            <p:txEl>
                                              <p:pRg st="3" end="3"/>
                                            </p:txEl>
                                          </p:spTgt>
                                        </p:tgtEl>
                                        <p:attrNameLst>
                                          <p:attrName>style.visibility</p:attrName>
                                        </p:attrNameLst>
                                      </p:cBhvr>
                                      <p:to>
                                        <p:strVal val="visible"/>
                                      </p:to>
                                    </p:set>
                                    <p:anim calcmode="lin" valueType="num">
                                      <p:cBhvr additive="base">
                                        <p:cTn id="25" dur="500" fill="hold"/>
                                        <p:tgtEl>
                                          <p:spTgt spid="16589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58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5891">
                                            <p:txEl>
                                              <p:pRg st="4" end="4"/>
                                            </p:txEl>
                                          </p:spTgt>
                                        </p:tgtEl>
                                        <p:attrNameLst>
                                          <p:attrName>style.visibility</p:attrName>
                                        </p:attrNameLst>
                                      </p:cBhvr>
                                      <p:to>
                                        <p:strVal val="visible"/>
                                      </p:to>
                                    </p:set>
                                    <p:anim calcmode="lin" valueType="num">
                                      <p:cBhvr additive="base">
                                        <p:cTn id="31" dur="500" fill="hold"/>
                                        <p:tgtEl>
                                          <p:spTgt spid="16589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589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a:xfrm>
            <a:off x="1295400" y="381000"/>
            <a:ext cx="7848600" cy="838200"/>
          </a:xfrm>
          <a:solidFill>
            <a:schemeClr val="tx1"/>
          </a:solidFill>
        </p:spPr>
        <p:txBody>
          <a:bodyPr/>
          <a:lstStyle/>
          <a:p>
            <a:pPr>
              <a:defRPr/>
            </a:pPr>
            <a:r>
              <a:rPr lang="en-US" dirty="0" smtClean="0">
                <a:solidFill>
                  <a:schemeClr val="bg2">
                    <a:lumMod val="40000"/>
                    <a:lumOff val="60000"/>
                  </a:schemeClr>
                </a:solidFill>
                <a:cs typeface="+mj-cs"/>
              </a:rPr>
              <a:t>#2 - Location</a:t>
            </a:r>
          </a:p>
        </p:txBody>
      </p:sp>
      <p:sp>
        <p:nvSpPr>
          <p:cNvPr id="166915" name="Content Placeholder 2"/>
          <p:cNvSpPr>
            <a:spLocks noGrp="1"/>
          </p:cNvSpPr>
          <p:nvPr>
            <p:ph idx="1"/>
          </p:nvPr>
        </p:nvSpPr>
        <p:spPr/>
        <p:txBody>
          <a:bodyPr/>
          <a:lstStyle/>
          <a:p>
            <a:r>
              <a:rPr lang="en-US">
                <a:cs typeface="ヒラギノ角ゴ Pro W3" charset="-128"/>
              </a:rPr>
              <a:t>Most current ZED buildings have been constructed in rural areas</a:t>
            </a:r>
          </a:p>
          <a:p>
            <a:r>
              <a:rPr lang="en-US">
                <a:cs typeface="ヒラギノ角ゴ Pro W3" charset="-128"/>
              </a:rPr>
              <a:t>Rural areas have a higher potential for solar harvesting, wind harvesting, installation of renewables, fresh air, carbon sequestration through use of the property/green space</a:t>
            </a:r>
          </a:p>
          <a:p>
            <a:r>
              <a:rPr lang="en-US">
                <a:cs typeface="ヒラギノ角ゴ Pro W3" charset="-128"/>
              </a:rPr>
              <a:t>Urban areas will have severe issues with overshadowing and other limits on the installation of renewables</a:t>
            </a:r>
          </a:p>
          <a:p>
            <a:r>
              <a:rPr lang="en-US">
                <a:cs typeface="ヒラギノ角ゴ Pro W3" charset="-128"/>
              </a:rPr>
              <a:t>Urban areas have limited site area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 calcmode="lin" valueType="num">
                                      <p:cBhvr additive="base">
                                        <p:cTn id="7" dur="500" fill="hold"/>
                                        <p:tgtEl>
                                          <p:spTgt spid="1669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6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6915">
                                            <p:txEl>
                                              <p:pRg st="1" end="1"/>
                                            </p:txEl>
                                          </p:spTgt>
                                        </p:tgtEl>
                                        <p:attrNameLst>
                                          <p:attrName>style.visibility</p:attrName>
                                        </p:attrNameLst>
                                      </p:cBhvr>
                                      <p:to>
                                        <p:strVal val="visible"/>
                                      </p:to>
                                    </p:set>
                                    <p:anim calcmode="lin" valueType="num">
                                      <p:cBhvr additive="base">
                                        <p:cTn id="13" dur="500" fill="hold"/>
                                        <p:tgtEl>
                                          <p:spTgt spid="1669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69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6915">
                                            <p:txEl>
                                              <p:pRg st="2" end="2"/>
                                            </p:txEl>
                                          </p:spTgt>
                                        </p:tgtEl>
                                        <p:attrNameLst>
                                          <p:attrName>style.visibility</p:attrName>
                                        </p:attrNameLst>
                                      </p:cBhvr>
                                      <p:to>
                                        <p:strVal val="visible"/>
                                      </p:to>
                                    </p:set>
                                    <p:anim calcmode="lin" valueType="num">
                                      <p:cBhvr additive="base">
                                        <p:cTn id="19" dur="500" fill="hold"/>
                                        <p:tgtEl>
                                          <p:spTgt spid="1669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69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6915">
                                            <p:txEl>
                                              <p:pRg st="3" end="3"/>
                                            </p:txEl>
                                          </p:spTgt>
                                        </p:tgtEl>
                                        <p:attrNameLst>
                                          <p:attrName>style.visibility</p:attrName>
                                        </p:attrNameLst>
                                      </p:cBhvr>
                                      <p:to>
                                        <p:strVal val="visible"/>
                                      </p:to>
                                    </p:set>
                                    <p:anim calcmode="lin" valueType="num">
                                      <p:cBhvr additive="base">
                                        <p:cTn id="25" dur="500" fill="hold"/>
                                        <p:tgtEl>
                                          <p:spTgt spid="1669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69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Title 1"/>
          <p:cNvSpPr>
            <a:spLocks noGrp="1"/>
          </p:cNvSpPr>
          <p:nvPr>
            <p:ph type="title"/>
          </p:nvPr>
        </p:nvSpPr>
        <p:spPr>
          <a:xfrm>
            <a:off x="1295400" y="381000"/>
            <a:ext cx="7848600" cy="838200"/>
          </a:xfrm>
          <a:solidFill>
            <a:schemeClr val="tx1"/>
          </a:solidFill>
        </p:spPr>
        <p:txBody>
          <a:bodyPr/>
          <a:lstStyle/>
          <a:p>
            <a:r>
              <a:rPr lang="en-US">
                <a:solidFill>
                  <a:srgbClr val="CCCCCC"/>
                </a:solidFill>
                <a:cs typeface="ヒラギノ角ゴ Pro W3" charset="-128"/>
              </a:rPr>
              <a:t>#3 – Natural Ventilation</a:t>
            </a:r>
          </a:p>
        </p:txBody>
      </p:sp>
      <p:sp>
        <p:nvSpPr>
          <p:cNvPr id="167939" name="Content Placeholder 2"/>
          <p:cNvSpPr>
            <a:spLocks noGrp="1"/>
          </p:cNvSpPr>
          <p:nvPr>
            <p:ph idx="1"/>
          </p:nvPr>
        </p:nvSpPr>
        <p:spPr/>
        <p:txBody>
          <a:bodyPr/>
          <a:lstStyle/>
          <a:p>
            <a:r>
              <a:rPr lang="en-US">
                <a:cs typeface="ヒラギノ角ゴ Pro W3" charset="-128"/>
              </a:rPr>
              <a:t>A key way to reduce the energy required to power a building is via the elimination of A/C</a:t>
            </a:r>
          </a:p>
          <a:p>
            <a:r>
              <a:rPr lang="en-US">
                <a:cs typeface="ヒラギノ角ゴ Pro W3" charset="-128"/>
              </a:rPr>
              <a:t>Not all buildings can tolerate the resulting humidity or fluctuations in interior environment that can result from no A/C</a:t>
            </a:r>
          </a:p>
          <a:p>
            <a:r>
              <a:rPr lang="en-US">
                <a:cs typeface="ヒラギノ角ゴ Pro W3" charset="-128"/>
              </a:rPr>
              <a:t>Urban environments can be too “dirty” for natural ventilation</a:t>
            </a:r>
          </a:p>
          <a:p>
            <a:r>
              <a:rPr lang="en-US">
                <a:cs typeface="ヒラギノ角ゴ Pro W3" charset="-128"/>
              </a:rPr>
              <a:t>Urban environments can be too noisy for natural ventilation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 calcmode="lin" valueType="num">
                                      <p:cBhvr additive="base">
                                        <p:cTn id="7" dur="500" fill="hold"/>
                                        <p:tgtEl>
                                          <p:spTgt spid="1679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79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7939">
                                            <p:txEl>
                                              <p:pRg st="1" end="1"/>
                                            </p:txEl>
                                          </p:spTgt>
                                        </p:tgtEl>
                                        <p:attrNameLst>
                                          <p:attrName>style.visibility</p:attrName>
                                        </p:attrNameLst>
                                      </p:cBhvr>
                                      <p:to>
                                        <p:strVal val="visible"/>
                                      </p:to>
                                    </p:set>
                                    <p:anim calcmode="lin" valueType="num">
                                      <p:cBhvr additive="base">
                                        <p:cTn id="13" dur="500" fill="hold"/>
                                        <p:tgtEl>
                                          <p:spTgt spid="1679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79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7939">
                                            <p:txEl>
                                              <p:pRg st="2" end="2"/>
                                            </p:txEl>
                                          </p:spTgt>
                                        </p:tgtEl>
                                        <p:attrNameLst>
                                          <p:attrName>style.visibility</p:attrName>
                                        </p:attrNameLst>
                                      </p:cBhvr>
                                      <p:to>
                                        <p:strVal val="visible"/>
                                      </p:to>
                                    </p:set>
                                    <p:anim calcmode="lin" valueType="num">
                                      <p:cBhvr additive="base">
                                        <p:cTn id="19" dur="500" fill="hold"/>
                                        <p:tgtEl>
                                          <p:spTgt spid="1679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79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7939">
                                            <p:txEl>
                                              <p:pRg st="3" end="3"/>
                                            </p:txEl>
                                          </p:spTgt>
                                        </p:tgtEl>
                                        <p:attrNameLst>
                                          <p:attrName>style.visibility</p:attrName>
                                        </p:attrNameLst>
                                      </p:cBhvr>
                                      <p:to>
                                        <p:strVal val="visible"/>
                                      </p:to>
                                    </p:set>
                                    <p:anim calcmode="lin" valueType="num">
                                      <p:cBhvr additive="base">
                                        <p:cTn id="25" dur="500" fill="hold"/>
                                        <p:tgtEl>
                                          <p:spTgt spid="1679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79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Title 1"/>
          <p:cNvSpPr>
            <a:spLocks noGrp="1"/>
          </p:cNvSpPr>
          <p:nvPr>
            <p:ph type="title"/>
          </p:nvPr>
        </p:nvSpPr>
        <p:spPr>
          <a:xfrm>
            <a:off x="1295400" y="381000"/>
            <a:ext cx="7848600" cy="838200"/>
          </a:xfrm>
          <a:solidFill>
            <a:schemeClr val="tx1"/>
          </a:solidFill>
        </p:spPr>
        <p:txBody>
          <a:bodyPr/>
          <a:lstStyle/>
          <a:p>
            <a:r>
              <a:rPr lang="en-US">
                <a:solidFill>
                  <a:srgbClr val="CCCCCC"/>
                </a:solidFill>
                <a:cs typeface="ヒラギノ角ゴ Pro W3" charset="-128"/>
              </a:rPr>
              <a:t>#4 – Severe climates</a:t>
            </a:r>
          </a:p>
        </p:txBody>
      </p:sp>
      <p:sp>
        <p:nvSpPr>
          <p:cNvPr id="168963" name="Content Placeholder 2"/>
          <p:cNvSpPr>
            <a:spLocks noGrp="1"/>
          </p:cNvSpPr>
          <p:nvPr>
            <p:ph idx="1"/>
          </p:nvPr>
        </p:nvSpPr>
        <p:spPr/>
        <p:txBody>
          <a:bodyPr/>
          <a:lstStyle/>
          <a:p>
            <a:r>
              <a:rPr lang="en-US">
                <a:cs typeface="ヒラギノ角ゴ Pro W3" charset="-128"/>
              </a:rPr>
              <a:t>Severe climates will require more energy to heat and cool buildings</a:t>
            </a:r>
          </a:p>
          <a:p>
            <a:r>
              <a:rPr lang="en-US">
                <a:cs typeface="ヒラギノ角ゴ Pro W3" charset="-128"/>
              </a:rPr>
              <a:t>Northern climates have limited solar potential for both daylighting and passive heating</a:t>
            </a:r>
          </a:p>
          <a:p>
            <a:r>
              <a:rPr lang="en-US">
                <a:cs typeface="ヒラギノ角ゴ Pro W3" charset="-128"/>
              </a:rPr>
              <a:t>Extreme Hot-humid climates may require additional energy to bring interior environments to a state of reasonable comfort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 calcmode="lin" valueType="num">
                                      <p:cBhvr additive="base">
                                        <p:cTn id="7" dur="500" fill="hold"/>
                                        <p:tgtEl>
                                          <p:spTgt spid="168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8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8963">
                                            <p:txEl>
                                              <p:pRg st="1" end="1"/>
                                            </p:txEl>
                                          </p:spTgt>
                                        </p:tgtEl>
                                        <p:attrNameLst>
                                          <p:attrName>style.visibility</p:attrName>
                                        </p:attrNameLst>
                                      </p:cBhvr>
                                      <p:to>
                                        <p:strVal val="visible"/>
                                      </p:to>
                                    </p:set>
                                    <p:anim calcmode="lin" valueType="num">
                                      <p:cBhvr additive="base">
                                        <p:cTn id="13" dur="500" fill="hold"/>
                                        <p:tgtEl>
                                          <p:spTgt spid="1689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8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8963">
                                            <p:txEl>
                                              <p:pRg st="2" end="2"/>
                                            </p:txEl>
                                          </p:spTgt>
                                        </p:tgtEl>
                                        <p:attrNameLst>
                                          <p:attrName>style.visibility</p:attrName>
                                        </p:attrNameLst>
                                      </p:cBhvr>
                                      <p:to>
                                        <p:strVal val="visible"/>
                                      </p:to>
                                    </p:set>
                                    <p:anim calcmode="lin" valueType="num">
                                      <p:cBhvr additive="base">
                                        <p:cTn id="19" dur="500" fill="hold"/>
                                        <p:tgtEl>
                                          <p:spTgt spid="1689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89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Title 1"/>
          <p:cNvSpPr>
            <a:spLocks noGrp="1"/>
          </p:cNvSpPr>
          <p:nvPr>
            <p:ph type="title"/>
          </p:nvPr>
        </p:nvSpPr>
        <p:spPr>
          <a:xfrm>
            <a:off x="1295400" y="381000"/>
            <a:ext cx="7848600" cy="838200"/>
          </a:xfrm>
          <a:solidFill>
            <a:schemeClr val="tx1"/>
          </a:solidFill>
        </p:spPr>
        <p:txBody>
          <a:bodyPr/>
          <a:lstStyle/>
          <a:p>
            <a:r>
              <a:rPr lang="en-US">
                <a:solidFill>
                  <a:srgbClr val="CCCCCC"/>
                </a:solidFill>
                <a:cs typeface="ヒラギノ角ゴ Pro W3" charset="-128"/>
              </a:rPr>
              <a:t>#5 – Fee structures</a:t>
            </a:r>
          </a:p>
        </p:txBody>
      </p:sp>
      <p:sp>
        <p:nvSpPr>
          <p:cNvPr id="169987" name="Content Placeholder 2"/>
          <p:cNvSpPr>
            <a:spLocks noGrp="1"/>
          </p:cNvSpPr>
          <p:nvPr>
            <p:ph idx="1"/>
          </p:nvPr>
        </p:nvSpPr>
        <p:spPr/>
        <p:txBody>
          <a:bodyPr/>
          <a:lstStyle/>
          <a:p>
            <a:r>
              <a:rPr lang="en-US">
                <a:cs typeface="ヒラギノ角ゴ Pro W3" charset="-128"/>
              </a:rPr>
              <a:t>The bottom line in reduction is to consider building less</a:t>
            </a:r>
          </a:p>
          <a:p>
            <a:r>
              <a:rPr lang="en-US">
                <a:cs typeface="ヒラギノ角ゴ Pro W3" charset="-128"/>
              </a:rPr>
              <a:t>Fees are normally based as a percentage of construction cost</a:t>
            </a:r>
          </a:p>
          <a:p>
            <a:r>
              <a:rPr lang="en-US">
                <a:cs typeface="ヒラギノ角ゴ Pro W3" charset="-128"/>
              </a:rPr>
              <a:t>Disincentive to reduce scope of building as it reduces income</a:t>
            </a:r>
          </a:p>
          <a:p>
            <a:r>
              <a:rPr lang="en-US">
                <a:cs typeface="ヒラギノ角ゴ Pro W3" charset="-128"/>
              </a:rPr>
              <a:t>Need to find a way to link fees to energy savings </a:t>
            </a:r>
          </a:p>
          <a:p>
            <a:r>
              <a:rPr lang="en-US">
                <a:cs typeface="ヒラギノ角ゴ Pro W3" charset="-128"/>
              </a:rPr>
              <a:t>Need to have additional fees to properly engineer the synchronized systems of carbon neutral buildings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 calcmode="lin" valueType="num">
                                      <p:cBhvr additive="base">
                                        <p:cTn id="7" dur="500" fill="hold"/>
                                        <p:tgtEl>
                                          <p:spTgt spid="1699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99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9987">
                                            <p:txEl>
                                              <p:pRg st="1" end="1"/>
                                            </p:txEl>
                                          </p:spTgt>
                                        </p:tgtEl>
                                        <p:attrNameLst>
                                          <p:attrName>style.visibility</p:attrName>
                                        </p:attrNameLst>
                                      </p:cBhvr>
                                      <p:to>
                                        <p:strVal val="visible"/>
                                      </p:to>
                                    </p:set>
                                    <p:anim calcmode="lin" valueType="num">
                                      <p:cBhvr additive="base">
                                        <p:cTn id="13" dur="500" fill="hold"/>
                                        <p:tgtEl>
                                          <p:spTgt spid="1699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99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9987">
                                            <p:txEl>
                                              <p:pRg st="2" end="2"/>
                                            </p:txEl>
                                          </p:spTgt>
                                        </p:tgtEl>
                                        <p:attrNameLst>
                                          <p:attrName>style.visibility</p:attrName>
                                        </p:attrNameLst>
                                      </p:cBhvr>
                                      <p:to>
                                        <p:strVal val="visible"/>
                                      </p:to>
                                    </p:set>
                                    <p:anim calcmode="lin" valueType="num">
                                      <p:cBhvr additive="base">
                                        <p:cTn id="19" dur="500" fill="hold"/>
                                        <p:tgtEl>
                                          <p:spTgt spid="1699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99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9987">
                                            <p:txEl>
                                              <p:pRg st="3" end="3"/>
                                            </p:txEl>
                                          </p:spTgt>
                                        </p:tgtEl>
                                        <p:attrNameLst>
                                          <p:attrName>style.visibility</p:attrName>
                                        </p:attrNameLst>
                                      </p:cBhvr>
                                      <p:to>
                                        <p:strVal val="visible"/>
                                      </p:to>
                                    </p:set>
                                    <p:anim calcmode="lin" valueType="num">
                                      <p:cBhvr additive="base">
                                        <p:cTn id="25" dur="500" fill="hold"/>
                                        <p:tgtEl>
                                          <p:spTgt spid="1699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99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9987">
                                            <p:txEl>
                                              <p:pRg st="4" end="4"/>
                                            </p:txEl>
                                          </p:spTgt>
                                        </p:tgtEl>
                                        <p:attrNameLst>
                                          <p:attrName>style.visibility</p:attrName>
                                        </p:attrNameLst>
                                      </p:cBhvr>
                                      <p:to>
                                        <p:strVal val="visible"/>
                                      </p:to>
                                    </p:set>
                                    <p:anim calcmode="lin" valueType="num">
                                      <p:cBhvr additive="base">
                                        <p:cTn id="31" dur="500" fill="hold"/>
                                        <p:tgtEl>
                                          <p:spTgt spid="1699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998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Title 1"/>
          <p:cNvSpPr>
            <a:spLocks noGrp="1"/>
          </p:cNvSpPr>
          <p:nvPr>
            <p:ph type="title"/>
          </p:nvPr>
        </p:nvSpPr>
        <p:spPr>
          <a:xfrm>
            <a:off x="1295400" y="381000"/>
            <a:ext cx="7848600" cy="838200"/>
          </a:xfrm>
          <a:solidFill>
            <a:schemeClr val="tx1"/>
          </a:solidFill>
        </p:spPr>
        <p:txBody>
          <a:bodyPr/>
          <a:lstStyle/>
          <a:p>
            <a:r>
              <a:rPr lang="en-US">
                <a:solidFill>
                  <a:srgbClr val="CCCCCC"/>
                </a:solidFill>
                <a:cs typeface="ヒラギノ角ゴ Pro W3" charset="-128"/>
              </a:rPr>
              <a:t>#6 – Integrated Design</a:t>
            </a:r>
          </a:p>
        </p:txBody>
      </p:sp>
      <p:sp>
        <p:nvSpPr>
          <p:cNvPr id="288771" name="Content Placeholder 2"/>
          <p:cNvSpPr>
            <a:spLocks noGrp="1"/>
          </p:cNvSpPr>
          <p:nvPr>
            <p:ph idx="1"/>
          </p:nvPr>
        </p:nvSpPr>
        <p:spPr/>
        <p:txBody>
          <a:bodyPr/>
          <a:lstStyle/>
          <a:p>
            <a:r>
              <a:rPr lang="en-US">
                <a:cs typeface="ヒラギノ角ゴ Pro W3" charset="-128"/>
              </a:rPr>
              <a:t>Carbon Neutral cannot be done without the highest level of early and continued cooperation amongst the client, architect and engineers</a:t>
            </a:r>
          </a:p>
          <a:p>
            <a:endParaRPr lang="en-US">
              <a:cs typeface="ヒラギノ角ゴ Pro W3" charset="-128"/>
            </a:endParaRPr>
          </a:p>
        </p:txBody>
      </p:sp>
      <p:pic>
        <p:nvPicPr>
          <p:cNvPr id="288772" name="Picture 3" descr="IDP-logo350x350.png"/>
          <p:cNvPicPr>
            <a:picLocks noChangeAspect="1"/>
          </p:cNvPicPr>
          <p:nvPr/>
        </p:nvPicPr>
        <p:blipFill>
          <a:blip r:embed="rId3" cstate="print"/>
          <a:srcRect/>
          <a:stretch>
            <a:fillRect/>
          </a:stretch>
        </p:blipFill>
        <p:spPr bwMode="auto">
          <a:xfrm>
            <a:off x="1447800" y="2667000"/>
            <a:ext cx="3136900" cy="3136900"/>
          </a:xfrm>
          <a:prstGeom prst="rect">
            <a:avLst/>
          </a:prstGeom>
          <a:noFill/>
          <a:ln w="9525">
            <a:noFill/>
            <a:miter lim="800000"/>
            <a:headEnd/>
            <a:tailEnd/>
          </a:ln>
        </p:spPr>
      </p:pic>
      <p:pic>
        <p:nvPicPr>
          <p:cNvPr id="288773" name="Picture 5" descr="iStock_000004728588XSmall.jpg"/>
          <p:cNvPicPr>
            <a:picLocks noChangeAspect="1"/>
          </p:cNvPicPr>
          <p:nvPr/>
        </p:nvPicPr>
        <p:blipFill>
          <a:blip r:embed="rId4" cstate="print"/>
          <a:srcRect/>
          <a:stretch>
            <a:fillRect/>
          </a:stretch>
        </p:blipFill>
        <p:spPr bwMode="auto">
          <a:xfrm>
            <a:off x="4876800" y="3124200"/>
            <a:ext cx="3406775" cy="226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Title 1"/>
          <p:cNvSpPr>
            <a:spLocks noGrp="1"/>
          </p:cNvSpPr>
          <p:nvPr>
            <p:ph type="title"/>
          </p:nvPr>
        </p:nvSpPr>
        <p:spPr/>
        <p:txBody>
          <a:bodyPr/>
          <a:lstStyle/>
          <a:p>
            <a:endParaRPr lang="en-CA">
              <a:cs typeface="ヒラギノ角ゴ Pro W3" charset="-128"/>
            </a:endParaRPr>
          </a:p>
        </p:txBody>
      </p:sp>
      <p:sp>
        <p:nvSpPr>
          <p:cNvPr id="290819" name="Content Placeholder 2"/>
          <p:cNvSpPr>
            <a:spLocks noGrp="1"/>
          </p:cNvSpPr>
          <p:nvPr>
            <p:ph idx="1"/>
          </p:nvPr>
        </p:nvSpPr>
        <p:spPr/>
        <p:txBody>
          <a:bodyPr/>
          <a:lstStyle/>
          <a:p>
            <a:pPr algn="ctr"/>
            <a:endParaRPr lang="en-CA" sz="6000">
              <a:latin typeface="Calibri" charset="0"/>
              <a:cs typeface="ヒラギノ角ゴ Pro W3" charset="-128"/>
            </a:endParaRPr>
          </a:p>
          <a:p>
            <a:pPr algn="ctr"/>
            <a:r>
              <a:rPr lang="en-CA" sz="6000">
                <a:latin typeface="Calibri" charset="0"/>
                <a:cs typeface="ヒラギノ角ゴ Pro W3" charset="-128"/>
              </a:rPr>
              <a:t>Thank you!</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295400" y="381000"/>
            <a:ext cx="7848600" cy="838200"/>
          </a:xfrm>
          <a:solidFill>
            <a:schemeClr val="tx1"/>
          </a:solidFill>
        </p:spPr>
        <p:txBody>
          <a:bodyPr/>
          <a:lstStyle/>
          <a:p>
            <a:pPr eaLnBrk="1" hangingPunct="1">
              <a:defRPr/>
            </a:pPr>
            <a:r>
              <a:rPr lang="en-US" dirty="0" smtClean="0">
                <a:solidFill>
                  <a:schemeClr val="bg1">
                    <a:lumMod val="85000"/>
                  </a:schemeClr>
                </a:solidFill>
                <a:cs typeface="+mj-cs"/>
              </a:rPr>
              <a:t>Contact Information</a:t>
            </a:r>
          </a:p>
        </p:txBody>
      </p:sp>
      <p:sp>
        <p:nvSpPr>
          <p:cNvPr id="292867" name="Rectangle 3"/>
          <p:cNvSpPr>
            <a:spLocks noGrp="1" noChangeArrowheads="1"/>
          </p:cNvSpPr>
          <p:nvPr>
            <p:ph type="body" idx="1"/>
          </p:nvPr>
        </p:nvSpPr>
        <p:spPr>
          <a:xfrm>
            <a:off x="1295400" y="1295400"/>
            <a:ext cx="7162800" cy="3581400"/>
          </a:xfrm>
        </p:spPr>
        <p:txBody>
          <a:bodyPr/>
          <a:lstStyle/>
          <a:p>
            <a:pPr marL="0" indent="0" eaLnBrk="1" hangingPunct="1">
              <a:lnSpc>
                <a:spcPct val="100000"/>
              </a:lnSpc>
            </a:pPr>
            <a:r>
              <a:rPr lang="en-US" sz="2000" b="1" dirty="0">
                <a:cs typeface="ヒラギノ角ゴ Pro W3" charset="-128"/>
              </a:rPr>
              <a:t>Terri Meyer Boake</a:t>
            </a:r>
            <a:r>
              <a:rPr lang="en-US" sz="2000" dirty="0">
                <a:cs typeface="ヒラギノ角ゴ Pro W3" charset="-128"/>
              </a:rPr>
              <a:t>, BES, </a:t>
            </a:r>
            <a:r>
              <a:rPr lang="en-US" sz="2000" dirty="0" err="1">
                <a:cs typeface="ヒラギノ角ゴ Pro W3" charset="-128"/>
              </a:rPr>
              <a:t>BArch</a:t>
            </a:r>
            <a:r>
              <a:rPr lang="en-US" sz="2000" dirty="0">
                <a:cs typeface="ヒラギノ角ゴ Pro W3" charset="-128"/>
              </a:rPr>
              <a:t>, </a:t>
            </a:r>
            <a:r>
              <a:rPr lang="en-US" sz="2000" dirty="0" err="1">
                <a:cs typeface="ヒラギノ角ゴ Pro W3" charset="-128"/>
              </a:rPr>
              <a:t>MArch</a:t>
            </a:r>
            <a:r>
              <a:rPr lang="en-US" sz="2000" dirty="0">
                <a:cs typeface="ヒラギノ角ゴ Pro W3" charset="-128"/>
              </a:rPr>
              <a:t>, LEED AP</a:t>
            </a:r>
            <a:br>
              <a:rPr lang="en-US" sz="2000" dirty="0">
                <a:cs typeface="ヒラギノ角ゴ Pro W3" charset="-128"/>
              </a:rPr>
            </a:br>
            <a:r>
              <a:rPr lang="en-US" sz="2000" dirty="0">
                <a:cs typeface="ヒラギノ角ゴ Pro W3" charset="-128"/>
              </a:rPr>
              <a:t>Associate Director, School of Architecture, University of Waterloo | President Society of Building Science Educators</a:t>
            </a:r>
          </a:p>
          <a:p>
            <a:pPr marL="0" indent="0" eaLnBrk="1" hangingPunct="1">
              <a:lnSpc>
                <a:spcPct val="100000"/>
              </a:lnSpc>
            </a:pPr>
            <a:r>
              <a:rPr lang="en-US" sz="2000" dirty="0">
                <a:cs typeface="ヒラギノ角ゴ Pro W3" charset="-128"/>
                <a:hlinkClick r:id="rId3"/>
              </a:rPr>
              <a:t>tboake@uwaterloo.ca</a:t>
            </a: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a:p>
            <a:pPr marL="0" indent="0" eaLnBrk="1" hangingPunct="1">
              <a:lnSpc>
                <a:spcPct val="100000"/>
              </a:lnSpc>
            </a:pPr>
            <a:r>
              <a:rPr lang="en-US" sz="2000" dirty="0">
                <a:cs typeface="ヒラギノ角ゴ Pro W3" charset="-128"/>
                <a:hlinkClick r:id="rId4"/>
              </a:rPr>
              <a:t>http://www.architecture.uwaterloo.ca/faculty_projects/terri</a:t>
            </a:r>
            <a:r>
              <a:rPr lang="en-US" sz="2000" dirty="0" smtClean="0">
                <a:cs typeface="ヒラギノ角ゴ Pro W3" charset="-128"/>
                <a:hlinkClick r:id="rId4"/>
              </a:rPr>
              <a:t>/</a:t>
            </a:r>
            <a:r>
              <a:rPr lang="en-US" sz="2000" dirty="0" smtClean="0">
                <a:cs typeface="ヒラギノ角ゴ Pro W3" charset="-128"/>
              </a:rPr>
              <a:t> </a:t>
            </a:r>
          </a:p>
          <a:p>
            <a:pPr marL="0" indent="0" eaLnBrk="1" hangingPunct="1">
              <a:lnSpc>
                <a:spcPct val="100000"/>
              </a:lnSpc>
            </a:pPr>
            <a:endParaRPr lang="en-US" sz="2000" dirty="0" smtClean="0">
              <a:cs typeface="ヒラギノ角ゴ Pro W3" charset="-128"/>
            </a:endParaRPr>
          </a:p>
          <a:p>
            <a:pPr marL="0" indent="0" eaLnBrk="1" hangingPunct="1">
              <a:lnSpc>
                <a:spcPct val="100000"/>
              </a:lnSpc>
            </a:pPr>
            <a:r>
              <a:rPr lang="en-US" sz="2000" dirty="0" smtClean="0">
                <a:cs typeface="ヒラギノ角ゴ Pro W3" charset="-128"/>
              </a:rPr>
              <a:t>LEED Documents (version 2)</a:t>
            </a:r>
          </a:p>
          <a:p>
            <a:pPr marL="0" indent="0" eaLnBrk="1" hangingPunct="1">
              <a:lnSpc>
                <a:spcPct val="100000"/>
              </a:lnSpc>
            </a:pPr>
            <a:r>
              <a:rPr lang="en-US" sz="2000" dirty="0" smtClean="0">
                <a:cs typeface="ヒラギノ角ゴ Pro W3" charset="-128"/>
                <a:hlinkClick r:id="rId5"/>
              </a:rPr>
              <a:t>http://www.architecture.uwaterloo.ca/faculty_projects/terri/follow.html</a:t>
            </a:r>
            <a:endParaRPr lang="en-US" sz="2000" smtClean="0">
              <a:cs typeface="ヒラギノ角ゴ Pro W3" charset="-128"/>
            </a:endParaRPr>
          </a:p>
          <a:p>
            <a:pPr marL="0" indent="0" eaLnBrk="1" hangingPunct="1">
              <a:lnSpc>
                <a:spcPct val="100000"/>
              </a:lnSpc>
            </a:pPr>
            <a:endParaRPr lang="en-US" sz="2000" smtClean="0">
              <a:cs typeface="ヒラギノ角ゴ Pro W3" charset="-128"/>
            </a:endParaRPr>
          </a:p>
          <a:p>
            <a:pPr marL="0" indent="0" eaLnBrk="1" hangingPunct="1">
              <a:lnSpc>
                <a:spcPct val="100000"/>
              </a:lnSpc>
            </a:pPr>
            <a:endParaRPr lang="en-US" sz="2000" dirty="0">
              <a:cs typeface="ヒラギノ角ゴ Pro W3" charset="-128"/>
              <a:hlinkClick r:id="rId6"/>
            </a:endParaRPr>
          </a:p>
          <a:p>
            <a:pPr marL="0" indent="0" eaLnBrk="1" hangingPunct="1">
              <a:lnSpc>
                <a:spcPct val="100000"/>
              </a:lnSpc>
            </a:pPr>
            <a:r>
              <a:rPr lang="en-US" sz="2000" dirty="0">
                <a:cs typeface="ヒラギノ角ゴ Pro W3" charset="-128"/>
              </a:rPr>
              <a:t>Carbon Neutral Design Project Web Site:</a:t>
            </a:r>
            <a:endParaRPr lang="en-US" sz="2000" dirty="0">
              <a:cs typeface="ヒラギノ角ゴ Pro W3" charset="-128"/>
              <a:hlinkClick r:id="rId6"/>
            </a:endParaRPr>
          </a:p>
          <a:p>
            <a:pPr marL="0" indent="0" eaLnBrk="1" hangingPunct="1">
              <a:lnSpc>
                <a:spcPct val="100000"/>
              </a:lnSpc>
            </a:pPr>
            <a:r>
              <a:rPr lang="en-US" sz="2000" dirty="0">
                <a:cs typeface="ヒラギノ角ゴ Pro W3" charset="-128"/>
                <a:hlinkClick r:id="rId6"/>
              </a:rPr>
              <a:t>http://www.aia.org/carbonneutraldesignproject</a:t>
            </a: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a:p>
            <a:pPr marL="0" indent="0" eaLnBrk="1" hangingPunct="1">
              <a:lnSpc>
                <a:spcPct val="100000"/>
              </a:lnSpc>
            </a:pPr>
            <a:endParaRPr lang="en-US" sz="2000" dirty="0">
              <a:cs typeface="ヒラギノ角ゴ Pro W3"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8163</TotalTime>
  <Words>14533</Words>
  <Application>Microsoft Office PowerPoint</Application>
  <PresentationFormat>On-screen Show (4:3)</PresentationFormat>
  <Paragraphs>2046</Paragraphs>
  <Slides>152</Slides>
  <Notes>135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152</vt:i4>
      </vt:variant>
    </vt:vector>
  </HeadingPairs>
  <TitlesOfParts>
    <vt:vector size="155" baseType="lpstr">
      <vt:lpstr>Blank Presentation</vt:lpstr>
      <vt:lpstr>Worksheet</vt:lpstr>
      <vt:lpstr>Chart</vt:lpstr>
      <vt:lpstr>Radical  Green</vt:lpstr>
      <vt:lpstr>Slide 2</vt:lpstr>
      <vt:lpstr>Radical CONFLICT!??</vt:lpstr>
      <vt:lpstr>Slide 4</vt:lpstr>
      <vt:lpstr>Slide 5</vt:lpstr>
      <vt:lpstr>Slide 6</vt:lpstr>
      <vt:lpstr>Radical PHILOSOPHY!??</vt:lpstr>
      <vt:lpstr>Slide 8</vt:lpstr>
      <vt:lpstr>Radical PROPOSITION!??</vt:lpstr>
      <vt:lpstr>Slide 10</vt:lpstr>
      <vt:lpstr>Inconvenient TRUTH</vt:lpstr>
      <vt:lpstr>Slide 12</vt:lpstr>
      <vt:lpstr>CO2 Production by Country in 1997</vt:lpstr>
      <vt:lpstr>CO2 Production by Country in 2006</vt:lpstr>
      <vt:lpstr>The Leap to Zero Carbon: Preparing for the 2030 Challenge</vt:lpstr>
      <vt:lpstr>Fossil Fuel Reduction Standard:</vt:lpstr>
      <vt:lpstr>Slide 17</vt:lpstr>
      <vt:lpstr>Four Key Steps – IN ORDER:</vt:lpstr>
      <vt:lpstr>Slide 19</vt:lpstr>
      <vt:lpstr>THE AIR MUST BE CLEAN BECAUSE:</vt:lpstr>
      <vt:lpstr>Slide 21</vt:lpstr>
      <vt:lpstr>Begin with Passive Strategies for Climate Control to Reduce Energy Requirements</vt:lpstr>
      <vt:lpstr>Carbon Reduction: The Tier Approach</vt:lpstr>
      <vt:lpstr>Designing to the Comfort Zone vs. Comfort Point:</vt:lpstr>
      <vt:lpstr>Passive Bio-climatic Design: COMFORT ZONE</vt:lpstr>
      <vt:lpstr>Bio-climatic Design:</vt:lpstr>
      <vt:lpstr>Bio-climatic Design: COLD</vt:lpstr>
      <vt:lpstr>Bio-climatic Design: HOT-ARID</vt:lpstr>
      <vt:lpstr>Bio-climatic Design: HOT-HUMID</vt:lpstr>
      <vt:lpstr>Bio-climatic Design: TEMPERATE</vt:lpstr>
      <vt:lpstr>The Most Important Lesson</vt:lpstr>
      <vt:lpstr>Reduce, Renew, Offset</vt:lpstr>
      <vt:lpstr>The Importance of Impact Reduction:</vt:lpstr>
      <vt:lpstr>Smaller is better.</vt:lpstr>
      <vt:lpstr>Material choice matters.</vt:lpstr>
      <vt:lpstr>Natural ecosystems sequester carbon.</vt:lpstr>
      <vt:lpstr>Buildings can help to sequester carbon.</vt:lpstr>
      <vt:lpstr>Reuse to reduce impact.</vt:lpstr>
      <vt:lpstr>Towards Zero Energy \ Zero Carbon:</vt:lpstr>
      <vt:lpstr>Zero Energy Design</vt:lpstr>
      <vt:lpstr>The ZEDfactory Philosophy…</vt:lpstr>
      <vt:lpstr>BedZED:  Beddington Zero Energy Development</vt:lpstr>
      <vt:lpstr>BedZED:  Beddington Zero Energy Development</vt:lpstr>
      <vt:lpstr>BedZED: Then goes for Zero Energy….  Density and General Site Strategies</vt:lpstr>
      <vt:lpstr>BedZED:  Alternative Parking/Car Strategies</vt:lpstr>
      <vt:lpstr>BedZED:  Landscape and Vegetation</vt:lpstr>
      <vt:lpstr>BedZED:  Passive Solar Strategies</vt:lpstr>
      <vt:lpstr>BedZED:  Passive Cooling Strategies</vt:lpstr>
      <vt:lpstr>BedZED:  Non-fossil fuel heating for space and water</vt:lpstr>
      <vt:lpstr>BedZED:  Material choices</vt:lpstr>
      <vt:lpstr>BedZED:  Generation of on Site Electricity</vt:lpstr>
      <vt:lpstr>BedZED:  Water Systems</vt:lpstr>
      <vt:lpstr>BedZED:  Waste Recycling</vt:lpstr>
      <vt:lpstr>BedZED:  Integrated Design Process</vt:lpstr>
      <vt:lpstr>The ZEDfactory Philosophy…</vt:lpstr>
      <vt:lpstr>Jubilee Wharf: ZEDfactory</vt:lpstr>
      <vt:lpstr>Jubilee Wharf: Integrated Design Process</vt:lpstr>
      <vt:lpstr>Jubilee Wharf: Key Strategies List | Site and Community</vt:lpstr>
      <vt:lpstr>Jubilee Wharf: Key Strategies List | Envelope</vt:lpstr>
      <vt:lpstr>Jubilee Wharf: Key Strategies List | Reclaimed Materials</vt:lpstr>
      <vt:lpstr>Jubilee Wharf: Key Strategies List | Healthy Materials</vt:lpstr>
      <vt:lpstr>Jubilee Wharf: Key Strategies List | Energy and Systems</vt:lpstr>
      <vt:lpstr>Jubilee Wharf: Key Strategies List | Energy and Systems</vt:lpstr>
      <vt:lpstr>Jubilee Wharf: Key Strategies List | Energy and Systems</vt:lpstr>
      <vt:lpstr>Jubilee Wharf: Key Strategies List | Energy and Systems</vt:lpstr>
      <vt:lpstr>Looking at the Potential for Carbon Neutral in LEEDTM</vt:lpstr>
      <vt:lpstr>Slide 67</vt:lpstr>
      <vt:lpstr>The Idea of LEEDTM</vt:lpstr>
      <vt:lpstr>Sustainable Sites:  20% : 14/70 points</vt:lpstr>
      <vt:lpstr>Slide 70</vt:lpstr>
      <vt:lpstr>Water Efficiency:  7% : 5/70 points</vt:lpstr>
      <vt:lpstr>Slide 72</vt:lpstr>
      <vt:lpstr>Energy and Atmosphere: 25% : 17/70 points</vt:lpstr>
      <vt:lpstr>Slide 74</vt:lpstr>
      <vt:lpstr>Energy and Atmosphere: 25% : 17/70 points   cont’d</vt:lpstr>
      <vt:lpstr>Materials and Resources:  20% : 14/70 points</vt:lpstr>
      <vt:lpstr>Credit 8: Durable Building</vt:lpstr>
      <vt:lpstr>Slide 78</vt:lpstr>
      <vt:lpstr>Indoor Environmental Quality:  22% : 15/70 points</vt:lpstr>
      <vt:lpstr>Slide 80</vt:lpstr>
      <vt:lpstr>Innovation and Design Process: 7% : 5/70 points</vt:lpstr>
      <vt:lpstr>Slide 82</vt:lpstr>
      <vt:lpstr>Slide 83</vt:lpstr>
      <vt:lpstr>Slide 84</vt:lpstr>
      <vt:lpstr>LEED-NC® Certification Process</vt:lpstr>
      <vt:lpstr>Slide 86</vt:lpstr>
      <vt:lpstr>Why Was LEED® Created?</vt:lpstr>
      <vt:lpstr>Slide 88</vt:lpstr>
      <vt:lpstr>Comparing Carbon Neutral to LEEDTM</vt:lpstr>
      <vt:lpstr>LEED does not go far enough!</vt:lpstr>
      <vt:lpstr>Slide 91</vt:lpstr>
      <vt:lpstr>Aldo Leopold Legacy Center    Baraboo, Wisconsin</vt:lpstr>
      <vt:lpstr>Location of the Case Study</vt:lpstr>
      <vt:lpstr>Leopold Approach to Carbon Neutral Design</vt:lpstr>
      <vt:lpstr>#1 - Net Zero Energy Design</vt:lpstr>
      <vt:lpstr>#2 - Site Harvested Lumber:</vt:lpstr>
      <vt:lpstr>Climate Analysis</vt:lpstr>
      <vt:lpstr>Site Analysis</vt:lpstr>
      <vt:lpstr>Architectural Design Strategies</vt:lpstr>
      <vt:lpstr>Thermal Zones ~ Perimeter Zones</vt:lpstr>
      <vt:lpstr>Passive Solar Heating</vt:lpstr>
      <vt:lpstr>Passive Cooling:  Shade Windows During Summer</vt:lpstr>
      <vt:lpstr>Natural Ventilation</vt:lpstr>
      <vt:lpstr>HVAC Strategies </vt:lpstr>
      <vt:lpstr>Earth Duct for Air Pretreatment</vt:lpstr>
      <vt:lpstr>Radiant Heating and Cooling</vt:lpstr>
      <vt:lpstr>Ground Source Heat Pumps</vt:lpstr>
      <vt:lpstr>Daylight All Occupied Zones</vt:lpstr>
      <vt:lpstr>Three Season Hall</vt:lpstr>
      <vt:lpstr>Forest Management &amp;  Sustainable Harvest</vt:lpstr>
      <vt:lpstr>Aldo Leopold Center LEEDTM Analysis</vt:lpstr>
      <vt:lpstr>Slide 112</vt:lpstr>
      <vt:lpstr>Sustainable Sites, 12 of 14 possible points  </vt:lpstr>
      <vt:lpstr>Energy and Atmosphere, 17 of 17 possible points  </vt:lpstr>
      <vt:lpstr>Materials and Resources, 7 of 13 possible points </vt:lpstr>
      <vt:lpstr>Indoor Environmental Quality, 15 of 15 possible points </vt:lpstr>
      <vt:lpstr>Innovation and Design Process, 5 of 5 possible points  </vt:lpstr>
      <vt:lpstr>Carbon Emissions Accounting</vt:lpstr>
      <vt:lpstr>Scope 1:  Direct Greenhouse Gas Emissions</vt:lpstr>
      <vt:lpstr>Scope 2: Indirect Greenhouse Gas  Emissions (Electricity)</vt:lpstr>
      <vt:lpstr>Scope 3: Indirect Greenhouse Gas  Emissions (Organizational Activities)</vt:lpstr>
      <vt:lpstr>Carbon Sequestration Carbon Absorbed by Managed Forest</vt:lpstr>
      <vt:lpstr>Carbon Balance Summary</vt:lpstr>
      <vt:lpstr>Conclusion…</vt:lpstr>
      <vt:lpstr>Calculating Carbon</vt:lpstr>
      <vt:lpstr>How much Carbon – numeric validation?</vt:lpstr>
      <vt:lpstr>Personal Footprint Calculators:</vt:lpstr>
      <vt:lpstr>Slide 128</vt:lpstr>
      <vt:lpstr>Slide 129</vt:lpstr>
      <vt:lpstr>Slide 130</vt:lpstr>
      <vt:lpstr>Estimating Carbon in Construction:</vt:lpstr>
      <vt:lpstr>Slide 132</vt:lpstr>
      <vt:lpstr>Slide 133</vt:lpstr>
      <vt:lpstr>Slide 134</vt:lpstr>
      <vt:lpstr>Slide 135</vt:lpstr>
      <vt:lpstr>Calculating Carbon in Operating Energy:</vt:lpstr>
      <vt:lpstr>Slide 137</vt:lpstr>
      <vt:lpstr>Slide 138</vt:lpstr>
      <vt:lpstr>Slide 139</vt:lpstr>
      <vt:lpstr>The Carbon Neutral Design Project Web Site</vt:lpstr>
      <vt:lpstr>The Carbon Neutral Design Project</vt:lpstr>
      <vt:lpstr>Slide 142</vt:lpstr>
      <vt:lpstr>Slide 143</vt:lpstr>
      <vt:lpstr>Remaining “Wicked Problems”</vt:lpstr>
      <vt:lpstr>#1 – Building Size and Shape</vt:lpstr>
      <vt:lpstr>#2 - Location</vt:lpstr>
      <vt:lpstr>#3 – Natural Ventilation</vt:lpstr>
      <vt:lpstr>#4 – Severe climates</vt:lpstr>
      <vt:lpstr>#5 – Fee structures</vt:lpstr>
      <vt:lpstr>#6 – Integrated Design</vt:lpstr>
      <vt:lpstr>Slide 151</vt:lpstr>
      <vt:lpstr>Contact Information</vt:lpstr>
    </vt:vector>
  </TitlesOfParts>
  <Company>Peter King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Terri Boake</dc:creator>
  <cp:lastModifiedBy>Terri Boake</cp:lastModifiedBy>
  <cp:revision>678</cp:revision>
  <dcterms:created xsi:type="dcterms:W3CDTF">2010-02-18T18:46:31Z</dcterms:created>
  <dcterms:modified xsi:type="dcterms:W3CDTF">2010-06-03T16:59:28Z</dcterms:modified>
</cp:coreProperties>
</file>